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360" r:id="rId3"/>
    <p:sldId id="365" r:id="rId4"/>
    <p:sldId id="343" r:id="rId5"/>
    <p:sldId id="347" r:id="rId6"/>
    <p:sldId id="354" r:id="rId7"/>
    <p:sldId id="356" r:id="rId8"/>
    <p:sldId id="353" r:id="rId9"/>
    <p:sldId id="349" r:id="rId10"/>
    <p:sldId id="364" r:id="rId11"/>
    <p:sldId id="357" r:id="rId12"/>
    <p:sldId id="375" r:id="rId13"/>
    <p:sldId id="359" r:id="rId14"/>
    <p:sldId id="352" r:id="rId15"/>
    <p:sldId id="376" r:id="rId16"/>
    <p:sldId id="350" r:id="rId17"/>
    <p:sldId id="361" r:id="rId18"/>
    <p:sldId id="367" r:id="rId19"/>
    <p:sldId id="373" r:id="rId20"/>
    <p:sldId id="395" r:id="rId21"/>
    <p:sldId id="378" r:id="rId22"/>
    <p:sldId id="402" r:id="rId23"/>
    <p:sldId id="380" r:id="rId24"/>
    <p:sldId id="379" r:id="rId25"/>
    <p:sldId id="374" r:id="rId26"/>
    <p:sldId id="377" r:id="rId27"/>
    <p:sldId id="362" r:id="rId28"/>
    <p:sldId id="368" r:id="rId29"/>
    <p:sldId id="369" r:id="rId30"/>
    <p:sldId id="370" r:id="rId31"/>
    <p:sldId id="371" r:id="rId32"/>
    <p:sldId id="385" r:id="rId33"/>
    <p:sldId id="386" r:id="rId34"/>
    <p:sldId id="381" r:id="rId35"/>
    <p:sldId id="382" r:id="rId36"/>
    <p:sldId id="383" r:id="rId37"/>
    <p:sldId id="387" r:id="rId38"/>
    <p:sldId id="388" r:id="rId39"/>
    <p:sldId id="389" r:id="rId40"/>
    <p:sldId id="390" r:id="rId41"/>
    <p:sldId id="392" r:id="rId42"/>
    <p:sldId id="427" r:id="rId43"/>
    <p:sldId id="391" r:id="rId44"/>
    <p:sldId id="393" r:id="rId45"/>
    <p:sldId id="406" r:id="rId46"/>
    <p:sldId id="399" r:id="rId47"/>
    <p:sldId id="400" r:id="rId48"/>
    <p:sldId id="407" r:id="rId49"/>
    <p:sldId id="394" r:id="rId50"/>
    <p:sldId id="403" r:id="rId51"/>
    <p:sldId id="404" r:id="rId52"/>
    <p:sldId id="409" r:id="rId53"/>
    <p:sldId id="405" r:id="rId54"/>
    <p:sldId id="408" r:id="rId55"/>
    <p:sldId id="401" r:id="rId56"/>
    <p:sldId id="411" r:id="rId57"/>
    <p:sldId id="396" r:id="rId58"/>
    <p:sldId id="397" r:id="rId59"/>
    <p:sldId id="410" r:id="rId60"/>
    <p:sldId id="398" r:id="rId61"/>
    <p:sldId id="412" r:id="rId62"/>
    <p:sldId id="416" r:id="rId63"/>
    <p:sldId id="421" r:id="rId64"/>
    <p:sldId id="422" r:id="rId65"/>
    <p:sldId id="413" r:id="rId66"/>
    <p:sldId id="414" r:id="rId67"/>
    <p:sldId id="415" r:id="rId68"/>
    <p:sldId id="417" r:id="rId69"/>
    <p:sldId id="418" r:id="rId70"/>
    <p:sldId id="419" r:id="rId71"/>
    <p:sldId id="420" r:id="rId72"/>
    <p:sldId id="423" r:id="rId73"/>
    <p:sldId id="424" r:id="rId74"/>
    <p:sldId id="425" r:id="rId75"/>
    <p:sldId id="426" r:id="rId76"/>
    <p:sldId id="428" r:id="rId77"/>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p:defaultTextStyle>
  <p:extLst>
    <p:ext uri="{521415D9-36F7-43E2-AB2F-B90AF26B5E84}">
      <p14:sectionLst xmlns:p14="http://schemas.microsoft.com/office/powerpoint/2010/main">
        <p14:section name="既定のセクション" id="{44FA46A9-6361-47A0-B1BC-DAB198322EBF}">
          <p14:sldIdLst>
            <p14:sldId id="256"/>
            <p14:sldId id="360"/>
            <p14:sldId id="365"/>
            <p14:sldId id="343"/>
            <p14:sldId id="347"/>
            <p14:sldId id="354"/>
            <p14:sldId id="356"/>
            <p14:sldId id="353"/>
            <p14:sldId id="349"/>
            <p14:sldId id="364"/>
            <p14:sldId id="357"/>
            <p14:sldId id="375"/>
            <p14:sldId id="359"/>
            <p14:sldId id="352"/>
            <p14:sldId id="376"/>
            <p14:sldId id="350"/>
            <p14:sldId id="361"/>
            <p14:sldId id="367"/>
            <p14:sldId id="373"/>
            <p14:sldId id="395"/>
            <p14:sldId id="378"/>
            <p14:sldId id="402"/>
            <p14:sldId id="380"/>
            <p14:sldId id="379"/>
            <p14:sldId id="374"/>
            <p14:sldId id="377"/>
            <p14:sldId id="362"/>
            <p14:sldId id="368"/>
            <p14:sldId id="369"/>
            <p14:sldId id="370"/>
            <p14:sldId id="371"/>
            <p14:sldId id="385"/>
            <p14:sldId id="386"/>
            <p14:sldId id="381"/>
            <p14:sldId id="382"/>
            <p14:sldId id="383"/>
            <p14:sldId id="387"/>
            <p14:sldId id="388"/>
            <p14:sldId id="389"/>
            <p14:sldId id="390"/>
            <p14:sldId id="392"/>
            <p14:sldId id="427"/>
            <p14:sldId id="391"/>
            <p14:sldId id="393"/>
            <p14:sldId id="406"/>
            <p14:sldId id="399"/>
            <p14:sldId id="400"/>
            <p14:sldId id="407"/>
            <p14:sldId id="394"/>
            <p14:sldId id="403"/>
            <p14:sldId id="404"/>
            <p14:sldId id="409"/>
            <p14:sldId id="405"/>
            <p14:sldId id="408"/>
            <p14:sldId id="401"/>
            <p14:sldId id="411"/>
            <p14:sldId id="396"/>
            <p14:sldId id="397"/>
            <p14:sldId id="410"/>
            <p14:sldId id="398"/>
            <p14:sldId id="412"/>
            <p14:sldId id="416"/>
            <p14:sldId id="421"/>
            <p14:sldId id="422"/>
            <p14:sldId id="413"/>
            <p14:sldId id="414"/>
            <p14:sldId id="415"/>
            <p14:sldId id="417"/>
            <p14:sldId id="418"/>
            <p14:sldId id="419"/>
            <p14:sldId id="420"/>
            <p14:sldId id="423"/>
            <p14:sldId id="424"/>
            <p14:sldId id="425"/>
            <p14:sldId id="426"/>
            <p14:sldId id="4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ya Shuki" initials="OS" lastIdx="0" clrIdx="0">
    <p:extLst>
      <p:ext uri="{19B8F6BF-5375-455C-9EA6-DF929625EA0E}">
        <p15:presenceInfo xmlns:p15="http://schemas.microsoft.com/office/powerpoint/2012/main" userId="5398ae5ecbacff4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B050"/>
    <a:srgbClr val="FF0000"/>
    <a:srgbClr val="00B0F0"/>
    <a:srgbClr val="FFFF00"/>
    <a:srgbClr val="FFFFFF"/>
    <a:srgbClr val="006600"/>
    <a:srgbClr val="002A7E"/>
    <a:srgbClr val="CC9900"/>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5228" autoAdjust="0"/>
  </p:normalViewPr>
  <p:slideViewPr>
    <p:cSldViewPr>
      <p:cViewPr varScale="1">
        <p:scale>
          <a:sx n="93" d="100"/>
          <a:sy n="93" d="100"/>
        </p:scale>
        <p:origin x="1099" y="91"/>
      </p:cViewPr>
      <p:guideLst>
        <p:guide orient="horz" pos="2160"/>
        <p:guide pos="2880"/>
      </p:guideLst>
    </p:cSldViewPr>
  </p:slideViewPr>
  <p:outlineViewPr>
    <p:cViewPr>
      <p:scale>
        <a:sx n="33" d="100"/>
        <a:sy n="33" d="100"/>
      </p:scale>
      <p:origin x="0" y="56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D0702BBF-0FBD-4BCC-96AD-057C75A55E09}" type="datetimeFigureOut">
              <a:rPr lang="ja-JP" altLang="en-US"/>
              <a:pPr>
                <a:defRPr/>
              </a:pPr>
              <a:t>2019/10/28</a:t>
            </a:fld>
            <a:endParaRPr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7CF5267C-F7D9-44F4-8F5C-BE31B7078039}" type="slidenum">
              <a:rPr lang="ja-JP" altLang="en-US"/>
              <a:pPr>
                <a:defRPr/>
              </a:pPr>
              <a:t>‹#›</a:t>
            </a:fld>
            <a:endParaRPr lang="ja-JP" altLang="en-US"/>
          </a:p>
        </p:txBody>
      </p:sp>
    </p:spTree>
    <p:extLst>
      <p:ext uri="{BB962C8B-B14F-4D97-AF65-F5344CB8AC3E}">
        <p14:creationId xmlns:p14="http://schemas.microsoft.com/office/powerpoint/2010/main" val="211433069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1</a:t>
            </a:fld>
            <a:endParaRPr lang="ja-JP" altLang="en-US"/>
          </a:p>
        </p:txBody>
      </p:sp>
    </p:spTree>
    <p:extLst>
      <p:ext uri="{BB962C8B-B14F-4D97-AF65-F5344CB8AC3E}">
        <p14:creationId xmlns:p14="http://schemas.microsoft.com/office/powerpoint/2010/main" val="3978289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10</a:t>
            </a:fld>
            <a:endParaRPr lang="ja-JP" altLang="en-US"/>
          </a:p>
        </p:txBody>
      </p:sp>
    </p:spTree>
    <p:extLst>
      <p:ext uri="{BB962C8B-B14F-4D97-AF65-F5344CB8AC3E}">
        <p14:creationId xmlns:p14="http://schemas.microsoft.com/office/powerpoint/2010/main" val="1729651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11</a:t>
            </a:fld>
            <a:endParaRPr lang="ja-JP" altLang="en-US"/>
          </a:p>
        </p:txBody>
      </p:sp>
    </p:spTree>
    <p:extLst>
      <p:ext uri="{BB962C8B-B14F-4D97-AF65-F5344CB8AC3E}">
        <p14:creationId xmlns:p14="http://schemas.microsoft.com/office/powerpoint/2010/main" val="232954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12</a:t>
            </a:fld>
            <a:endParaRPr lang="ja-JP" altLang="en-US"/>
          </a:p>
        </p:txBody>
      </p:sp>
    </p:spTree>
    <p:extLst>
      <p:ext uri="{BB962C8B-B14F-4D97-AF65-F5344CB8AC3E}">
        <p14:creationId xmlns:p14="http://schemas.microsoft.com/office/powerpoint/2010/main" val="2847332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13</a:t>
            </a:fld>
            <a:endParaRPr lang="ja-JP" altLang="en-US"/>
          </a:p>
        </p:txBody>
      </p:sp>
    </p:spTree>
    <p:extLst>
      <p:ext uri="{BB962C8B-B14F-4D97-AF65-F5344CB8AC3E}">
        <p14:creationId xmlns:p14="http://schemas.microsoft.com/office/powerpoint/2010/main" val="1669714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14</a:t>
            </a:fld>
            <a:endParaRPr lang="ja-JP" altLang="en-US"/>
          </a:p>
        </p:txBody>
      </p:sp>
    </p:spTree>
    <p:extLst>
      <p:ext uri="{BB962C8B-B14F-4D97-AF65-F5344CB8AC3E}">
        <p14:creationId xmlns:p14="http://schemas.microsoft.com/office/powerpoint/2010/main" val="3627337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15</a:t>
            </a:fld>
            <a:endParaRPr lang="ja-JP" altLang="en-US"/>
          </a:p>
        </p:txBody>
      </p:sp>
    </p:spTree>
    <p:extLst>
      <p:ext uri="{BB962C8B-B14F-4D97-AF65-F5344CB8AC3E}">
        <p14:creationId xmlns:p14="http://schemas.microsoft.com/office/powerpoint/2010/main" val="3480678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16</a:t>
            </a:fld>
            <a:endParaRPr lang="ja-JP" altLang="en-US"/>
          </a:p>
        </p:txBody>
      </p:sp>
    </p:spTree>
    <p:extLst>
      <p:ext uri="{BB962C8B-B14F-4D97-AF65-F5344CB8AC3E}">
        <p14:creationId xmlns:p14="http://schemas.microsoft.com/office/powerpoint/2010/main" val="3448433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17</a:t>
            </a:fld>
            <a:endParaRPr lang="ja-JP" altLang="en-US"/>
          </a:p>
        </p:txBody>
      </p:sp>
    </p:spTree>
    <p:extLst>
      <p:ext uri="{BB962C8B-B14F-4D97-AF65-F5344CB8AC3E}">
        <p14:creationId xmlns:p14="http://schemas.microsoft.com/office/powerpoint/2010/main" val="3356861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18</a:t>
            </a:fld>
            <a:endParaRPr lang="ja-JP" altLang="en-US"/>
          </a:p>
        </p:txBody>
      </p:sp>
    </p:spTree>
    <p:extLst>
      <p:ext uri="{BB962C8B-B14F-4D97-AF65-F5344CB8AC3E}">
        <p14:creationId xmlns:p14="http://schemas.microsoft.com/office/powerpoint/2010/main" val="2112444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19</a:t>
            </a:fld>
            <a:endParaRPr lang="ja-JP" altLang="en-US"/>
          </a:p>
        </p:txBody>
      </p:sp>
    </p:spTree>
    <p:extLst>
      <p:ext uri="{BB962C8B-B14F-4D97-AF65-F5344CB8AC3E}">
        <p14:creationId xmlns:p14="http://schemas.microsoft.com/office/powerpoint/2010/main" val="32288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2</a:t>
            </a:fld>
            <a:endParaRPr lang="ja-JP" altLang="en-US"/>
          </a:p>
        </p:txBody>
      </p:sp>
    </p:spTree>
    <p:extLst>
      <p:ext uri="{BB962C8B-B14F-4D97-AF65-F5344CB8AC3E}">
        <p14:creationId xmlns:p14="http://schemas.microsoft.com/office/powerpoint/2010/main" val="2965769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20</a:t>
            </a:fld>
            <a:endParaRPr lang="ja-JP" altLang="en-US"/>
          </a:p>
        </p:txBody>
      </p:sp>
    </p:spTree>
    <p:extLst>
      <p:ext uri="{BB962C8B-B14F-4D97-AF65-F5344CB8AC3E}">
        <p14:creationId xmlns:p14="http://schemas.microsoft.com/office/powerpoint/2010/main" val="2498957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21</a:t>
            </a:fld>
            <a:endParaRPr lang="ja-JP" altLang="en-US"/>
          </a:p>
        </p:txBody>
      </p:sp>
    </p:spTree>
    <p:extLst>
      <p:ext uri="{BB962C8B-B14F-4D97-AF65-F5344CB8AC3E}">
        <p14:creationId xmlns:p14="http://schemas.microsoft.com/office/powerpoint/2010/main" val="3124801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22</a:t>
            </a:fld>
            <a:endParaRPr lang="ja-JP" altLang="en-US"/>
          </a:p>
        </p:txBody>
      </p:sp>
    </p:spTree>
    <p:extLst>
      <p:ext uri="{BB962C8B-B14F-4D97-AF65-F5344CB8AC3E}">
        <p14:creationId xmlns:p14="http://schemas.microsoft.com/office/powerpoint/2010/main" val="1871273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23</a:t>
            </a:fld>
            <a:endParaRPr lang="ja-JP" altLang="en-US"/>
          </a:p>
        </p:txBody>
      </p:sp>
    </p:spTree>
    <p:extLst>
      <p:ext uri="{BB962C8B-B14F-4D97-AF65-F5344CB8AC3E}">
        <p14:creationId xmlns:p14="http://schemas.microsoft.com/office/powerpoint/2010/main" val="1523086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24</a:t>
            </a:fld>
            <a:endParaRPr lang="ja-JP" altLang="en-US"/>
          </a:p>
        </p:txBody>
      </p:sp>
    </p:spTree>
    <p:extLst>
      <p:ext uri="{BB962C8B-B14F-4D97-AF65-F5344CB8AC3E}">
        <p14:creationId xmlns:p14="http://schemas.microsoft.com/office/powerpoint/2010/main" val="2969731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25</a:t>
            </a:fld>
            <a:endParaRPr lang="ja-JP" altLang="en-US"/>
          </a:p>
        </p:txBody>
      </p:sp>
    </p:spTree>
    <p:extLst>
      <p:ext uri="{BB962C8B-B14F-4D97-AF65-F5344CB8AC3E}">
        <p14:creationId xmlns:p14="http://schemas.microsoft.com/office/powerpoint/2010/main" val="1551764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26</a:t>
            </a:fld>
            <a:endParaRPr lang="ja-JP" altLang="en-US"/>
          </a:p>
        </p:txBody>
      </p:sp>
    </p:spTree>
    <p:extLst>
      <p:ext uri="{BB962C8B-B14F-4D97-AF65-F5344CB8AC3E}">
        <p14:creationId xmlns:p14="http://schemas.microsoft.com/office/powerpoint/2010/main" val="1601556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27</a:t>
            </a:fld>
            <a:endParaRPr lang="ja-JP" altLang="en-US"/>
          </a:p>
        </p:txBody>
      </p:sp>
    </p:spTree>
    <p:extLst>
      <p:ext uri="{BB962C8B-B14F-4D97-AF65-F5344CB8AC3E}">
        <p14:creationId xmlns:p14="http://schemas.microsoft.com/office/powerpoint/2010/main" val="2097243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28</a:t>
            </a:fld>
            <a:endParaRPr lang="ja-JP" altLang="en-US"/>
          </a:p>
        </p:txBody>
      </p:sp>
    </p:spTree>
    <p:extLst>
      <p:ext uri="{BB962C8B-B14F-4D97-AF65-F5344CB8AC3E}">
        <p14:creationId xmlns:p14="http://schemas.microsoft.com/office/powerpoint/2010/main" val="2698707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29</a:t>
            </a:fld>
            <a:endParaRPr lang="ja-JP" altLang="en-US"/>
          </a:p>
        </p:txBody>
      </p:sp>
    </p:spTree>
    <p:extLst>
      <p:ext uri="{BB962C8B-B14F-4D97-AF65-F5344CB8AC3E}">
        <p14:creationId xmlns:p14="http://schemas.microsoft.com/office/powerpoint/2010/main" val="1322580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3</a:t>
            </a:fld>
            <a:endParaRPr lang="ja-JP" altLang="en-US"/>
          </a:p>
        </p:txBody>
      </p:sp>
    </p:spTree>
    <p:extLst>
      <p:ext uri="{BB962C8B-B14F-4D97-AF65-F5344CB8AC3E}">
        <p14:creationId xmlns:p14="http://schemas.microsoft.com/office/powerpoint/2010/main" val="2913319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30</a:t>
            </a:fld>
            <a:endParaRPr lang="ja-JP" altLang="en-US"/>
          </a:p>
        </p:txBody>
      </p:sp>
    </p:spTree>
    <p:extLst>
      <p:ext uri="{BB962C8B-B14F-4D97-AF65-F5344CB8AC3E}">
        <p14:creationId xmlns:p14="http://schemas.microsoft.com/office/powerpoint/2010/main" val="3183288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31</a:t>
            </a:fld>
            <a:endParaRPr lang="ja-JP" altLang="en-US"/>
          </a:p>
        </p:txBody>
      </p:sp>
    </p:spTree>
    <p:extLst>
      <p:ext uri="{BB962C8B-B14F-4D97-AF65-F5344CB8AC3E}">
        <p14:creationId xmlns:p14="http://schemas.microsoft.com/office/powerpoint/2010/main" val="3363437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32</a:t>
            </a:fld>
            <a:endParaRPr lang="ja-JP" altLang="en-US"/>
          </a:p>
        </p:txBody>
      </p:sp>
    </p:spTree>
    <p:extLst>
      <p:ext uri="{BB962C8B-B14F-4D97-AF65-F5344CB8AC3E}">
        <p14:creationId xmlns:p14="http://schemas.microsoft.com/office/powerpoint/2010/main" val="4128526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33</a:t>
            </a:fld>
            <a:endParaRPr lang="ja-JP" altLang="en-US"/>
          </a:p>
        </p:txBody>
      </p:sp>
    </p:spTree>
    <p:extLst>
      <p:ext uri="{BB962C8B-B14F-4D97-AF65-F5344CB8AC3E}">
        <p14:creationId xmlns:p14="http://schemas.microsoft.com/office/powerpoint/2010/main" val="2415854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34</a:t>
            </a:fld>
            <a:endParaRPr lang="ja-JP" altLang="en-US"/>
          </a:p>
        </p:txBody>
      </p:sp>
    </p:spTree>
    <p:extLst>
      <p:ext uri="{BB962C8B-B14F-4D97-AF65-F5344CB8AC3E}">
        <p14:creationId xmlns:p14="http://schemas.microsoft.com/office/powerpoint/2010/main" val="2665499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35</a:t>
            </a:fld>
            <a:endParaRPr lang="ja-JP" altLang="en-US"/>
          </a:p>
        </p:txBody>
      </p:sp>
    </p:spTree>
    <p:extLst>
      <p:ext uri="{BB962C8B-B14F-4D97-AF65-F5344CB8AC3E}">
        <p14:creationId xmlns:p14="http://schemas.microsoft.com/office/powerpoint/2010/main" val="1804258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36</a:t>
            </a:fld>
            <a:endParaRPr lang="ja-JP" altLang="en-US"/>
          </a:p>
        </p:txBody>
      </p:sp>
    </p:spTree>
    <p:extLst>
      <p:ext uri="{BB962C8B-B14F-4D97-AF65-F5344CB8AC3E}">
        <p14:creationId xmlns:p14="http://schemas.microsoft.com/office/powerpoint/2010/main" val="3229393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37</a:t>
            </a:fld>
            <a:endParaRPr lang="ja-JP" altLang="en-US"/>
          </a:p>
        </p:txBody>
      </p:sp>
    </p:spTree>
    <p:extLst>
      <p:ext uri="{BB962C8B-B14F-4D97-AF65-F5344CB8AC3E}">
        <p14:creationId xmlns:p14="http://schemas.microsoft.com/office/powerpoint/2010/main" val="41838770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38</a:t>
            </a:fld>
            <a:endParaRPr lang="ja-JP" altLang="en-US"/>
          </a:p>
        </p:txBody>
      </p:sp>
    </p:spTree>
    <p:extLst>
      <p:ext uri="{BB962C8B-B14F-4D97-AF65-F5344CB8AC3E}">
        <p14:creationId xmlns:p14="http://schemas.microsoft.com/office/powerpoint/2010/main" val="2597994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39</a:t>
            </a:fld>
            <a:endParaRPr lang="ja-JP" altLang="en-US"/>
          </a:p>
        </p:txBody>
      </p:sp>
    </p:spTree>
    <p:extLst>
      <p:ext uri="{BB962C8B-B14F-4D97-AF65-F5344CB8AC3E}">
        <p14:creationId xmlns:p14="http://schemas.microsoft.com/office/powerpoint/2010/main" val="4085638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4</a:t>
            </a:fld>
            <a:endParaRPr lang="ja-JP" altLang="en-US"/>
          </a:p>
        </p:txBody>
      </p:sp>
    </p:spTree>
    <p:extLst>
      <p:ext uri="{BB962C8B-B14F-4D97-AF65-F5344CB8AC3E}">
        <p14:creationId xmlns:p14="http://schemas.microsoft.com/office/powerpoint/2010/main" val="12730355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40</a:t>
            </a:fld>
            <a:endParaRPr lang="ja-JP" altLang="en-US"/>
          </a:p>
        </p:txBody>
      </p:sp>
    </p:spTree>
    <p:extLst>
      <p:ext uri="{BB962C8B-B14F-4D97-AF65-F5344CB8AC3E}">
        <p14:creationId xmlns:p14="http://schemas.microsoft.com/office/powerpoint/2010/main" val="1678970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41</a:t>
            </a:fld>
            <a:endParaRPr lang="ja-JP" altLang="en-US"/>
          </a:p>
        </p:txBody>
      </p:sp>
    </p:spTree>
    <p:extLst>
      <p:ext uri="{BB962C8B-B14F-4D97-AF65-F5344CB8AC3E}">
        <p14:creationId xmlns:p14="http://schemas.microsoft.com/office/powerpoint/2010/main" val="1657892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42</a:t>
            </a:fld>
            <a:endParaRPr lang="ja-JP" altLang="en-US"/>
          </a:p>
        </p:txBody>
      </p:sp>
    </p:spTree>
    <p:extLst>
      <p:ext uri="{BB962C8B-B14F-4D97-AF65-F5344CB8AC3E}">
        <p14:creationId xmlns:p14="http://schemas.microsoft.com/office/powerpoint/2010/main" val="223976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43</a:t>
            </a:fld>
            <a:endParaRPr lang="ja-JP" altLang="en-US"/>
          </a:p>
        </p:txBody>
      </p:sp>
    </p:spTree>
    <p:extLst>
      <p:ext uri="{BB962C8B-B14F-4D97-AF65-F5344CB8AC3E}">
        <p14:creationId xmlns:p14="http://schemas.microsoft.com/office/powerpoint/2010/main" val="7691333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44</a:t>
            </a:fld>
            <a:endParaRPr lang="ja-JP" altLang="en-US"/>
          </a:p>
        </p:txBody>
      </p:sp>
    </p:spTree>
    <p:extLst>
      <p:ext uri="{BB962C8B-B14F-4D97-AF65-F5344CB8AC3E}">
        <p14:creationId xmlns:p14="http://schemas.microsoft.com/office/powerpoint/2010/main" val="25997756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45</a:t>
            </a:fld>
            <a:endParaRPr lang="ja-JP" altLang="en-US"/>
          </a:p>
        </p:txBody>
      </p:sp>
    </p:spTree>
    <p:extLst>
      <p:ext uri="{BB962C8B-B14F-4D97-AF65-F5344CB8AC3E}">
        <p14:creationId xmlns:p14="http://schemas.microsoft.com/office/powerpoint/2010/main" val="938442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46</a:t>
            </a:fld>
            <a:endParaRPr lang="ja-JP" altLang="en-US"/>
          </a:p>
        </p:txBody>
      </p:sp>
    </p:spTree>
    <p:extLst>
      <p:ext uri="{BB962C8B-B14F-4D97-AF65-F5344CB8AC3E}">
        <p14:creationId xmlns:p14="http://schemas.microsoft.com/office/powerpoint/2010/main" val="6906183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47</a:t>
            </a:fld>
            <a:endParaRPr lang="ja-JP" altLang="en-US"/>
          </a:p>
        </p:txBody>
      </p:sp>
    </p:spTree>
    <p:extLst>
      <p:ext uri="{BB962C8B-B14F-4D97-AF65-F5344CB8AC3E}">
        <p14:creationId xmlns:p14="http://schemas.microsoft.com/office/powerpoint/2010/main" val="27725937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48</a:t>
            </a:fld>
            <a:endParaRPr lang="ja-JP" altLang="en-US"/>
          </a:p>
        </p:txBody>
      </p:sp>
    </p:spTree>
    <p:extLst>
      <p:ext uri="{BB962C8B-B14F-4D97-AF65-F5344CB8AC3E}">
        <p14:creationId xmlns:p14="http://schemas.microsoft.com/office/powerpoint/2010/main" val="2746151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49</a:t>
            </a:fld>
            <a:endParaRPr lang="ja-JP" altLang="en-US"/>
          </a:p>
        </p:txBody>
      </p:sp>
    </p:spTree>
    <p:extLst>
      <p:ext uri="{BB962C8B-B14F-4D97-AF65-F5344CB8AC3E}">
        <p14:creationId xmlns:p14="http://schemas.microsoft.com/office/powerpoint/2010/main" val="114346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5</a:t>
            </a:fld>
            <a:endParaRPr lang="ja-JP" altLang="en-US"/>
          </a:p>
        </p:txBody>
      </p:sp>
    </p:spTree>
    <p:extLst>
      <p:ext uri="{BB962C8B-B14F-4D97-AF65-F5344CB8AC3E}">
        <p14:creationId xmlns:p14="http://schemas.microsoft.com/office/powerpoint/2010/main" val="21890578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50</a:t>
            </a:fld>
            <a:endParaRPr lang="ja-JP" altLang="en-US"/>
          </a:p>
        </p:txBody>
      </p:sp>
    </p:spTree>
    <p:extLst>
      <p:ext uri="{BB962C8B-B14F-4D97-AF65-F5344CB8AC3E}">
        <p14:creationId xmlns:p14="http://schemas.microsoft.com/office/powerpoint/2010/main" val="17151675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51</a:t>
            </a:fld>
            <a:endParaRPr lang="ja-JP" altLang="en-US"/>
          </a:p>
        </p:txBody>
      </p:sp>
    </p:spTree>
    <p:extLst>
      <p:ext uri="{BB962C8B-B14F-4D97-AF65-F5344CB8AC3E}">
        <p14:creationId xmlns:p14="http://schemas.microsoft.com/office/powerpoint/2010/main" val="32568743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52</a:t>
            </a:fld>
            <a:endParaRPr lang="ja-JP" altLang="en-US"/>
          </a:p>
        </p:txBody>
      </p:sp>
    </p:spTree>
    <p:extLst>
      <p:ext uri="{BB962C8B-B14F-4D97-AF65-F5344CB8AC3E}">
        <p14:creationId xmlns:p14="http://schemas.microsoft.com/office/powerpoint/2010/main" val="17066385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53</a:t>
            </a:fld>
            <a:endParaRPr lang="ja-JP" altLang="en-US"/>
          </a:p>
        </p:txBody>
      </p:sp>
    </p:spTree>
    <p:extLst>
      <p:ext uri="{BB962C8B-B14F-4D97-AF65-F5344CB8AC3E}">
        <p14:creationId xmlns:p14="http://schemas.microsoft.com/office/powerpoint/2010/main" val="244715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54</a:t>
            </a:fld>
            <a:endParaRPr lang="ja-JP" altLang="en-US"/>
          </a:p>
        </p:txBody>
      </p:sp>
    </p:spTree>
    <p:extLst>
      <p:ext uri="{BB962C8B-B14F-4D97-AF65-F5344CB8AC3E}">
        <p14:creationId xmlns:p14="http://schemas.microsoft.com/office/powerpoint/2010/main" val="20671272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55</a:t>
            </a:fld>
            <a:endParaRPr lang="ja-JP" altLang="en-US"/>
          </a:p>
        </p:txBody>
      </p:sp>
    </p:spTree>
    <p:extLst>
      <p:ext uri="{BB962C8B-B14F-4D97-AF65-F5344CB8AC3E}">
        <p14:creationId xmlns:p14="http://schemas.microsoft.com/office/powerpoint/2010/main" val="3122187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56</a:t>
            </a:fld>
            <a:endParaRPr lang="ja-JP" altLang="en-US"/>
          </a:p>
        </p:txBody>
      </p:sp>
    </p:spTree>
    <p:extLst>
      <p:ext uri="{BB962C8B-B14F-4D97-AF65-F5344CB8AC3E}">
        <p14:creationId xmlns:p14="http://schemas.microsoft.com/office/powerpoint/2010/main" val="5943116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57</a:t>
            </a:fld>
            <a:endParaRPr lang="ja-JP" altLang="en-US"/>
          </a:p>
        </p:txBody>
      </p:sp>
    </p:spTree>
    <p:extLst>
      <p:ext uri="{BB962C8B-B14F-4D97-AF65-F5344CB8AC3E}">
        <p14:creationId xmlns:p14="http://schemas.microsoft.com/office/powerpoint/2010/main" val="7074394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58</a:t>
            </a:fld>
            <a:endParaRPr lang="ja-JP" altLang="en-US"/>
          </a:p>
        </p:txBody>
      </p:sp>
    </p:spTree>
    <p:extLst>
      <p:ext uri="{BB962C8B-B14F-4D97-AF65-F5344CB8AC3E}">
        <p14:creationId xmlns:p14="http://schemas.microsoft.com/office/powerpoint/2010/main" val="27017102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59</a:t>
            </a:fld>
            <a:endParaRPr lang="ja-JP" altLang="en-US"/>
          </a:p>
        </p:txBody>
      </p:sp>
    </p:spTree>
    <p:extLst>
      <p:ext uri="{BB962C8B-B14F-4D97-AF65-F5344CB8AC3E}">
        <p14:creationId xmlns:p14="http://schemas.microsoft.com/office/powerpoint/2010/main" val="3370687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6</a:t>
            </a:fld>
            <a:endParaRPr lang="ja-JP" altLang="en-US"/>
          </a:p>
        </p:txBody>
      </p:sp>
    </p:spTree>
    <p:extLst>
      <p:ext uri="{BB962C8B-B14F-4D97-AF65-F5344CB8AC3E}">
        <p14:creationId xmlns:p14="http://schemas.microsoft.com/office/powerpoint/2010/main" val="2963698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60</a:t>
            </a:fld>
            <a:endParaRPr lang="ja-JP" altLang="en-US"/>
          </a:p>
        </p:txBody>
      </p:sp>
    </p:spTree>
    <p:extLst>
      <p:ext uri="{BB962C8B-B14F-4D97-AF65-F5344CB8AC3E}">
        <p14:creationId xmlns:p14="http://schemas.microsoft.com/office/powerpoint/2010/main" val="5970883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61</a:t>
            </a:fld>
            <a:endParaRPr lang="ja-JP" altLang="en-US"/>
          </a:p>
        </p:txBody>
      </p:sp>
    </p:spTree>
    <p:extLst>
      <p:ext uri="{BB962C8B-B14F-4D97-AF65-F5344CB8AC3E}">
        <p14:creationId xmlns:p14="http://schemas.microsoft.com/office/powerpoint/2010/main" val="6382371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62</a:t>
            </a:fld>
            <a:endParaRPr lang="ja-JP" altLang="en-US"/>
          </a:p>
        </p:txBody>
      </p:sp>
    </p:spTree>
    <p:extLst>
      <p:ext uri="{BB962C8B-B14F-4D97-AF65-F5344CB8AC3E}">
        <p14:creationId xmlns:p14="http://schemas.microsoft.com/office/powerpoint/2010/main" val="35727752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63</a:t>
            </a:fld>
            <a:endParaRPr lang="ja-JP" altLang="en-US"/>
          </a:p>
        </p:txBody>
      </p:sp>
    </p:spTree>
    <p:extLst>
      <p:ext uri="{BB962C8B-B14F-4D97-AF65-F5344CB8AC3E}">
        <p14:creationId xmlns:p14="http://schemas.microsoft.com/office/powerpoint/2010/main" val="8660120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64</a:t>
            </a:fld>
            <a:endParaRPr lang="ja-JP" altLang="en-US"/>
          </a:p>
        </p:txBody>
      </p:sp>
    </p:spTree>
    <p:extLst>
      <p:ext uri="{BB962C8B-B14F-4D97-AF65-F5344CB8AC3E}">
        <p14:creationId xmlns:p14="http://schemas.microsoft.com/office/powerpoint/2010/main" val="22204782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65</a:t>
            </a:fld>
            <a:endParaRPr lang="ja-JP" altLang="en-US"/>
          </a:p>
        </p:txBody>
      </p:sp>
    </p:spTree>
    <p:extLst>
      <p:ext uri="{BB962C8B-B14F-4D97-AF65-F5344CB8AC3E}">
        <p14:creationId xmlns:p14="http://schemas.microsoft.com/office/powerpoint/2010/main" val="13969718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66</a:t>
            </a:fld>
            <a:endParaRPr lang="ja-JP" altLang="en-US"/>
          </a:p>
        </p:txBody>
      </p:sp>
    </p:spTree>
    <p:extLst>
      <p:ext uri="{BB962C8B-B14F-4D97-AF65-F5344CB8AC3E}">
        <p14:creationId xmlns:p14="http://schemas.microsoft.com/office/powerpoint/2010/main" val="1955770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67</a:t>
            </a:fld>
            <a:endParaRPr lang="ja-JP" altLang="en-US"/>
          </a:p>
        </p:txBody>
      </p:sp>
    </p:spTree>
    <p:extLst>
      <p:ext uri="{BB962C8B-B14F-4D97-AF65-F5344CB8AC3E}">
        <p14:creationId xmlns:p14="http://schemas.microsoft.com/office/powerpoint/2010/main" val="19114413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68</a:t>
            </a:fld>
            <a:endParaRPr lang="ja-JP" altLang="en-US"/>
          </a:p>
        </p:txBody>
      </p:sp>
    </p:spTree>
    <p:extLst>
      <p:ext uri="{BB962C8B-B14F-4D97-AF65-F5344CB8AC3E}">
        <p14:creationId xmlns:p14="http://schemas.microsoft.com/office/powerpoint/2010/main" val="21798243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69</a:t>
            </a:fld>
            <a:endParaRPr lang="ja-JP" altLang="en-US"/>
          </a:p>
        </p:txBody>
      </p:sp>
    </p:spTree>
    <p:extLst>
      <p:ext uri="{BB962C8B-B14F-4D97-AF65-F5344CB8AC3E}">
        <p14:creationId xmlns:p14="http://schemas.microsoft.com/office/powerpoint/2010/main" val="3969701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7</a:t>
            </a:fld>
            <a:endParaRPr lang="ja-JP" altLang="en-US"/>
          </a:p>
        </p:txBody>
      </p:sp>
    </p:spTree>
    <p:extLst>
      <p:ext uri="{BB962C8B-B14F-4D97-AF65-F5344CB8AC3E}">
        <p14:creationId xmlns:p14="http://schemas.microsoft.com/office/powerpoint/2010/main" val="42176327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70</a:t>
            </a:fld>
            <a:endParaRPr lang="ja-JP" altLang="en-US"/>
          </a:p>
        </p:txBody>
      </p:sp>
    </p:spTree>
    <p:extLst>
      <p:ext uri="{BB962C8B-B14F-4D97-AF65-F5344CB8AC3E}">
        <p14:creationId xmlns:p14="http://schemas.microsoft.com/office/powerpoint/2010/main" val="28154960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71</a:t>
            </a:fld>
            <a:endParaRPr lang="ja-JP" altLang="en-US"/>
          </a:p>
        </p:txBody>
      </p:sp>
    </p:spTree>
    <p:extLst>
      <p:ext uri="{BB962C8B-B14F-4D97-AF65-F5344CB8AC3E}">
        <p14:creationId xmlns:p14="http://schemas.microsoft.com/office/powerpoint/2010/main" val="41222558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72</a:t>
            </a:fld>
            <a:endParaRPr lang="ja-JP" altLang="en-US"/>
          </a:p>
        </p:txBody>
      </p:sp>
    </p:spTree>
    <p:extLst>
      <p:ext uri="{BB962C8B-B14F-4D97-AF65-F5344CB8AC3E}">
        <p14:creationId xmlns:p14="http://schemas.microsoft.com/office/powerpoint/2010/main" val="21078943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73</a:t>
            </a:fld>
            <a:endParaRPr lang="ja-JP" altLang="en-US"/>
          </a:p>
        </p:txBody>
      </p:sp>
    </p:spTree>
    <p:extLst>
      <p:ext uri="{BB962C8B-B14F-4D97-AF65-F5344CB8AC3E}">
        <p14:creationId xmlns:p14="http://schemas.microsoft.com/office/powerpoint/2010/main" val="1146497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74</a:t>
            </a:fld>
            <a:endParaRPr lang="ja-JP" altLang="en-US"/>
          </a:p>
        </p:txBody>
      </p:sp>
    </p:spTree>
    <p:extLst>
      <p:ext uri="{BB962C8B-B14F-4D97-AF65-F5344CB8AC3E}">
        <p14:creationId xmlns:p14="http://schemas.microsoft.com/office/powerpoint/2010/main" val="2763692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75</a:t>
            </a:fld>
            <a:endParaRPr lang="ja-JP" altLang="en-US"/>
          </a:p>
        </p:txBody>
      </p:sp>
    </p:spTree>
    <p:extLst>
      <p:ext uri="{BB962C8B-B14F-4D97-AF65-F5344CB8AC3E}">
        <p14:creationId xmlns:p14="http://schemas.microsoft.com/office/powerpoint/2010/main" val="10677106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76</a:t>
            </a:fld>
            <a:endParaRPr lang="ja-JP" altLang="en-US"/>
          </a:p>
        </p:txBody>
      </p:sp>
    </p:spTree>
    <p:extLst>
      <p:ext uri="{BB962C8B-B14F-4D97-AF65-F5344CB8AC3E}">
        <p14:creationId xmlns:p14="http://schemas.microsoft.com/office/powerpoint/2010/main" val="4252616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8</a:t>
            </a:fld>
            <a:endParaRPr lang="ja-JP" altLang="en-US"/>
          </a:p>
        </p:txBody>
      </p:sp>
    </p:spTree>
    <p:extLst>
      <p:ext uri="{BB962C8B-B14F-4D97-AF65-F5344CB8AC3E}">
        <p14:creationId xmlns:p14="http://schemas.microsoft.com/office/powerpoint/2010/main" val="143923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CF5267C-F7D9-44F4-8F5C-BE31B7078039}" type="slidenum">
              <a:rPr lang="ja-JP" altLang="en-US" smtClean="0"/>
              <a:pPr>
                <a:defRPr/>
              </a:pPr>
              <a:t>9</a:t>
            </a:fld>
            <a:endParaRPr lang="ja-JP" altLang="en-US"/>
          </a:p>
        </p:txBody>
      </p:sp>
    </p:spTree>
    <p:extLst>
      <p:ext uri="{BB962C8B-B14F-4D97-AF65-F5344CB8AC3E}">
        <p14:creationId xmlns:p14="http://schemas.microsoft.com/office/powerpoint/2010/main" val="1856396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fld id="{9AD1844D-BB90-4C2E-99A9-563C17DC689C}" type="datetimeFigureOut">
              <a:rPr lang="ja-JP" altLang="en-US"/>
              <a:pPr>
                <a:defRPr/>
              </a:pPr>
              <a:t>2019/10/28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04EBB7BD-1315-41E8-9332-C06DA4520DE0}" type="slidenum">
              <a:rPr lang="ja-JP" altLang="en-US"/>
              <a:pPr>
                <a:defRPr/>
              </a:pPr>
              <a:t>‹#›</a:t>
            </a:fld>
            <a:endParaRPr lang="ja-JP" altLang="en-US"/>
          </a:p>
        </p:txBody>
      </p:sp>
    </p:spTree>
    <p:extLst>
      <p:ext uri="{BB962C8B-B14F-4D97-AF65-F5344CB8AC3E}">
        <p14:creationId xmlns:p14="http://schemas.microsoft.com/office/powerpoint/2010/main" val="2328708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35A16967-08E6-4C8C-9F97-A8C30A75C683}" type="datetimeFigureOut">
              <a:rPr lang="ja-JP" altLang="en-US"/>
              <a:pPr>
                <a:defRPr/>
              </a:pPr>
              <a:t>2019/10/28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D0DA554C-F13F-458D-8BA9-5AB20F1CAF87}" type="slidenum">
              <a:rPr lang="ja-JP" altLang="en-US"/>
              <a:pPr>
                <a:defRPr/>
              </a:pPr>
              <a:t>‹#›</a:t>
            </a:fld>
            <a:endParaRPr lang="ja-JP" altLang="en-US"/>
          </a:p>
        </p:txBody>
      </p:sp>
    </p:spTree>
    <p:extLst>
      <p:ext uri="{BB962C8B-B14F-4D97-AF65-F5344CB8AC3E}">
        <p14:creationId xmlns:p14="http://schemas.microsoft.com/office/powerpoint/2010/main" val="1164133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7ECC645A-CAE8-4FF4-957D-DCFCCC916AAF}" type="datetimeFigureOut">
              <a:rPr lang="ja-JP" altLang="en-US"/>
              <a:pPr>
                <a:defRPr/>
              </a:pPr>
              <a:t>2019/10/28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169A323B-8B00-4E1F-92C4-35EAC836F08F}" type="slidenum">
              <a:rPr lang="ja-JP" altLang="en-US"/>
              <a:pPr>
                <a:defRPr/>
              </a:pPr>
              <a:t>‹#›</a:t>
            </a:fld>
            <a:endParaRPr lang="ja-JP" altLang="en-US"/>
          </a:p>
        </p:txBody>
      </p:sp>
    </p:spTree>
    <p:extLst>
      <p:ext uri="{BB962C8B-B14F-4D97-AF65-F5344CB8AC3E}">
        <p14:creationId xmlns:p14="http://schemas.microsoft.com/office/powerpoint/2010/main" val="772571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C7F50D2F-67F3-401A-9D46-B48C0C22DE26}" type="datetimeFigureOut">
              <a:rPr lang="ja-JP" altLang="en-US"/>
              <a:pPr>
                <a:defRPr/>
              </a:pPr>
              <a:t>2019/10/28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44237F8F-BC82-42D9-993C-475D7DE9B366}" type="slidenum">
              <a:rPr lang="ja-JP" altLang="en-US"/>
              <a:pPr>
                <a:defRPr/>
              </a:pPr>
              <a:t>‹#›</a:t>
            </a:fld>
            <a:endParaRPr lang="ja-JP" altLang="en-US"/>
          </a:p>
        </p:txBody>
      </p:sp>
    </p:spTree>
    <p:extLst>
      <p:ext uri="{BB962C8B-B14F-4D97-AF65-F5344CB8AC3E}">
        <p14:creationId xmlns:p14="http://schemas.microsoft.com/office/powerpoint/2010/main" val="3794428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11266715-AF7E-4DE2-85A9-4F9C5C83F498}" type="datetimeFigureOut">
              <a:rPr lang="ja-JP" altLang="en-US"/>
              <a:pPr>
                <a:defRPr/>
              </a:pPr>
              <a:t>2019/10/28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DA7EB0B5-2A83-406F-B18C-8D774A19F902}" type="slidenum">
              <a:rPr lang="ja-JP" altLang="en-US"/>
              <a:pPr>
                <a:defRPr/>
              </a:pPr>
              <a:t>‹#›</a:t>
            </a:fld>
            <a:endParaRPr lang="ja-JP" altLang="en-US"/>
          </a:p>
        </p:txBody>
      </p:sp>
    </p:spTree>
    <p:extLst>
      <p:ext uri="{BB962C8B-B14F-4D97-AF65-F5344CB8AC3E}">
        <p14:creationId xmlns:p14="http://schemas.microsoft.com/office/powerpoint/2010/main" val="2325979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fld id="{16A08824-2C5F-49CD-9244-75ADC8AD74E8}" type="datetimeFigureOut">
              <a:rPr lang="ja-JP" altLang="en-US"/>
              <a:pPr>
                <a:defRPr/>
              </a:pPr>
              <a:t>2019/10/28</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65A5F95A-20CE-425A-80AC-0A1DE9461B22}" type="slidenum">
              <a:rPr lang="ja-JP" altLang="en-US"/>
              <a:pPr>
                <a:defRPr/>
              </a:pPr>
              <a:t>‹#›</a:t>
            </a:fld>
            <a:endParaRPr lang="ja-JP" altLang="en-US"/>
          </a:p>
        </p:txBody>
      </p:sp>
    </p:spTree>
    <p:extLst>
      <p:ext uri="{BB962C8B-B14F-4D97-AF65-F5344CB8AC3E}">
        <p14:creationId xmlns:p14="http://schemas.microsoft.com/office/powerpoint/2010/main" val="1797105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fld id="{927CE87B-653B-415D-9336-EFF1AEBA5C68}" type="datetimeFigureOut">
              <a:rPr lang="ja-JP" altLang="en-US"/>
              <a:pPr>
                <a:defRPr/>
              </a:pPr>
              <a:t>2019/10/28</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16000163-E2FD-490F-9200-70EED3FBEA45}" type="slidenum">
              <a:rPr lang="ja-JP" altLang="en-US"/>
              <a:pPr>
                <a:defRPr/>
              </a:pPr>
              <a:t>‹#›</a:t>
            </a:fld>
            <a:endParaRPr lang="ja-JP" altLang="en-US"/>
          </a:p>
        </p:txBody>
      </p:sp>
    </p:spTree>
    <p:extLst>
      <p:ext uri="{BB962C8B-B14F-4D97-AF65-F5344CB8AC3E}">
        <p14:creationId xmlns:p14="http://schemas.microsoft.com/office/powerpoint/2010/main" val="31875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fld id="{8329682F-EEB0-4087-9EA5-4C20EABE9CDE}" type="datetimeFigureOut">
              <a:rPr lang="ja-JP" altLang="en-US"/>
              <a:pPr>
                <a:defRPr/>
              </a:pPr>
              <a:t>2019/10/28</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D04E9008-1B41-45F3-B78D-0413EEEB14CA}" type="slidenum">
              <a:rPr lang="ja-JP" altLang="en-US"/>
              <a:pPr>
                <a:defRPr/>
              </a:pPr>
              <a:t>‹#›</a:t>
            </a:fld>
            <a:endParaRPr lang="ja-JP" altLang="en-US"/>
          </a:p>
        </p:txBody>
      </p:sp>
    </p:spTree>
    <p:extLst>
      <p:ext uri="{BB962C8B-B14F-4D97-AF65-F5344CB8AC3E}">
        <p14:creationId xmlns:p14="http://schemas.microsoft.com/office/powerpoint/2010/main" val="336661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1D3E1717-E760-4EBD-BA41-858BA7C27A98}" type="datetimeFigureOut">
              <a:rPr lang="ja-JP" altLang="en-US"/>
              <a:pPr>
                <a:defRPr/>
              </a:pPr>
              <a:t>2019/10/28</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08BF1D39-9ED6-4B22-91C2-6D367F01BF65}" type="slidenum">
              <a:rPr lang="ja-JP" altLang="en-US"/>
              <a:pPr>
                <a:defRPr/>
              </a:pPr>
              <a:t>‹#›</a:t>
            </a:fld>
            <a:endParaRPr lang="ja-JP" altLang="en-US"/>
          </a:p>
        </p:txBody>
      </p:sp>
    </p:spTree>
    <p:extLst>
      <p:ext uri="{BB962C8B-B14F-4D97-AF65-F5344CB8AC3E}">
        <p14:creationId xmlns:p14="http://schemas.microsoft.com/office/powerpoint/2010/main" val="4270393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FA869F3A-D2A0-49C7-86C6-460DB28E0E72}" type="datetimeFigureOut">
              <a:rPr lang="ja-JP" altLang="en-US"/>
              <a:pPr>
                <a:defRPr/>
              </a:pPr>
              <a:t>2019/10/28</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C6B89EF7-E566-4FA0-AA09-693FD86467EF}" type="slidenum">
              <a:rPr lang="ja-JP" altLang="en-US"/>
              <a:pPr>
                <a:defRPr/>
              </a:pPr>
              <a:t>‹#›</a:t>
            </a:fld>
            <a:endParaRPr lang="ja-JP" altLang="en-US"/>
          </a:p>
        </p:txBody>
      </p:sp>
    </p:spTree>
    <p:extLst>
      <p:ext uri="{BB962C8B-B14F-4D97-AF65-F5344CB8AC3E}">
        <p14:creationId xmlns:p14="http://schemas.microsoft.com/office/powerpoint/2010/main" val="206801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F0E966B4-BF3B-463A-B107-214FF53471EB}" type="datetimeFigureOut">
              <a:rPr lang="ja-JP" altLang="en-US"/>
              <a:pPr>
                <a:defRPr/>
              </a:pPr>
              <a:t>2019/10/28</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B2502BCE-5D0E-4C2B-BDBC-4382D19AEF64}" type="slidenum">
              <a:rPr lang="ja-JP" altLang="en-US"/>
              <a:pPr>
                <a:defRPr/>
              </a:pPr>
              <a:t>‹#›</a:t>
            </a:fld>
            <a:endParaRPr lang="ja-JP" altLang="en-US"/>
          </a:p>
        </p:txBody>
      </p:sp>
    </p:spTree>
    <p:extLst>
      <p:ext uri="{BB962C8B-B14F-4D97-AF65-F5344CB8AC3E}">
        <p14:creationId xmlns:p14="http://schemas.microsoft.com/office/powerpoint/2010/main" val="3833451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EBFD496C-8CF1-4C96-A50B-2B26147AA1A9}" type="datetimeFigureOut">
              <a:rPr lang="ja-JP" altLang="en-US"/>
              <a:pPr>
                <a:defRPr/>
              </a:pPr>
              <a:t>2019/10/28</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8EE14C04-9117-434E-9EE5-75038B6E85AF}"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charset="-128"/>
        </a:defRPr>
      </a:lvl2pPr>
      <a:lvl3pPr algn="ctr" rtl="0" fontAlgn="base">
        <a:spcBef>
          <a:spcPct val="0"/>
        </a:spcBef>
        <a:spcAft>
          <a:spcPct val="0"/>
        </a:spcAft>
        <a:defRPr kumimoji="1" sz="4400">
          <a:solidFill>
            <a:schemeClr val="tx1"/>
          </a:solidFill>
          <a:latin typeface="Calibri" pitchFamily="34" charset="0"/>
          <a:ea typeface="ＭＳ Ｐゴシック" charset="-128"/>
        </a:defRPr>
      </a:lvl3pPr>
      <a:lvl4pPr algn="ctr" rtl="0" fontAlgn="base">
        <a:spcBef>
          <a:spcPct val="0"/>
        </a:spcBef>
        <a:spcAft>
          <a:spcPct val="0"/>
        </a:spcAft>
        <a:defRPr kumimoji="1" sz="4400">
          <a:solidFill>
            <a:schemeClr val="tx1"/>
          </a:solidFill>
          <a:latin typeface="Calibri" pitchFamily="34" charset="0"/>
          <a:ea typeface="ＭＳ Ｐゴシック" charset="-128"/>
        </a:defRPr>
      </a:lvl4pPr>
      <a:lvl5pPr algn="ctr" rtl="0" fontAlgn="base">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fontAlgn="base">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www.bmdc.jrc.or.jp/medicalpersonnel/for-hospital.html#mai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hla.or.jp/"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16.wmf"/><Relationship Id="rId7" Type="http://schemas.openxmlformats.org/officeDocument/2006/relationships/image" Target="../media/image20.w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slides/_rels/slide33.xml.rels><?xml version="1.0" encoding="UTF-8" standalone="yes"?>
<Relationships xmlns="http://schemas.openxmlformats.org/package/2006/relationships"><Relationship Id="rId3" Type="http://schemas.openxmlformats.org/officeDocument/2006/relationships/image" Target="../media/image22.wmf"/><Relationship Id="rId7" Type="http://schemas.openxmlformats.org/officeDocument/2006/relationships/image" Target="../media/image4.w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kurume-u-blood.net/info#info03link"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9.wmf"/><Relationship Id="rId4" Type="http://schemas.openxmlformats.org/officeDocument/2006/relationships/image" Target="../media/image38.wmf"/></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52.xml"/><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6.w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タイトル 1"/>
          <p:cNvSpPr>
            <a:spLocks noGrp="1"/>
          </p:cNvSpPr>
          <p:nvPr>
            <p:ph type="ctrTitle"/>
          </p:nvPr>
        </p:nvSpPr>
        <p:spPr>
          <a:xfrm>
            <a:off x="179388" y="1484784"/>
            <a:ext cx="8737600" cy="2160240"/>
          </a:xfrm>
        </p:spPr>
        <p:txBody>
          <a:bodyPr/>
          <a:lstStyle/>
          <a:p>
            <a:r>
              <a:rPr lang="ja-JP" altLang="en-US" b="1" dirty="0">
                <a:latin typeface="+mn-ea"/>
                <a:ea typeface="+mn-ea"/>
              </a:rPr>
              <a:t>検査技師さんに知ってほしい</a:t>
            </a:r>
            <a:br>
              <a:rPr lang="en-US" altLang="ja-JP" b="1" dirty="0">
                <a:latin typeface="+mn-ea"/>
                <a:ea typeface="+mn-ea"/>
              </a:rPr>
            </a:br>
            <a:r>
              <a:rPr lang="ja-JP" altLang="en-US" b="1" dirty="0">
                <a:latin typeface="+mn-ea"/>
                <a:ea typeface="+mn-ea"/>
              </a:rPr>
              <a:t>造血幹細胞移植</a:t>
            </a:r>
          </a:p>
        </p:txBody>
      </p:sp>
      <p:sp>
        <p:nvSpPr>
          <p:cNvPr id="2052" name="サブタイトル 2"/>
          <p:cNvSpPr>
            <a:spLocks noGrp="1"/>
          </p:cNvSpPr>
          <p:nvPr>
            <p:ph type="subTitle" idx="1"/>
          </p:nvPr>
        </p:nvSpPr>
        <p:spPr>
          <a:xfrm>
            <a:off x="0" y="4581128"/>
            <a:ext cx="9144000" cy="1727200"/>
          </a:xfrm>
        </p:spPr>
        <p:txBody>
          <a:bodyPr/>
          <a:lstStyle/>
          <a:p>
            <a:r>
              <a:rPr lang="ja-JP" altLang="en-US" sz="2400" dirty="0">
                <a:solidFill>
                  <a:schemeClr val="tx1"/>
                </a:solidFill>
                <a:latin typeface="+mn-ea"/>
              </a:rPr>
              <a:t>　大屋　周期</a:t>
            </a:r>
            <a:endParaRPr lang="en-US" altLang="ja-JP" sz="2400" dirty="0">
              <a:solidFill>
                <a:schemeClr val="tx1"/>
              </a:solidFill>
              <a:latin typeface="+mn-ea"/>
            </a:endParaRPr>
          </a:p>
          <a:p>
            <a:r>
              <a:rPr lang="ja-JP" altLang="en-US" sz="2000" dirty="0">
                <a:solidFill>
                  <a:schemeClr val="tx1"/>
                </a:solidFill>
                <a:latin typeface="+mn-ea"/>
              </a:rPr>
              <a:t>久留米大学医学部　内科学講座（血液・腫瘍内科部門）</a:t>
            </a:r>
            <a:endParaRPr lang="en-US" altLang="ja-JP" sz="2400" dirty="0">
              <a:solidFill>
                <a:schemeClr val="tx1"/>
              </a:solidFill>
              <a:latin typeface="+mn-ea"/>
            </a:endParaRPr>
          </a:p>
          <a:p>
            <a:pPr algn="l"/>
            <a:r>
              <a:rPr lang="ja-JP" altLang="en-US" sz="2400" dirty="0">
                <a:solidFill>
                  <a:schemeClr val="tx1"/>
                </a:solidFill>
                <a:latin typeface="+mn-ea"/>
              </a:rPr>
              <a:t>　　　　　　　　　　　　　　　　　　　　　　　　　</a:t>
            </a:r>
            <a:endParaRPr lang="en-US" altLang="ja-JP" sz="2400" dirty="0">
              <a:solidFill>
                <a:schemeClr val="tx1"/>
              </a:solidFill>
              <a:latin typeface="+mn-ea"/>
            </a:endParaRPr>
          </a:p>
        </p:txBody>
      </p:sp>
      <p:sp>
        <p:nvSpPr>
          <p:cNvPr id="3" name="テキスト ボックス 2"/>
          <p:cNvSpPr txBox="1"/>
          <p:nvPr/>
        </p:nvSpPr>
        <p:spPr>
          <a:xfrm>
            <a:off x="107504" y="116632"/>
            <a:ext cx="8928992" cy="954107"/>
          </a:xfrm>
          <a:prstGeom prst="rect">
            <a:avLst/>
          </a:prstGeom>
          <a:noFill/>
        </p:spPr>
        <p:txBody>
          <a:bodyPr wrap="square" rtlCol="0">
            <a:spAutoFit/>
          </a:bodyPr>
          <a:lstStyle/>
          <a:p>
            <a:r>
              <a:rPr lang="ja-JP" altLang="en-US" sz="2800" dirty="0"/>
              <a:t>福岡県臨床衛生検査技師会 筑後地区　</a:t>
            </a:r>
            <a:endParaRPr lang="en-US" altLang="ja-JP" sz="2800" dirty="0"/>
          </a:p>
          <a:p>
            <a:r>
              <a:rPr lang="ja-JP" altLang="en-US" sz="2800" dirty="0"/>
              <a:t>輸血細胞治療部門勉強会　　　　　　　　　</a:t>
            </a:r>
            <a:r>
              <a:rPr lang="en-US" altLang="ja-JP" sz="2800" dirty="0"/>
              <a:t>2019</a:t>
            </a:r>
            <a:r>
              <a:rPr lang="ja-JP" altLang="en-US" sz="2800" dirty="0"/>
              <a:t>年</a:t>
            </a:r>
            <a:r>
              <a:rPr lang="en-US" altLang="ja-JP" sz="2800" dirty="0"/>
              <a:t>10</a:t>
            </a:r>
            <a:r>
              <a:rPr lang="ja-JP" altLang="en-US" sz="2800" dirty="0"/>
              <a:t>月</a:t>
            </a:r>
            <a:r>
              <a:rPr lang="en-US" altLang="ja-JP" sz="2800" dirty="0"/>
              <a:t>30</a:t>
            </a:r>
            <a:r>
              <a:rPr lang="ja-JP" altLang="en-US" sz="2800" dirty="0"/>
              <a:t>日　</a:t>
            </a:r>
            <a:endParaRPr kumimoji="1" lang="ja-JP" altLang="en-US" sz="2800" dirty="0"/>
          </a:p>
        </p:txBody>
      </p:sp>
      <p:sp>
        <p:nvSpPr>
          <p:cNvPr id="10" name="平行四辺形 9">
            <a:extLst>
              <a:ext uri="{FF2B5EF4-FFF2-40B4-BE49-F238E27FC236}">
                <a16:creationId xmlns:a16="http://schemas.microsoft.com/office/drawing/2014/main" id="{E753C59E-CB1E-4CB8-91F0-36A25F3A7032}"/>
              </a:ext>
            </a:extLst>
          </p:cNvPr>
          <p:cNvSpPr/>
          <p:nvPr/>
        </p:nvSpPr>
        <p:spPr>
          <a:xfrm>
            <a:off x="-11112" y="113838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0F4B9331-BF01-43A5-9BFF-A448741C364D}"/>
              </a:ext>
            </a:extLst>
          </p:cNvPr>
          <p:cNvSpPr/>
          <p:nvPr/>
        </p:nvSpPr>
        <p:spPr>
          <a:xfrm>
            <a:off x="395536" y="836712"/>
            <a:ext cx="8424929" cy="3574966"/>
          </a:xfrm>
          <a:prstGeom prst="roundRect">
            <a:avLst/>
          </a:prstGeom>
          <a:solidFill>
            <a:srgbClr val="00B0F0">
              <a:alpha val="1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8"/>
          <p:cNvSpPr txBox="1">
            <a:spLocks noChangeArrowheads="1"/>
          </p:cNvSpPr>
          <p:nvPr/>
        </p:nvSpPr>
        <p:spPr bwMode="auto">
          <a:xfrm>
            <a:off x="0" y="0"/>
            <a:ext cx="88204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mj-ea"/>
              </a:rPr>
              <a:t>　自家移植</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下カーブ 12">
            <a:extLst>
              <a:ext uri="{FF2B5EF4-FFF2-40B4-BE49-F238E27FC236}">
                <a16:creationId xmlns:a16="http://schemas.microsoft.com/office/drawing/2014/main" id="{EDCD3985-899C-48EA-8D9A-4480F3C8CE1C}"/>
              </a:ext>
            </a:extLst>
          </p:cNvPr>
          <p:cNvSpPr/>
          <p:nvPr/>
        </p:nvSpPr>
        <p:spPr>
          <a:xfrm>
            <a:off x="3142692" y="1109110"/>
            <a:ext cx="1800423" cy="765484"/>
          </a:xfrm>
          <a:prstGeom prst="curvedDownArrow">
            <a:avLst>
              <a:gd name="adj1" fmla="val 8051"/>
              <a:gd name="adj2" fmla="val 28404"/>
              <a:gd name="adj3" fmla="val 16391"/>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5" name="直線矢印コネクタ 14">
            <a:extLst>
              <a:ext uri="{FF2B5EF4-FFF2-40B4-BE49-F238E27FC236}">
                <a16:creationId xmlns:a16="http://schemas.microsoft.com/office/drawing/2014/main" id="{C457FF47-2205-42D8-9D34-3B2EE6B029D2}"/>
              </a:ext>
            </a:extLst>
          </p:cNvPr>
          <p:cNvCxnSpPr/>
          <p:nvPr/>
        </p:nvCxnSpPr>
        <p:spPr>
          <a:xfrm>
            <a:off x="658925" y="3991937"/>
            <a:ext cx="7848872" cy="52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36862054-C1F0-4177-BD6C-48DF6B5B4F72}"/>
              </a:ext>
            </a:extLst>
          </p:cNvPr>
          <p:cNvCxnSpPr>
            <a:cxnSpLocks/>
          </p:cNvCxnSpPr>
          <p:nvPr/>
        </p:nvCxnSpPr>
        <p:spPr>
          <a:xfrm>
            <a:off x="766429" y="2550816"/>
            <a:ext cx="0" cy="1441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03D9A290-5A03-43A8-9A0A-B0FAB69EC47F}"/>
              </a:ext>
            </a:extLst>
          </p:cNvPr>
          <p:cNvSpPr txBox="1"/>
          <p:nvPr/>
        </p:nvSpPr>
        <p:spPr>
          <a:xfrm>
            <a:off x="2206589" y="3991937"/>
            <a:ext cx="1224136" cy="369332"/>
          </a:xfrm>
          <a:prstGeom prst="rect">
            <a:avLst/>
          </a:prstGeom>
          <a:noFill/>
        </p:spPr>
        <p:txBody>
          <a:bodyPr wrap="square" rtlCol="0">
            <a:spAutoFit/>
          </a:bodyPr>
          <a:lstStyle/>
          <a:p>
            <a:r>
              <a:rPr kumimoji="1" lang="ja-JP" altLang="en-US" b="1" dirty="0">
                <a:solidFill>
                  <a:srgbClr val="7030A0"/>
                </a:solidFill>
                <a:latin typeface="AR P丸ゴシック体E" pitchFamily="50" charset="-128"/>
                <a:ea typeface="AR P丸ゴシック体E" pitchFamily="50" charset="-128"/>
              </a:rPr>
              <a:t>腫瘍細胞</a:t>
            </a:r>
          </a:p>
        </p:txBody>
      </p:sp>
      <p:sp>
        <p:nvSpPr>
          <p:cNvPr id="18" name="フリーフォーム: 図形 17">
            <a:extLst>
              <a:ext uri="{FF2B5EF4-FFF2-40B4-BE49-F238E27FC236}">
                <a16:creationId xmlns:a16="http://schemas.microsoft.com/office/drawing/2014/main" id="{47C2511D-1CA5-4BA1-9227-32A621D15235}"/>
              </a:ext>
            </a:extLst>
          </p:cNvPr>
          <p:cNvSpPr/>
          <p:nvPr/>
        </p:nvSpPr>
        <p:spPr>
          <a:xfrm>
            <a:off x="766429" y="3840224"/>
            <a:ext cx="7704856" cy="130374"/>
          </a:xfrm>
          <a:custGeom>
            <a:avLst/>
            <a:gdLst>
              <a:gd name="connsiteX0" fmla="*/ 0 w 2290119"/>
              <a:gd name="connsiteY0" fmla="*/ 0 h 626873"/>
              <a:gd name="connsiteX1" fmla="*/ 650790 w 2290119"/>
              <a:gd name="connsiteY1" fmla="*/ 362465 h 626873"/>
              <a:gd name="connsiteX2" fmla="*/ 1087395 w 2290119"/>
              <a:gd name="connsiteY2" fmla="*/ 626076 h 626873"/>
              <a:gd name="connsiteX3" fmla="*/ 2290119 w 2290119"/>
              <a:gd name="connsiteY3" fmla="*/ 428368 h 626873"/>
              <a:gd name="connsiteX0" fmla="*/ 0 w 2290119"/>
              <a:gd name="connsiteY0" fmla="*/ 0 h 567029"/>
              <a:gd name="connsiteX1" fmla="*/ 650790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911179 w 2290119"/>
              <a:gd name="connsiteY2" fmla="*/ 565379 h 567029"/>
              <a:gd name="connsiteX3" fmla="*/ 2290119 w 2290119"/>
              <a:gd name="connsiteY3" fmla="*/ 428368 h 567029"/>
              <a:gd name="connsiteX0" fmla="*/ 0 w 2290119"/>
              <a:gd name="connsiteY0" fmla="*/ 0 h 572345"/>
              <a:gd name="connsiteX1" fmla="*/ 807309 w 2290119"/>
              <a:gd name="connsiteY1" fmla="*/ 362465 h 572345"/>
              <a:gd name="connsiteX2" fmla="*/ 1911179 w 2290119"/>
              <a:gd name="connsiteY2" fmla="*/ 565379 h 572345"/>
              <a:gd name="connsiteX3" fmla="*/ 2290119 w 2290119"/>
              <a:gd name="connsiteY3" fmla="*/ 428368 h 572345"/>
              <a:gd name="connsiteX0" fmla="*/ 0 w 2290119"/>
              <a:gd name="connsiteY0" fmla="*/ 0 h 570107"/>
              <a:gd name="connsiteX1" fmla="*/ 807309 w 2290119"/>
              <a:gd name="connsiteY1" fmla="*/ 362465 h 570107"/>
              <a:gd name="connsiteX2" fmla="*/ 1911179 w 2290119"/>
              <a:gd name="connsiteY2" fmla="*/ 565379 h 570107"/>
              <a:gd name="connsiteX3" fmla="*/ 2290119 w 2290119"/>
              <a:gd name="connsiteY3" fmla="*/ 428368 h 570107"/>
              <a:gd name="connsiteX0" fmla="*/ 0 w 2290119"/>
              <a:gd name="connsiteY0" fmla="*/ 0 h 570107"/>
              <a:gd name="connsiteX1" fmla="*/ 807309 w 2290119"/>
              <a:gd name="connsiteY1" fmla="*/ 362465 h 570107"/>
              <a:gd name="connsiteX2" fmla="*/ 1886465 w 2290119"/>
              <a:gd name="connsiteY2" fmla="*/ 565379 h 570107"/>
              <a:gd name="connsiteX3" fmla="*/ 2290119 w 2290119"/>
              <a:gd name="connsiteY3" fmla="*/ 428368 h 570107"/>
              <a:gd name="connsiteX0" fmla="*/ 0 w 2290119"/>
              <a:gd name="connsiteY0" fmla="*/ 0 h 428368"/>
              <a:gd name="connsiteX1" fmla="*/ 807309 w 2290119"/>
              <a:gd name="connsiteY1" fmla="*/ 362465 h 428368"/>
              <a:gd name="connsiteX2" fmla="*/ 2290119 w 2290119"/>
              <a:gd name="connsiteY2" fmla="*/ 428368 h 428368"/>
              <a:gd name="connsiteX0" fmla="*/ 0 w 2290119"/>
              <a:gd name="connsiteY0" fmla="*/ 0 h 453245"/>
              <a:gd name="connsiteX1" fmla="*/ 807309 w 2290119"/>
              <a:gd name="connsiteY1" fmla="*/ 423162 h 453245"/>
              <a:gd name="connsiteX2" fmla="*/ 2290119 w 2290119"/>
              <a:gd name="connsiteY2" fmla="*/ 428368 h 453245"/>
              <a:gd name="connsiteX0" fmla="*/ 0 w 2265406"/>
              <a:gd name="connsiteY0" fmla="*/ 0 h 532420"/>
              <a:gd name="connsiteX1" fmla="*/ 807309 w 2265406"/>
              <a:gd name="connsiteY1" fmla="*/ 423162 h 532420"/>
              <a:gd name="connsiteX2" fmla="*/ 2265406 w 2265406"/>
              <a:gd name="connsiteY2" fmla="*/ 532420 h 532420"/>
            </a:gdLst>
            <a:ahLst/>
            <a:cxnLst>
              <a:cxn ang="0">
                <a:pos x="connsiteX0" y="connsiteY0"/>
              </a:cxn>
              <a:cxn ang="0">
                <a:pos x="connsiteX1" y="connsiteY1"/>
              </a:cxn>
              <a:cxn ang="0">
                <a:pos x="connsiteX2" y="connsiteY2"/>
              </a:cxn>
            </a:cxnLst>
            <a:rect l="l" t="t" r="r" b="b"/>
            <a:pathLst>
              <a:path w="2265406" h="532420">
                <a:moveTo>
                  <a:pt x="0" y="0"/>
                </a:moveTo>
                <a:cubicBezTo>
                  <a:pt x="216930" y="120822"/>
                  <a:pt x="429741" y="334425"/>
                  <a:pt x="807309" y="423162"/>
                </a:cubicBezTo>
                <a:cubicBezTo>
                  <a:pt x="1184877" y="511899"/>
                  <a:pt x="1956487" y="518690"/>
                  <a:pt x="2265406" y="532420"/>
                </a:cubicBezTo>
              </a:path>
            </a:pathLst>
          </a:custGeom>
          <a:noFill/>
          <a:ln w="41275">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03FC883-C832-4623-96BA-88A841BBC741}"/>
              </a:ext>
            </a:extLst>
          </p:cNvPr>
          <p:cNvSpPr/>
          <p:nvPr/>
        </p:nvSpPr>
        <p:spPr>
          <a:xfrm>
            <a:off x="3855761" y="2816164"/>
            <a:ext cx="642039" cy="1152128"/>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latin typeface="AR P丸ゴシック体E" pitchFamily="50" charset="-128"/>
                <a:ea typeface="AR P丸ゴシック体E" pitchFamily="50" charset="-128"/>
              </a:rPr>
              <a:t>超大量</a:t>
            </a:r>
            <a:endParaRPr kumimoji="1" lang="en-US" altLang="ja-JP" b="1" dirty="0">
              <a:solidFill>
                <a:schemeClr val="bg1"/>
              </a:solidFill>
              <a:latin typeface="AR P丸ゴシック体E" pitchFamily="50" charset="-128"/>
              <a:ea typeface="AR P丸ゴシック体E" pitchFamily="50" charset="-128"/>
            </a:endParaRPr>
          </a:p>
          <a:p>
            <a:pPr algn="ctr"/>
            <a:r>
              <a:rPr kumimoji="1" lang="ja-JP" altLang="en-US" b="1" dirty="0">
                <a:solidFill>
                  <a:schemeClr val="bg1"/>
                </a:solidFill>
                <a:latin typeface="AR P丸ゴシック体E" pitchFamily="50" charset="-128"/>
                <a:ea typeface="AR P丸ゴシック体E" pitchFamily="50" charset="-128"/>
              </a:rPr>
              <a:t>抗がん剤</a:t>
            </a:r>
          </a:p>
        </p:txBody>
      </p:sp>
      <p:sp>
        <p:nvSpPr>
          <p:cNvPr id="20" name="フリーフォーム: 図形 19">
            <a:extLst>
              <a:ext uri="{FF2B5EF4-FFF2-40B4-BE49-F238E27FC236}">
                <a16:creationId xmlns:a16="http://schemas.microsoft.com/office/drawing/2014/main" id="{A1DE6B2B-1B49-4B2B-8486-03CAE64CEB5C}"/>
              </a:ext>
            </a:extLst>
          </p:cNvPr>
          <p:cNvSpPr/>
          <p:nvPr/>
        </p:nvSpPr>
        <p:spPr>
          <a:xfrm>
            <a:off x="807606" y="2641570"/>
            <a:ext cx="2391722" cy="1036777"/>
          </a:xfrm>
          <a:custGeom>
            <a:avLst/>
            <a:gdLst>
              <a:gd name="connsiteX0" fmla="*/ 0 w 1688757"/>
              <a:gd name="connsiteY0" fmla="*/ 0 h 1002512"/>
              <a:gd name="connsiteX1" fmla="*/ 551935 w 1688757"/>
              <a:gd name="connsiteY1" fmla="*/ 156519 h 1002512"/>
              <a:gd name="connsiteX2" fmla="*/ 823784 w 1688757"/>
              <a:gd name="connsiteY2" fmla="*/ 856735 h 1002512"/>
              <a:gd name="connsiteX3" fmla="*/ 1326292 w 1688757"/>
              <a:gd name="connsiteY3" fmla="*/ 996779 h 1002512"/>
              <a:gd name="connsiteX4" fmla="*/ 1688757 w 1688757"/>
              <a:gd name="connsiteY4" fmla="*/ 749643 h 1002512"/>
              <a:gd name="connsiteX0" fmla="*/ 0 w 1683019"/>
              <a:gd name="connsiteY0" fmla="*/ 0 h 1049737"/>
              <a:gd name="connsiteX1" fmla="*/ 551935 w 1683019"/>
              <a:gd name="connsiteY1" fmla="*/ 156519 h 1049737"/>
              <a:gd name="connsiteX2" fmla="*/ 823784 w 1683019"/>
              <a:gd name="connsiteY2" fmla="*/ 856735 h 1049737"/>
              <a:gd name="connsiteX3" fmla="*/ 1326292 w 1683019"/>
              <a:gd name="connsiteY3" fmla="*/ 996779 h 1049737"/>
              <a:gd name="connsiteX4" fmla="*/ 1683019 w 1683019"/>
              <a:gd name="connsiteY4" fmla="*/ 85483 h 1049737"/>
              <a:gd name="connsiteX0" fmla="*/ 0 w 1683019"/>
              <a:gd name="connsiteY0" fmla="*/ 0 h 933318"/>
              <a:gd name="connsiteX1" fmla="*/ 551935 w 1683019"/>
              <a:gd name="connsiteY1" fmla="*/ 156519 h 933318"/>
              <a:gd name="connsiteX2" fmla="*/ 823784 w 1683019"/>
              <a:gd name="connsiteY2" fmla="*/ 856735 h 933318"/>
              <a:gd name="connsiteX3" fmla="*/ 1280391 w 1683019"/>
              <a:gd name="connsiteY3" fmla="*/ 828260 h 933318"/>
              <a:gd name="connsiteX4" fmla="*/ 1683019 w 1683019"/>
              <a:gd name="connsiteY4" fmla="*/ 85483 h 933318"/>
              <a:gd name="connsiteX0" fmla="*/ 0 w 1694494"/>
              <a:gd name="connsiteY0" fmla="*/ 856236 h 1850822"/>
              <a:gd name="connsiteX1" fmla="*/ 551935 w 1694494"/>
              <a:gd name="connsiteY1" fmla="*/ 1012755 h 1850822"/>
              <a:gd name="connsiteX2" fmla="*/ 823784 w 1694494"/>
              <a:gd name="connsiteY2" fmla="*/ 1712971 h 1850822"/>
              <a:gd name="connsiteX3" fmla="*/ 1280391 w 1694494"/>
              <a:gd name="connsiteY3" fmla="*/ 1684496 h 1850822"/>
              <a:gd name="connsiteX4" fmla="*/ 1694494 w 1694494"/>
              <a:gd name="connsiteY4" fmla="*/ 0 h 1850822"/>
              <a:gd name="connsiteX0" fmla="*/ 0 w 1694494"/>
              <a:gd name="connsiteY0" fmla="*/ 856236 h 1850821"/>
              <a:gd name="connsiteX1" fmla="*/ 551935 w 1694494"/>
              <a:gd name="connsiteY1" fmla="*/ 1012755 h 1850821"/>
              <a:gd name="connsiteX2" fmla="*/ 823784 w 1694494"/>
              <a:gd name="connsiteY2" fmla="*/ 1712971 h 1850821"/>
              <a:gd name="connsiteX3" fmla="*/ 1280391 w 1694494"/>
              <a:gd name="connsiteY3" fmla="*/ 1684496 h 1850821"/>
              <a:gd name="connsiteX4" fmla="*/ 1694494 w 1694494"/>
              <a:gd name="connsiteY4" fmla="*/ 0 h 1850821"/>
              <a:gd name="connsiteX0" fmla="*/ 0 w 1665806"/>
              <a:gd name="connsiteY0" fmla="*/ 291204 h 1247585"/>
              <a:gd name="connsiteX1" fmla="*/ 551935 w 1665806"/>
              <a:gd name="connsiteY1" fmla="*/ 447723 h 1247585"/>
              <a:gd name="connsiteX2" fmla="*/ 823784 w 1665806"/>
              <a:gd name="connsiteY2" fmla="*/ 1147939 h 1247585"/>
              <a:gd name="connsiteX3" fmla="*/ 1280391 w 1665806"/>
              <a:gd name="connsiteY3" fmla="*/ 1119464 h 1247585"/>
              <a:gd name="connsiteX4" fmla="*/ 1665806 w 1665806"/>
              <a:gd name="connsiteY4" fmla="*/ 0 h 124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06" h="1247585">
                <a:moveTo>
                  <a:pt x="0" y="291204"/>
                </a:moveTo>
                <a:cubicBezTo>
                  <a:pt x="207319" y="298069"/>
                  <a:pt x="414638" y="304934"/>
                  <a:pt x="551935" y="447723"/>
                </a:cubicBezTo>
                <a:cubicBezTo>
                  <a:pt x="689232" y="590512"/>
                  <a:pt x="702375" y="1035982"/>
                  <a:pt x="823784" y="1147939"/>
                </a:cubicBezTo>
                <a:cubicBezTo>
                  <a:pt x="945193" y="1259896"/>
                  <a:pt x="1140054" y="1310787"/>
                  <a:pt x="1280391" y="1119464"/>
                </a:cubicBezTo>
                <a:cubicBezTo>
                  <a:pt x="1420728" y="928141"/>
                  <a:pt x="1619767" y="263334"/>
                  <a:pt x="1665806" y="0"/>
                </a:cubicBezTo>
              </a:path>
            </a:pathLst>
          </a:custGeom>
          <a:noFill/>
          <a:ln w="381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988E8FF6-49F2-4769-913E-749FFE6AF0B2}"/>
              </a:ext>
            </a:extLst>
          </p:cNvPr>
          <p:cNvSpPr/>
          <p:nvPr/>
        </p:nvSpPr>
        <p:spPr>
          <a:xfrm>
            <a:off x="805997" y="2766840"/>
            <a:ext cx="320472" cy="115212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tx1"/>
                </a:solidFill>
                <a:latin typeface="AR P丸ゴシック体E" pitchFamily="50" charset="-128"/>
                <a:ea typeface="AR P丸ゴシック体E" pitchFamily="50" charset="-128"/>
              </a:rPr>
              <a:t>抗がん剤</a:t>
            </a:r>
          </a:p>
        </p:txBody>
      </p:sp>
      <p:sp>
        <p:nvSpPr>
          <p:cNvPr id="28" name="正方形/長方形 27">
            <a:extLst>
              <a:ext uri="{FF2B5EF4-FFF2-40B4-BE49-F238E27FC236}">
                <a16:creationId xmlns:a16="http://schemas.microsoft.com/office/drawing/2014/main" id="{C8864182-9FC9-481C-9C4B-628C9062C6FD}"/>
              </a:ext>
            </a:extLst>
          </p:cNvPr>
          <p:cNvSpPr/>
          <p:nvPr/>
        </p:nvSpPr>
        <p:spPr>
          <a:xfrm>
            <a:off x="3034743" y="2406800"/>
            <a:ext cx="264284" cy="1585137"/>
          </a:xfrm>
          <a:prstGeom prst="rect">
            <a:avLst/>
          </a:prstGeom>
          <a:solidFill>
            <a:srgbClr val="FF0000">
              <a:alpha val="20000"/>
            </a:srgb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矢印コネクタ 28">
            <a:extLst>
              <a:ext uri="{FF2B5EF4-FFF2-40B4-BE49-F238E27FC236}">
                <a16:creationId xmlns:a16="http://schemas.microsoft.com/office/drawing/2014/main" id="{8C28BFB8-DC61-445E-B236-41490C1C4D3A}"/>
              </a:ext>
            </a:extLst>
          </p:cNvPr>
          <p:cNvCxnSpPr/>
          <p:nvPr/>
        </p:nvCxnSpPr>
        <p:spPr>
          <a:xfrm flipV="1">
            <a:off x="3165582" y="1902744"/>
            <a:ext cx="0" cy="504056"/>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C2F9419E-DBA3-4BBA-A182-B3FEA41120F8}"/>
              </a:ext>
            </a:extLst>
          </p:cNvPr>
          <p:cNvSpPr txBox="1"/>
          <p:nvPr/>
        </p:nvSpPr>
        <p:spPr>
          <a:xfrm>
            <a:off x="1693272" y="1686554"/>
            <a:ext cx="1352760" cy="646331"/>
          </a:xfrm>
          <a:prstGeom prst="rect">
            <a:avLst/>
          </a:prstGeom>
          <a:noFill/>
        </p:spPr>
        <p:txBody>
          <a:bodyPr wrap="square" rtlCol="0">
            <a:spAutoFit/>
          </a:bodyPr>
          <a:lstStyle/>
          <a:p>
            <a:r>
              <a:rPr kumimoji="1" lang="ja-JP" altLang="en-US" dirty="0"/>
              <a:t>自家末梢血</a:t>
            </a:r>
            <a:endParaRPr kumimoji="1" lang="en-US" altLang="ja-JP" dirty="0"/>
          </a:p>
          <a:p>
            <a:r>
              <a:rPr kumimoji="1" lang="ja-JP" altLang="en-US" dirty="0"/>
              <a:t>幹細胞採取</a:t>
            </a:r>
          </a:p>
        </p:txBody>
      </p:sp>
      <p:sp>
        <p:nvSpPr>
          <p:cNvPr id="31" name="正方形/長方形 30">
            <a:extLst>
              <a:ext uri="{FF2B5EF4-FFF2-40B4-BE49-F238E27FC236}">
                <a16:creationId xmlns:a16="http://schemas.microsoft.com/office/drawing/2014/main" id="{958B4977-503E-4912-94D9-6F834C42525F}"/>
              </a:ext>
            </a:extLst>
          </p:cNvPr>
          <p:cNvSpPr/>
          <p:nvPr/>
        </p:nvSpPr>
        <p:spPr>
          <a:xfrm>
            <a:off x="4678837" y="1941067"/>
            <a:ext cx="264284" cy="1585137"/>
          </a:xfrm>
          <a:prstGeom prst="rect">
            <a:avLst/>
          </a:prstGeom>
          <a:solidFill>
            <a:srgbClr val="FF0000">
              <a:alpha val="20000"/>
            </a:srgb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icture 7">
            <a:extLst>
              <a:ext uri="{FF2B5EF4-FFF2-40B4-BE49-F238E27FC236}">
                <a16:creationId xmlns:a16="http://schemas.microsoft.com/office/drawing/2014/main" id="{F575DD22-1AD0-4A17-839B-252844310D35}"/>
              </a:ext>
            </a:extLst>
          </p:cNvPr>
          <p:cNvPicPr>
            <a:picLocks noChangeAspect="1" noChangeArrowheads="1"/>
          </p:cNvPicPr>
          <p:nvPr/>
        </p:nvPicPr>
        <p:blipFill>
          <a:blip r:embed="rId3" cstate="print"/>
          <a:srcRect/>
          <a:stretch>
            <a:fillRect/>
          </a:stretch>
        </p:blipFill>
        <p:spPr bwMode="auto">
          <a:xfrm>
            <a:off x="3496965" y="1006162"/>
            <a:ext cx="971574" cy="723283"/>
          </a:xfrm>
          <a:prstGeom prst="rect">
            <a:avLst/>
          </a:prstGeom>
          <a:noFill/>
          <a:ln w="76200">
            <a:solidFill>
              <a:srgbClr val="00B0F0"/>
            </a:solidFill>
            <a:miter lim="800000"/>
            <a:headEnd/>
            <a:tailEnd/>
          </a:ln>
          <a:effectLst/>
        </p:spPr>
      </p:pic>
      <p:sp>
        <p:nvSpPr>
          <p:cNvPr id="34" name="テキスト ボックス 33">
            <a:extLst>
              <a:ext uri="{FF2B5EF4-FFF2-40B4-BE49-F238E27FC236}">
                <a16:creationId xmlns:a16="http://schemas.microsoft.com/office/drawing/2014/main" id="{65C7D7F8-219A-4C0A-944C-0073588A8442}"/>
              </a:ext>
            </a:extLst>
          </p:cNvPr>
          <p:cNvSpPr txBox="1"/>
          <p:nvPr/>
        </p:nvSpPr>
        <p:spPr>
          <a:xfrm>
            <a:off x="4952536" y="1471090"/>
            <a:ext cx="1252807" cy="369332"/>
          </a:xfrm>
          <a:prstGeom prst="rect">
            <a:avLst/>
          </a:prstGeom>
          <a:noFill/>
        </p:spPr>
        <p:txBody>
          <a:bodyPr wrap="square" rtlCol="0">
            <a:spAutoFit/>
          </a:bodyPr>
          <a:lstStyle/>
          <a:p>
            <a:r>
              <a:rPr kumimoji="1" lang="ja-JP" altLang="en-US" dirty="0"/>
              <a:t>自家移植</a:t>
            </a:r>
          </a:p>
        </p:txBody>
      </p:sp>
      <p:sp>
        <p:nvSpPr>
          <p:cNvPr id="35" name="フリーフォーム: 図形 34">
            <a:extLst>
              <a:ext uri="{FF2B5EF4-FFF2-40B4-BE49-F238E27FC236}">
                <a16:creationId xmlns:a16="http://schemas.microsoft.com/office/drawing/2014/main" id="{B1020721-5551-4C41-BF1F-A4F9F125CFC5}"/>
              </a:ext>
            </a:extLst>
          </p:cNvPr>
          <p:cNvSpPr/>
          <p:nvPr/>
        </p:nvSpPr>
        <p:spPr>
          <a:xfrm>
            <a:off x="3880094" y="2708920"/>
            <a:ext cx="4563849" cy="1205013"/>
          </a:xfrm>
          <a:custGeom>
            <a:avLst/>
            <a:gdLst>
              <a:gd name="connsiteX0" fmla="*/ 0 w 3471242"/>
              <a:gd name="connsiteY0" fmla="*/ 1079157 h 1094724"/>
              <a:gd name="connsiteX1" fmla="*/ 2133600 w 3471242"/>
              <a:gd name="connsiteY1" fmla="*/ 996779 h 1094724"/>
              <a:gd name="connsiteX2" fmla="*/ 3262183 w 3471242"/>
              <a:gd name="connsiteY2" fmla="*/ 337752 h 1094724"/>
              <a:gd name="connsiteX3" fmla="*/ 3468129 w 3471242"/>
              <a:gd name="connsiteY3" fmla="*/ 0 h 1094724"/>
              <a:gd name="connsiteX0" fmla="*/ 0 w 3468317"/>
              <a:gd name="connsiteY0" fmla="*/ 1079157 h 1087137"/>
              <a:gd name="connsiteX1" fmla="*/ 2133600 w 3468317"/>
              <a:gd name="connsiteY1" fmla="*/ 996779 h 1087137"/>
              <a:gd name="connsiteX2" fmla="*/ 2990334 w 3468317"/>
              <a:gd name="connsiteY2" fmla="*/ 560173 h 1087137"/>
              <a:gd name="connsiteX3" fmla="*/ 3468129 w 3468317"/>
              <a:gd name="connsiteY3" fmla="*/ 0 h 1087137"/>
              <a:gd name="connsiteX0" fmla="*/ 0 w 4563949"/>
              <a:gd name="connsiteY0" fmla="*/ 0 h 1175667"/>
              <a:gd name="connsiteX1" fmla="*/ 3229232 w 4563949"/>
              <a:gd name="connsiteY1" fmla="*/ 1153297 h 1175667"/>
              <a:gd name="connsiteX2" fmla="*/ 4085966 w 4563949"/>
              <a:gd name="connsiteY2" fmla="*/ 716691 h 1175667"/>
              <a:gd name="connsiteX3" fmla="*/ 4563761 w 4563949"/>
              <a:gd name="connsiteY3" fmla="*/ 156518 h 1175667"/>
              <a:gd name="connsiteX0" fmla="*/ 0 w 4564803"/>
              <a:gd name="connsiteY0" fmla="*/ 0 h 721070"/>
              <a:gd name="connsiteX1" fmla="*/ 1828799 w 4564803"/>
              <a:gd name="connsiteY1" fmla="*/ 395415 h 721070"/>
              <a:gd name="connsiteX2" fmla="*/ 4085966 w 4564803"/>
              <a:gd name="connsiteY2" fmla="*/ 716691 h 721070"/>
              <a:gd name="connsiteX3" fmla="*/ 4563761 w 4564803"/>
              <a:gd name="connsiteY3" fmla="*/ 156518 h 721070"/>
              <a:gd name="connsiteX0" fmla="*/ 0 w 4563811"/>
              <a:gd name="connsiteY0" fmla="*/ 0 h 1188045"/>
              <a:gd name="connsiteX1" fmla="*/ 1828799 w 4563811"/>
              <a:gd name="connsiteY1" fmla="*/ 395415 h 1188045"/>
              <a:gd name="connsiteX2" fmla="*/ 3113901 w 4563811"/>
              <a:gd name="connsiteY2" fmla="*/ 1186248 h 1188045"/>
              <a:gd name="connsiteX3" fmla="*/ 4563761 w 4563811"/>
              <a:gd name="connsiteY3" fmla="*/ 156518 h 1188045"/>
              <a:gd name="connsiteX0" fmla="*/ 0 w 4563811"/>
              <a:gd name="connsiteY0" fmla="*/ 0 h 1189134"/>
              <a:gd name="connsiteX1" fmla="*/ 1828799 w 4563811"/>
              <a:gd name="connsiteY1" fmla="*/ 395415 h 1189134"/>
              <a:gd name="connsiteX2" fmla="*/ 3113901 w 4563811"/>
              <a:gd name="connsiteY2" fmla="*/ 1186248 h 1189134"/>
              <a:gd name="connsiteX3" fmla="*/ 4563761 w 4563811"/>
              <a:gd name="connsiteY3" fmla="*/ 156518 h 1189134"/>
              <a:gd name="connsiteX0" fmla="*/ 0 w 4563811"/>
              <a:gd name="connsiteY0" fmla="*/ 0 h 1188354"/>
              <a:gd name="connsiteX1" fmla="*/ 1828799 w 4563811"/>
              <a:gd name="connsiteY1" fmla="*/ 395415 h 1188354"/>
              <a:gd name="connsiteX2" fmla="*/ 3113901 w 4563811"/>
              <a:gd name="connsiteY2" fmla="*/ 1186248 h 1188354"/>
              <a:gd name="connsiteX3" fmla="*/ 4563761 w 4563811"/>
              <a:gd name="connsiteY3" fmla="*/ 156518 h 1188354"/>
              <a:gd name="connsiteX0" fmla="*/ 0 w 4563822"/>
              <a:gd name="connsiteY0" fmla="*/ 0 h 1196264"/>
              <a:gd name="connsiteX1" fmla="*/ 1828799 w 4563822"/>
              <a:gd name="connsiteY1" fmla="*/ 395415 h 1196264"/>
              <a:gd name="connsiteX2" fmla="*/ 3295134 w 4563822"/>
              <a:gd name="connsiteY2" fmla="*/ 1194486 h 1196264"/>
              <a:gd name="connsiteX3" fmla="*/ 4563761 w 4563822"/>
              <a:gd name="connsiteY3" fmla="*/ 156518 h 1196264"/>
              <a:gd name="connsiteX0" fmla="*/ 0 w 4563827"/>
              <a:gd name="connsiteY0" fmla="*/ 0 h 1203569"/>
              <a:gd name="connsiteX1" fmla="*/ 1474572 w 4563827"/>
              <a:gd name="connsiteY1" fmla="*/ 626075 h 1203569"/>
              <a:gd name="connsiteX2" fmla="*/ 3295134 w 4563827"/>
              <a:gd name="connsiteY2" fmla="*/ 1194486 h 1203569"/>
              <a:gd name="connsiteX3" fmla="*/ 4563761 w 4563827"/>
              <a:gd name="connsiteY3" fmla="*/ 156518 h 1203569"/>
              <a:gd name="connsiteX0" fmla="*/ 0 w 4563827"/>
              <a:gd name="connsiteY0" fmla="*/ 0 h 1208484"/>
              <a:gd name="connsiteX1" fmla="*/ 1474572 w 4563827"/>
              <a:gd name="connsiteY1" fmla="*/ 626075 h 1208484"/>
              <a:gd name="connsiteX2" fmla="*/ 3295134 w 4563827"/>
              <a:gd name="connsiteY2" fmla="*/ 1194486 h 1208484"/>
              <a:gd name="connsiteX3" fmla="*/ 4563761 w 4563827"/>
              <a:gd name="connsiteY3" fmla="*/ 156518 h 1208484"/>
              <a:gd name="connsiteX0" fmla="*/ 0 w 4563827"/>
              <a:gd name="connsiteY0" fmla="*/ 8556 h 1270937"/>
              <a:gd name="connsiteX1" fmla="*/ 1474572 w 4563827"/>
              <a:gd name="connsiteY1" fmla="*/ 634631 h 1270937"/>
              <a:gd name="connsiteX2" fmla="*/ 3295134 w 4563827"/>
              <a:gd name="connsiteY2" fmla="*/ 1203042 h 1270937"/>
              <a:gd name="connsiteX3" fmla="*/ 4563761 w 4563827"/>
              <a:gd name="connsiteY3" fmla="*/ 165074 h 1270937"/>
              <a:gd name="connsiteX0" fmla="*/ 0 w 4563827"/>
              <a:gd name="connsiteY0" fmla="*/ 0 h 1222815"/>
              <a:gd name="connsiteX1" fmla="*/ 1474572 w 4563827"/>
              <a:gd name="connsiteY1" fmla="*/ 626075 h 1222815"/>
              <a:gd name="connsiteX2" fmla="*/ 3295134 w 4563827"/>
              <a:gd name="connsiteY2" fmla="*/ 1194486 h 1222815"/>
              <a:gd name="connsiteX3" fmla="*/ 4563761 w 4563827"/>
              <a:gd name="connsiteY3" fmla="*/ 156518 h 1222815"/>
              <a:gd name="connsiteX0" fmla="*/ 0 w 4563827"/>
              <a:gd name="connsiteY0" fmla="*/ 0 h 1163037"/>
              <a:gd name="connsiteX1" fmla="*/ 1474572 w 4563827"/>
              <a:gd name="connsiteY1" fmla="*/ 626075 h 1163037"/>
              <a:gd name="connsiteX2" fmla="*/ 3295134 w 4563827"/>
              <a:gd name="connsiteY2" fmla="*/ 1153297 h 1163037"/>
              <a:gd name="connsiteX3" fmla="*/ 4563761 w 4563827"/>
              <a:gd name="connsiteY3" fmla="*/ 156518 h 1163037"/>
              <a:gd name="connsiteX0" fmla="*/ 0 w 4563924"/>
              <a:gd name="connsiteY0" fmla="*/ 0 h 1217803"/>
              <a:gd name="connsiteX1" fmla="*/ 1474572 w 4563924"/>
              <a:gd name="connsiteY1" fmla="*/ 626075 h 1217803"/>
              <a:gd name="connsiteX2" fmla="*/ 3295134 w 4563924"/>
              <a:gd name="connsiteY2" fmla="*/ 1153297 h 1217803"/>
              <a:gd name="connsiteX3" fmla="*/ 4563761 w 4563924"/>
              <a:gd name="connsiteY3" fmla="*/ 156518 h 1217803"/>
              <a:gd name="connsiteX0" fmla="*/ 0 w 4563924"/>
              <a:gd name="connsiteY0" fmla="*/ 0 h 1221722"/>
              <a:gd name="connsiteX1" fmla="*/ 1474572 w 4563924"/>
              <a:gd name="connsiteY1" fmla="*/ 626075 h 1221722"/>
              <a:gd name="connsiteX2" fmla="*/ 3295134 w 4563924"/>
              <a:gd name="connsiteY2" fmla="*/ 1153297 h 1221722"/>
              <a:gd name="connsiteX3" fmla="*/ 4563761 w 4563924"/>
              <a:gd name="connsiteY3" fmla="*/ 156518 h 1221722"/>
              <a:gd name="connsiteX0" fmla="*/ 0 w 4563830"/>
              <a:gd name="connsiteY0" fmla="*/ 0 h 1163602"/>
              <a:gd name="connsiteX1" fmla="*/ 1235675 w 4563830"/>
              <a:gd name="connsiteY1" fmla="*/ 617837 h 1163602"/>
              <a:gd name="connsiteX2" fmla="*/ 3295134 w 4563830"/>
              <a:gd name="connsiteY2" fmla="*/ 1153297 h 1163602"/>
              <a:gd name="connsiteX3" fmla="*/ 4563761 w 4563830"/>
              <a:gd name="connsiteY3" fmla="*/ 156518 h 1163602"/>
              <a:gd name="connsiteX0" fmla="*/ 0 w 4563830"/>
              <a:gd name="connsiteY0" fmla="*/ 0 h 1171482"/>
              <a:gd name="connsiteX1" fmla="*/ 1235675 w 4563830"/>
              <a:gd name="connsiteY1" fmla="*/ 617837 h 1171482"/>
              <a:gd name="connsiteX2" fmla="*/ 3295134 w 4563830"/>
              <a:gd name="connsiteY2" fmla="*/ 1153297 h 1171482"/>
              <a:gd name="connsiteX3" fmla="*/ 4563761 w 4563830"/>
              <a:gd name="connsiteY3" fmla="*/ 156518 h 1171482"/>
              <a:gd name="connsiteX0" fmla="*/ 0 w 4563849"/>
              <a:gd name="connsiteY0" fmla="*/ 0 h 1205013"/>
              <a:gd name="connsiteX1" fmla="*/ 1235675 w 4563849"/>
              <a:gd name="connsiteY1" fmla="*/ 617837 h 1205013"/>
              <a:gd name="connsiteX2" fmla="*/ 3295134 w 4563849"/>
              <a:gd name="connsiteY2" fmla="*/ 1153297 h 1205013"/>
              <a:gd name="connsiteX3" fmla="*/ 4563761 w 4563849"/>
              <a:gd name="connsiteY3" fmla="*/ 156518 h 1205013"/>
            </a:gdLst>
            <a:ahLst/>
            <a:cxnLst>
              <a:cxn ang="0">
                <a:pos x="connsiteX0" y="connsiteY0"/>
              </a:cxn>
              <a:cxn ang="0">
                <a:pos x="connsiteX1" y="connsiteY1"/>
              </a:cxn>
              <a:cxn ang="0">
                <a:pos x="connsiteX2" y="connsiteY2"/>
              </a:cxn>
              <a:cxn ang="0">
                <a:pos x="connsiteX3" y="connsiteY3"/>
              </a:cxn>
            </a:cxnLst>
            <a:rect l="l" t="t" r="r" b="b"/>
            <a:pathLst>
              <a:path w="4563849" h="1205013">
                <a:moveTo>
                  <a:pt x="0" y="0"/>
                </a:moveTo>
                <a:cubicBezTo>
                  <a:pt x="794951" y="20594"/>
                  <a:pt x="818292" y="170248"/>
                  <a:pt x="1235675" y="617837"/>
                </a:cubicBezTo>
                <a:cubicBezTo>
                  <a:pt x="1653058" y="1065426"/>
                  <a:pt x="2583934" y="1320800"/>
                  <a:pt x="3295134" y="1153297"/>
                </a:cubicBezTo>
                <a:cubicBezTo>
                  <a:pt x="4006334" y="985794"/>
                  <a:pt x="4571999" y="242329"/>
                  <a:pt x="4563761" y="156518"/>
                </a:cubicBezTo>
              </a:path>
            </a:pathLst>
          </a:custGeom>
          <a:noFill/>
          <a:ln w="47625">
            <a:gradFill flip="none" rotWithShape="1">
              <a:gsLst>
                <a:gs pos="0">
                  <a:srgbClr val="0070C0"/>
                </a:gs>
                <a:gs pos="48000">
                  <a:srgbClr val="0070C0"/>
                </a:gs>
                <a:gs pos="60000">
                  <a:srgbClr val="00B0F0"/>
                </a:gs>
                <a:gs pos="100000">
                  <a:srgbClr val="00B0F0"/>
                </a:gs>
              </a:gsLst>
              <a:lin ang="0" scaled="1"/>
              <a:tileRect/>
            </a:gra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14B1B912-6C3F-4A12-A83A-408AFBF5AA90}"/>
              </a:ext>
            </a:extLst>
          </p:cNvPr>
          <p:cNvSpPr txBox="1"/>
          <p:nvPr/>
        </p:nvSpPr>
        <p:spPr>
          <a:xfrm>
            <a:off x="1400669" y="2589922"/>
            <a:ext cx="1224136" cy="369332"/>
          </a:xfrm>
          <a:prstGeom prst="rect">
            <a:avLst/>
          </a:prstGeom>
          <a:noFill/>
        </p:spPr>
        <p:txBody>
          <a:bodyPr wrap="square" rtlCol="0">
            <a:spAutoFit/>
          </a:bodyPr>
          <a:lstStyle/>
          <a:p>
            <a:r>
              <a:rPr kumimoji="1" lang="ja-JP" altLang="en-US" b="1" dirty="0">
                <a:solidFill>
                  <a:srgbClr val="0070C0"/>
                </a:solidFill>
                <a:latin typeface="AR P丸ゴシック体E" pitchFamily="50" charset="-128"/>
                <a:ea typeface="AR P丸ゴシック体E" pitchFamily="50" charset="-128"/>
              </a:rPr>
              <a:t>白血球数</a:t>
            </a:r>
          </a:p>
        </p:txBody>
      </p:sp>
      <p:sp>
        <p:nvSpPr>
          <p:cNvPr id="6" name="テキスト ボックス 5">
            <a:extLst>
              <a:ext uri="{FF2B5EF4-FFF2-40B4-BE49-F238E27FC236}">
                <a16:creationId xmlns:a16="http://schemas.microsoft.com/office/drawing/2014/main" id="{CA6C0C5D-094D-4F44-B86F-CA5A17014A2F}"/>
              </a:ext>
            </a:extLst>
          </p:cNvPr>
          <p:cNvSpPr txBox="1"/>
          <p:nvPr/>
        </p:nvSpPr>
        <p:spPr>
          <a:xfrm>
            <a:off x="262602" y="919221"/>
            <a:ext cx="1466664" cy="523220"/>
          </a:xfrm>
          <a:prstGeom prst="rect">
            <a:avLst/>
          </a:prstGeom>
          <a:noFill/>
        </p:spPr>
        <p:txBody>
          <a:bodyPr wrap="square" rtlCol="0">
            <a:spAutoFit/>
          </a:bodyPr>
          <a:lstStyle/>
          <a:p>
            <a:pPr algn="ctr"/>
            <a:r>
              <a:rPr kumimoji="1" lang="ja-JP" altLang="en-US" sz="2800" b="1" dirty="0"/>
              <a:t>患者</a:t>
            </a:r>
          </a:p>
        </p:txBody>
      </p:sp>
      <p:sp>
        <p:nvSpPr>
          <p:cNvPr id="24" name="コンテンツ プレースホルダー 2">
            <a:extLst>
              <a:ext uri="{FF2B5EF4-FFF2-40B4-BE49-F238E27FC236}">
                <a16:creationId xmlns:a16="http://schemas.microsoft.com/office/drawing/2014/main" id="{A7441EDB-4F48-46AE-968E-D7307FA29527}"/>
              </a:ext>
            </a:extLst>
          </p:cNvPr>
          <p:cNvSpPr txBox="1">
            <a:spLocks/>
          </p:cNvSpPr>
          <p:nvPr/>
        </p:nvSpPr>
        <p:spPr bwMode="auto">
          <a:xfrm>
            <a:off x="457200" y="4490244"/>
            <a:ext cx="8219256" cy="22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spcBef>
                <a:spcPts val="0"/>
              </a:spcBef>
              <a:spcAft>
                <a:spcPts val="1200"/>
              </a:spcAft>
              <a:buClr>
                <a:srgbClr val="002060"/>
              </a:buClr>
              <a:buSzPct val="80000"/>
              <a:buFont typeface="Wingdings" pitchFamily="2" charset="2"/>
              <a:buChar char="l"/>
            </a:pPr>
            <a:r>
              <a:rPr lang="ja-JP" altLang="en-US" sz="2000" dirty="0">
                <a:latin typeface="+mj-ea"/>
                <a:ea typeface="+mj-ea"/>
              </a:rPr>
              <a:t>自家移植は、自分の細胞を採取する必要があるため、自家幹細胞採取が移植前に必要である。</a:t>
            </a:r>
            <a:endParaRPr lang="en-US" altLang="ja-JP" sz="2000" dirty="0">
              <a:latin typeface="+mj-ea"/>
              <a:ea typeface="+mj-ea"/>
            </a:endParaRPr>
          </a:p>
          <a:p>
            <a:pPr>
              <a:spcBef>
                <a:spcPts val="0"/>
              </a:spcBef>
              <a:spcAft>
                <a:spcPts val="1200"/>
              </a:spcAft>
              <a:buClr>
                <a:srgbClr val="002060"/>
              </a:buClr>
              <a:buSzPct val="80000"/>
              <a:buFont typeface="Wingdings" pitchFamily="2" charset="2"/>
              <a:buChar char="l"/>
            </a:pPr>
            <a:r>
              <a:rPr lang="ja-JP" altLang="en-US" sz="2000" dirty="0">
                <a:latin typeface="+mj-ea"/>
                <a:ea typeface="+mj-ea"/>
              </a:rPr>
              <a:t>同種移植に比べ、抗腫瘍免疫反応はみられないため、治療関連死亡はほとんど見られないが、採取細胞に腫瘍細胞の混入を伴う場合があるため、再発率も高い。</a:t>
            </a:r>
            <a:endParaRPr lang="en-US" altLang="ja-JP" sz="2000" dirty="0">
              <a:latin typeface="+mj-ea"/>
              <a:ea typeface="+mj-ea"/>
            </a:endParaRPr>
          </a:p>
          <a:p>
            <a:pPr>
              <a:spcBef>
                <a:spcPts val="0"/>
              </a:spcBef>
              <a:spcAft>
                <a:spcPts val="1200"/>
              </a:spcAft>
              <a:buClr>
                <a:srgbClr val="002060"/>
              </a:buClr>
              <a:buSzPct val="80000"/>
              <a:buFont typeface="Wingdings" pitchFamily="2" charset="2"/>
              <a:buChar char="l"/>
            </a:pPr>
            <a:r>
              <a:rPr lang="ja-JP" altLang="en-US" sz="2000" dirty="0">
                <a:latin typeface="+mj-ea"/>
                <a:ea typeface="+mj-ea"/>
              </a:rPr>
              <a:t>自己の細胞であるため、抗腫瘍免疫反応は起こらない。</a:t>
            </a:r>
            <a:endParaRPr lang="en-US" altLang="ja-JP" sz="2000" dirty="0">
              <a:latin typeface="+mj-ea"/>
              <a:ea typeface="+mj-ea"/>
            </a:endParaRPr>
          </a:p>
        </p:txBody>
      </p:sp>
    </p:spTree>
    <p:extLst>
      <p:ext uri="{BB962C8B-B14F-4D97-AF65-F5344CB8AC3E}">
        <p14:creationId xmlns:p14="http://schemas.microsoft.com/office/powerpoint/2010/main" val="2201939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0F4B9331-BF01-43A5-9BFF-A448741C364D}"/>
              </a:ext>
            </a:extLst>
          </p:cNvPr>
          <p:cNvSpPr/>
          <p:nvPr/>
        </p:nvSpPr>
        <p:spPr>
          <a:xfrm>
            <a:off x="395536" y="836712"/>
            <a:ext cx="8424929" cy="3574966"/>
          </a:xfrm>
          <a:prstGeom prst="roundRect">
            <a:avLst/>
          </a:prstGeom>
          <a:solidFill>
            <a:srgbClr val="00B0F0">
              <a:alpha val="1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457200" y="961851"/>
            <a:ext cx="6635080" cy="4915421"/>
          </a:xfrm>
        </p:spPr>
        <p:txBody>
          <a:bodyPr/>
          <a:lstStyle/>
          <a:p>
            <a:pPr marL="0" indent="0">
              <a:spcBef>
                <a:spcPts val="0"/>
              </a:spcBef>
              <a:spcAft>
                <a:spcPts val="600"/>
              </a:spcAft>
              <a:buClr>
                <a:srgbClr val="002060"/>
              </a:buClr>
              <a:buSzPct val="80000"/>
              <a:buNone/>
            </a:pPr>
            <a:endParaRPr lang="en-US" altLang="ja-JP" sz="2400" b="1" dirty="0">
              <a:solidFill>
                <a:srgbClr val="00B050"/>
              </a:solidFill>
              <a:latin typeface="+mj-ea"/>
              <a:ea typeface="+mj-ea"/>
            </a:endParaRPr>
          </a:p>
          <a:p>
            <a:pPr marL="0" indent="0">
              <a:spcBef>
                <a:spcPts val="0"/>
              </a:spcBef>
              <a:spcAft>
                <a:spcPts val="600"/>
              </a:spcAft>
              <a:buClr>
                <a:srgbClr val="002060"/>
              </a:buClr>
              <a:buSzPct val="80000"/>
              <a:buNone/>
            </a:pPr>
            <a:endParaRPr lang="en-US" altLang="ja-JP" sz="2400" b="1" dirty="0">
              <a:solidFill>
                <a:srgbClr val="00B050"/>
              </a:solidFill>
              <a:latin typeface="+mj-ea"/>
              <a:ea typeface="+mj-ea"/>
            </a:endParaRPr>
          </a:p>
          <a:p>
            <a:pPr marL="0" indent="0">
              <a:spcBef>
                <a:spcPts val="0"/>
              </a:spcBef>
              <a:spcAft>
                <a:spcPts val="600"/>
              </a:spcAft>
              <a:buClr>
                <a:srgbClr val="002060"/>
              </a:buClr>
              <a:buSzPct val="80000"/>
              <a:buNone/>
            </a:pPr>
            <a:endParaRPr lang="en-US" altLang="ja-JP" sz="2400" b="1" dirty="0">
              <a:solidFill>
                <a:srgbClr val="00B050"/>
              </a:solidFill>
              <a:latin typeface="+mj-ea"/>
              <a:ea typeface="+mj-ea"/>
            </a:endParaRPr>
          </a:p>
          <a:p>
            <a:pPr marL="0" indent="0">
              <a:spcBef>
                <a:spcPts val="0"/>
              </a:spcBef>
              <a:spcAft>
                <a:spcPts val="600"/>
              </a:spcAft>
              <a:buClr>
                <a:srgbClr val="002060"/>
              </a:buClr>
              <a:buSzPct val="80000"/>
              <a:buNone/>
            </a:pPr>
            <a:endParaRPr lang="en-US" altLang="ja-JP" sz="2400" b="1" dirty="0">
              <a:solidFill>
                <a:srgbClr val="00B050"/>
              </a:solidFill>
              <a:latin typeface="+mj-ea"/>
              <a:ea typeface="+mj-ea"/>
            </a:endParaRPr>
          </a:p>
          <a:p>
            <a:pPr marL="0" indent="0">
              <a:spcBef>
                <a:spcPts val="0"/>
              </a:spcBef>
              <a:spcAft>
                <a:spcPts val="600"/>
              </a:spcAft>
              <a:buClr>
                <a:srgbClr val="002060"/>
              </a:buClr>
              <a:buSzPct val="80000"/>
              <a:buNone/>
            </a:pPr>
            <a:endParaRPr lang="en-US" altLang="ja-JP" sz="2400" b="1" dirty="0">
              <a:solidFill>
                <a:srgbClr val="00B050"/>
              </a:solidFill>
              <a:latin typeface="+mj-ea"/>
              <a:ea typeface="+mj-ea"/>
            </a:endParaRPr>
          </a:p>
          <a:p>
            <a:pPr marL="0" indent="0">
              <a:spcBef>
                <a:spcPts val="0"/>
              </a:spcBef>
              <a:spcAft>
                <a:spcPts val="600"/>
              </a:spcAft>
              <a:buClr>
                <a:srgbClr val="002060"/>
              </a:buClr>
              <a:buSzPct val="80000"/>
              <a:buNone/>
            </a:pPr>
            <a:endParaRPr lang="en-US" altLang="ja-JP" sz="2400" b="1" dirty="0">
              <a:solidFill>
                <a:srgbClr val="00B050"/>
              </a:solidFill>
              <a:latin typeface="+mj-ea"/>
              <a:ea typeface="+mj-ea"/>
            </a:endParaRPr>
          </a:p>
          <a:p>
            <a:pPr marL="0" indent="0">
              <a:spcBef>
                <a:spcPts val="0"/>
              </a:spcBef>
              <a:spcAft>
                <a:spcPts val="600"/>
              </a:spcAft>
              <a:buClr>
                <a:srgbClr val="002060"/>
              </a:buClr>
              <a:buSzPct val="80000"/>
              <a:buNone/>
            </a:pPr>
            <a:endParaRPr lang="en-US" altLang="ja-JP" sz="2400" b="1" dirty="0">
              <a:solidFill>
                <a:srgbClr val="00B050"/>
              </a:solidFill>
              <a:latin typeface="+mj-ea"/>
              <a:ea typeface="+mj-ea"/>
            </a:endParaRPr>
          </a:p>
          <a:p>
            <a:pPr marL="0" indent="0">
              <a:spcBef>
                <a:spcPts val="0"/>
              </a:spcBef>
              <a:spcAft>
                <a:spcPts val="600"/>
              </a:spcAft>
              <a:buClr>
                <a:srgbClr val="002060"/>
              </a:buClr>
              <a:buSzPct val="80000"/>
              <a:buNone/>
            </a:pPr>
            <a:endParaRPr lang="en-US" altLang="ja-JP" sz="2400" b="1" dirty="0">
              <a:solidFill>
                <a:srgbClr val="00B050"/>
              </a:solidFill>
              <a:latin typeface="+mj-ea"/>
              <a:ea typeface="+mj-ea"/>
            </a:endParaRPr>
          </a:p>
          <a:p>
            <a:pPr marL="0" indent="0">
              <a:spcBef>
                <a:spcPts val="0"/>
              </a:spcBef>
              <a:spcAft>
                <a:spcPts val="600"/>
              </a:spcAft>
              <a:buClr>
                <a:srgbClr val="002060"/>
              </a:buClr>
              <a:buSzPct val="80000"/>
              <a:buNone/>
            </a:pPr>
            <a:r>
              <a:rPr lang="ja-JP" altLang="en-US" sz="2400" b="1" dirty="0">
                <a:solidFill>
                  <a:srgbClr val="00B050"/>
                </a:solidFill>
                <a:latin typeface="+mj-ea"/>
                <a:ea typeface="+mj-ea"/>
              </a:rPr>
              <a:t>成人の適応疾患</a:t>
            </a:r>
          </a:p>
          <a:p>
            <a:pPr>
              <a:spcBef>
                <a:spcPts val="0"/>
              </a:spcBef>
              <a:spcAft>
                <a:spcPts val="600"/>
              </a:spcAft>
              <a:buClr>
                <a:srgbClr val="002060"/>
              </a:buClr>
              <a:buSzPct val="80000"/>
              <a:buFont typeface="Wingdings" pitchFamily="2" charset="2"/>
              <a:buChar char="l"/>
            </a:pPr>
            <a:r>
              <a:rPr lang="ja-JP" altLang="en-US" sz="2000" dirty="0">
                <a:solidFill>
                  <a:srgbClr val="FF0000"/>
                </a:solidFill>
                <a:latin typeface="+mj-ea"/>
                <a:ea typeface="+mj-ea"/>
              </a:rPr>
              <a:t>　難治性悪性リンパ腫</a:t>
            </a:r>
            <a:r>
              <a:rPr lang="ja-JP" altLang="en-US" sz="2000" dirty="0">
                <a:latin typeface="+mj-ea"/>
                <a:ea typeface="+mj-ea"/>
              </a:rPr>
              <a:t>（化学療法に感受性のある再発期）</a:t>
            </a:r>
          </a:p>
          <a:p>
            <a:pPr>
              <a:spcBef>
                <a:spcPts val="0"/>
              </a:spcBef>
              <a:spcAft>
                <a:spcPts val="600"/>
              </a:spcAft>
              <a:buClr>
                <a:srgbClr val="002060"/>
              </a:buClr>
              <a:buSzPct val="80000"/>
              <a:buFont typeface="Wingdings" pitchFamily="2" charset="2"/>
              <a:buChar char="l"/>
            </a:pPr>
            <a:r>
              <a:rPr lang="ja-JP" altLang="en-US" sz="2000" dirty="0">
                <a:solidFill>
                  <a:srgbClr val="FF0000"/>
                </a:solidFill>
                <a:latin typeface="+mj-ea"/>
                <a:ea typeface="+mj-ea"/>
              </a:rPr>
              <a:t>　</a:t>
            </a:r>
            <a:r>
              <a:rPr lang="en-US" altLang="ja-JP" sz="2000" dirty="0">
                <a:solidFill>
                  <a:srgbClr val="FF0000"/>
                </a:solidFill>
                <a:latin typeface="+mj-ea"/>
                <a:ea typeface="+mj-ea"/>
              </a:rPr>
              <a:t>Hodgkin</a:t>
            </a:r>
            <a:r>
              <a:rPr lang="ja-JP" altLang="en-US" sz="2000" dirty="0">
                <a:solidFill>
                  <a:srgbClr val="FF0000"/>
                </a:solidFill>
                <a:latin typeface="+mj-ea"/>
                <a:ea typeface="+mj-ea"/>
              </a:rPr>
              <a:t>リンパ腫</a:t>
            </a:r>
            <a:r>
              <a:rPr lang="ja-JP" altLang="en-US" sz="2000" dirty="0">
                <a:latin typeface="+mj-ea"/>
                <a:ea typeface="+mj-ea"/>
              </a:rPr>
              <a:t>（再発期）</a:t>
            </a:r>
          </a:p>
          <a:p>
            <a:pPr>
              <a:spcBef>
                <a:spcPts val="0"/>
              </a:spcBef>
              <a:spcAft>
                <a:spcPts val="600"/>
              </a:spcAft>
              <a:buClr>
                <a:srgbClr val="002060"/>
              </a:buClr>
              <a:buSzPct val="80000"/>
              <a:buFont typeface="Wingdings" pitchFamily="2" charset="2"/>
              <a:buChar char="l"/>
            </a:pPr>
            <a:r>
              <a:rPr lang="ja-JP" altLang="en-US" sz="2000" dirty="0">
                <a:solidFill>
                  <a:srgbClr val="FF0000"/>
                </a:solidFill>
                <a:latin typeface="+mj-ea"/>
                <a:ea typeface="+mj-ea"/>
              </a:rPr>
              <a:t>　多発性骨髄腫</a:t>
            </a:r>
          </a:p>
          <a:p>
            <a:pPr>
              <a:spcBef>
                <a:spcPts val="0"/>
              </a:spcBef>
              <a:spcAft>
                <a:spcPts val="600"/>
              </a:spcAft>
              <a:buClr>
                <a:srgbClr val="002060"/>
              </a:buClr>
              <a:buSzPct val="80000"/>
              <a:buFont typeface="Wingdings" pitchFamily="2" charset="2"/>
              <a:buChar char="l"/>
            </a:pPr>
            <a:r>
              <a:rPr lang="ja-JP" altLang="en-US" sz="2000" dirty="0">
                <a:solidFill>
                  <a:srgbClr val="FF0000"/>
                </a:solidFill>
                <a:latin typeface="+mj-ea"/>
                <a:ea typeface="+mj-ea"/>
              </a:rPr>
              <a:t>　急性前骨髄球性白血病</a:t>
            </a:r>
            <a:r>
              <a:rPr lang="ja-JP" altLang="en-US" sz="2000" dirty="0">
                <a:latin typeface="+mj-ea"/>
                <a:ea typeface="+mj-ea"/>
              </a:rPr>
              <a:t>（分子生物学的第２寛解期）</a:t>
            </a:r>
          </a:p>
          <a:p>
            <a:pPr>
              <a:spcBef>
                <a:spcPts val="0"/>
              </a:spcBef>
              <a:spcAft>
                <a:spcPts val="1800"/>
              </a:spcAft>
              <a:buClr>
                <a:srgbClr val="002060"/>
              </a:buClr>
              <a:buSzPct val="80000"/>
              <a:buFont typeface="Wingdings" pitchFamily="2" charset="2"/>
              <a:buChar char="l"/>
            </a:pPr>
            <a:endParaRPr lang="en-US" altLang="ja-JP" sz="2000" dirty="0">
              <a:latin typeface="+mj-ea"/>
              <a:ea typeface="+mj-ea"/>
            </a:endParaRPr>
          </a:p>
        </p:txBody>
      </p:sp>
      <p:sp>
        <p:nvSpPr>
          <p:cNvPr id="4" name="テキスト ボックス 8"/>
          <p:cNvSpPr txBox="1">
            <a:spLocks noChangeArrowheads="1"/>
          </p:cNvSpPr>
          <p:nvPr/>
        </p:nvSpPr>
        <p:spPr bwMode="auto">
          <a:xfrm>
            <a:off x="0" y="0"/>
            <a:ext cx="88204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mj-ea"/>
              </a:rPr>
              <a:t>　自家移植</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下カーブ 12">
            <a:extLst>
              <a:ext uri="{FF2B5EF4-FFF2-40B4-BE49-F238E27FC236}">
                <a16:creationId xmlns:a16="http://schemas.microsoft.com/office/drawing/2014/main" id="{EDCD3985-899C-48EA-8D9A-4480F3C8CE1C}"/>
              </a:ext>
            </a:extLst>
          </p:cNvPr>
          <p:cNvSpPr/>
          <p:nvPr/>
        </p:nvSpPr>
        <p:spPr>
          <a:xfrm>
            <a:off x="3142692" y="1109110"/>
            <a:ext cx="1800423" cy="765484"/>
          </a:xfrm>
          <a:prstGeom prst="curvedDownArrow">
            <a:avLst>
              <a:gd name="adj1" fmla="val 8051"/>
              <a:gd name="adj2" fmla="val 28404"/>
              <a:gd name="adj3" fmla="val 16391"/>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5" name="直線矢印コネクタ 14">
            <a:extLst>
              <a:ext uri="{FF2B5EF4-FFF2-40B4-BE49-F238E27FC236}">
                <a16:creationId xmlns:a16="http://schemas.microsoft.com/office/drawing/2014/main" id="{C457FF47-2205-42D8-9D34-3B2EE6B029D2}"/>
              </a:ext>
            </a:extLst>
          </p:cNvPr>
          <p:cNvCxnSpPr/>
          <p:nvPr/>
        </p:nvCxnSpPr>
        <p:spPr>
          <a:xfrm>
            <a:off x="658925" y="3991937"/>
            <a:ext cx="7848872" cy="52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36862054-C1F0-4177-BD6C-48DF6B5B4F72}"/>
              </a:ext>
            </a:extLst>
          </p:cNvPr>
          <p:cNvCxnSpPr>
            <a:cxnSpLocks/>
          </p:cNvCxnSpPr>
          <p:nvPr/>
        </p:nvCxnSpPr>
        <p:spPr>
          <a:xfrm>
            <a:off x="766429" y="2550816"/>
            <a:ext cx="0" cy="1441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03D9A290-5A03-43A8-9A0A-B0FAB69EC47F}"/>
              </a:ext>
            </a:extLst>
          </p:cNvPr>
          <p:cNvSpPr txBox="1"/>
          <p:nvPr/>
        </p:nvSpPr>
        <p:spPr>
          <a:xfrm>
            <a:off x="2206589" y="3991937"/>
            <a:ext cx="1224136" cy="369332"/>
          </a:xfrm>
          <a:prstGeom prst="rect">
            <a:avLst/>
          </a:prstGeom>
          <a:noFill/>
        </p:spPr>
        <p:txBody>
          <a:bodyPr wrap="square" rtlCol="0">
            <a:spAutoFit/>
          </a:bodyPr>
          <a:lstStyle/>
          <a:p>
            <a:r>
              <a:rPr kumimoji="1" lang="ja-JP" altLang="en-US" b="1" dirty="0">
                <a:solidFill>
                  <a:srgbClr val="7030A0"/>
                </a:solidFill>
                <a:latin typeface="AR P丸ゴシック体E" pitchFamily="50" charset="-128"/>
                <a:ea typeface="AR P丸ゴシック体E" pitchFamily="50" charset="-128"/>
              </a:rPr>
              <a:t>腫瘍細胞</a:t>
            </a:r>
          </a:p>
        </p:txBody>
      </p:sp>
      <p:sp>
        <p:nvSpPr>
          <p:cNvPr id="18" name="フリーフォーム: 図形 17">
            <a:extLst>
              <a:ext uri="{FF2B5EF4-FFF2-40B4-BE49-F238E27FC236}">
                <a16:creationId xmlns:a16="http://schemas.microsoft.com/office/drawing/2014/main" id="{47C2511D-1CA5-4BA1-9227-32A621D15235}"/>
              </a:ext>
            </a:extLst>
          </p:cNvPr>
          <p:cNvSpPr/>
          <p:nvPr/>
        </p:nvSpPr>
        <p:spPr>
          <a:xfrm>
            <a:off x="766429" y="3840224"/>
            <a:ext cx="7704856" cy="130374"/>
          </a:xfrm>
          <a:custGeom>
            <a:avLst/>
            <a:gdLst>
              <a:gd name="connsiteX0" fmla="*/ 0 w 2290119"/>
              <a:gd name="connsiteY0" fmla="*/ 0 h 626873"/>
              <a:gd name="connsiteX1" fmla="*/ 650790 w 2290119"/>
              <a:gd name="connsiteY1" fmla="*/ 362465 h 626873"/>
              <a:gd name="connsiteX2" fmla="*/ 1087395 w 2290119"/>
              <a:gd name="connsiteY2" fmla="*/ 626076 h 626873"/>
              <a:gd name="connsiteX3" fmla="*/ 2290119 w 2290119"/>
              <a:gd name="connsiteY3" fmla="*/ 428368 h 626873"/>
              <a:gd name="connsiteX0" fmla="*/ 0 w 2290119"/>
              <a:gd name="connsiteY0" fmla="*/ 0 h 567029"/>
              <a:gd name="connsiteX1" fmla="*/ 650790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911179 w 2290119"/>
              <a:gd name="connsiteY2" fmla="*/ 565379 h 567029"/>
              <a:gd name="connsiteX3" fmla="*/ 2290119 w 2290119"/>
              <a:gd name="connsiteY3" fmla="*/ 428368 h 567029"/>
              <a:gd name="connsiteX0" fmla="*/ 0 w 2290119"/>
              <a:gd name="connsiteY0" fmla="*/ 0 h 572345"/>
              <a:gd name="connsiteX1" fmla="*/ 807309 w 2290119"/>
              <a:gd name="connsiteY1" fmla="*/ 362465 h 572345"/>
              <a:gd name="connsiteX2" fmla="*/ 1911179 w 2290119"/>
              <a:gd name="connsiteY2" fmla="*/ 565379 h 572345"/>
              <a:gd name="connsiteX3" fmla="*/ 2290119 w 2290119"/>
              <a:gd name="connsiteY3" fmla="*/ 428368 h 572345"/>
              <a:gd name="connsiteX0" fmla="*/ 0 w 2290119"/>
              <a:gd name="connsiteY0" fmla="*/ 0 h 570107"/>
              <a:gd name="connsiteX1" fmla="*/ 807309 w 2290119"/>
              <a:gd name="connsiteY1" fmla="*/ 362465 h 570107"/>
              <a:gd name="connsiteX2" fmla="*/ 1911179 w 2290119"/>
              <a:gd name="connsiteY2" fmla="*/ 565379 h 570107"/>
              <a:gd name="connsiteX3" fmla="*/ 2290119 w 2290119"/>
              <a:gd name="connsiteY3" fmla="*/ 428368 h 570107"/>
              <a:gd name="connsiteX0" fmla="*/ 0 w 2290119"/>
              <a:gd name="connsiteY0" fmla="*/ 0 h 570107"/>
              <a:gd name="connsiteX1" fmla="*/ 807309 w 2290119"/>
              <a:gd name="connsiteY1" fmla="*/ 362465 h 570107"/>
              <a:gd name="connsiteX2" fmla="*/ 1886465 w 2290119"/>
              <a:gd name="connsiteY2" fmla="*/ 565379 h 570107"/>
              <a:gd name="connsiteX3" fmla="*/ 2290119 w 2290119"/>
              <a:gd name="connsiteY3" fmla="*/ 428368 h 570107"/>
              <a:gd name="connsiteX0" fmla="*/ 0 w 2290119"/>
              <a:gd name="connsiteY0" fmla="*/ 0 h 428368"/>
              <a:gd name="connsiteX1" fmla="*/ 807309 w 2290119"/>
              <a:gd name="connsiteY1" fmla="*/ 362465 h 428368"/>
              <a:gd name="connsiteX2" fmla="*/ 2290119 w 2290119"/>
              <a:gd name="connsiteY2" fmla="*/ 428368 h 428368"/>
              <a:gd name="connsiteX0" fmla="*/ 0 w 2290119"/>
              <a:gd name="connsiteY0" fmla="*/ 0 h 453245"/>
              <a:gd name="connsiteX1" fmla="*/ 807309 w 2290119"/>
              <a:gd name="connsiteY1" fmla="*/ 423162 h 453245"/>
              <a:gd name="connsiteX2" fmla="*/ 2290119 w 2290119"/>
              <a:gd name="connsiteY2" fmla="*/ 428368 h 453245"/>
              <a:gd name="connsiteX0" fmla="*/ 0 w 2265406"/>
              <a:gd name="connsiteY0" fmla="*/ 0 h 532420"/>
              <a:gd name="connsiteX1" fmla="*/ 807309 w 2265406"/>
              <a:gd name="connsiteY1" fmla="*/ 423162 h 532420"/>
              <a:gd name="connsiteX2" fmla="*/ 2265406 w 2265406"/>
              <a:gd name="connsiteY2" fmla="*/ 532420 h 532420"/>
            </a:gdLst>
            <a:ahLst/>
            <a:cxnLst>
              <a:cxn ang="0">
                <a:pos x="connsiteX0" y="connsiteY0"/>
              </a:cxn>
              <a:cxn ang="0">
                <a:pos x="connsiteX1" y="connsiteY1"/>
              </a:cxn>
              <a:cxn ang="0">
                <a:pos x="connsiteX2" y="connsiteY2"/>
              </a:cxn>
            </a:cxnLst>
            <a:rect l="l" t="t" r="r" b="b"/>
            <a:pathLst>
              <a:path w="2265406" h="532420">
                <a:moveTo>
                  <a:pt x="0" y="0"/>
                </a:moveTo>
                <a:cubicBezTo>
                  <a:pt x="216930" y="120822"/>
                  <a:pt x="429741" y="334425"/>
                  <a:pt x="807309" y="423162"/>
                </a:cubicBezTo>
                <a:cubicBezTo>
                  <a:pt x="1184877" y="511899"/>
                  <a:pt x="1956487" y="518690"/>
                  <a:pt x="2265406" y="532420"/>
                </a:cubicBezTo>
              </a:path>
            </a:pathLst>
          </a:custGeom>
          <a:noFill/>
          <a:ln w="41275">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03FC883-C832-4623-96BA-88A841BBC741}"/>
              </a:ext>
            </a:extLst>
          </p:cNvPr>
          <p:cNvSpPr/>
          <p:nvPr/>
        </p:nvSpPr>
        <p:spPr>
          <a:xfrm>
            <a:off x="3855761" y="2816164"/>
            <a:ext cx="642039" cy="1152128"/>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latin typeface="AR P丸ゴシック体E" pitchFamily="50" charset="-128"/>
                <a:ea typeface="AR P丸ゴシック体E" pitchFamily="50" charset="-128"/>
              </a:rPr>
              <a:t>超大量</a:t>
            </a:r>
            <a:endParaRPr kumimoji="1" lang="en-US" altLang="ja-JP" b="1" dirty="0">
              <a:solidFill>
                <a:schemeClr val="bg1"/>
              </a:solidFill>
              <a:latin typeface="AR P丸ゴシック体E" pitchFamily="50" charset="-128"/>
              <a:ea typeface="AR P丸ゴシック体E" pitchFamily="50" charset="-128"/>
            </a:endParaRPr>
          </a:p>
          <a:p>
            <a:pPr algn="ctr"/>
            <a:r>
              <a:rPr kumimoji="1" lang="ja-JP" altLang="en-US" b="1" dirty="0">
                <a:solidFill>
                  <a:schemeClr val="bg1"/>
                </a:solidFill>
                <a:latin typeface="AR P丸ゴシック体E" pitchFamily="50" charset="-128"/>
                <a:ea typeface="AR P丸ゴシック体E" pitchFamily="50" charset="-128"/>
              </a:rPr>
              <a:t>抗がん剤</a:t>
            </a:r>
          </a:p>
        </p:txBody>
      </p:sp>
      <p:sp>
        <p:nvSpPr>
          <p:cNvPr id="20" name="フリーフォーム: 図形 19">
            <a:extLst>
              <a:ext uri="{FF2B5EF4-FFF2-40B4-BE49-F238E27FC236}">
                <a16:creationId xmlns:a16="http://schemas.microsoft.com/office/drawing/2014/main" id="{A1DE6B2B-1B49-4B2B-8486-03CAE64CEB5C}"/>
              </a:ext>
            </a:extLst>
          </p:cNvPr>
          <p:cNvSpPr/>
          <p:nvPr/>
        </p:nvSpPr>
        <p:spPr>
          <a:xfrm>
            <a:off x="807606" y="2641570"/>
            <a:ext cx="2391722" cy="1036777"/>
          </a:xfrm>
          <a:custGeom>
            <a:avLst/>
            <a:gdLst>
              <a:gd name="connsiteX0" fmla="*/ 0 w 1688757"/>
              <a:gd name="connsiteY0" fmla="*/ 0 h 1002512"/>
              <a:gd name="connsiteX1" fmla="*/ 551935 w 1688757"/>
              <a:gd name="connsiteY1" fmla="*/ 156519 h 1002512"/>
              <a:gd name="connsiteX2" fmla="*/ 823784 w 1688757"/>
              <a:gd name="connsiteY2" fmla="*/ 856735 h 1002512"/>
              <a:gd name="connsiteX3" fmla="*/ 1326292 w 1688757"/>
              <a:gd name="connsiteY3" fmla="*/ 996779 h 1002512"/>
              <a:gd name="connsiteX4" fmla="*/ 1688757 w 1688757"/>
              <a:gd name="connsiteY4" fmla="*/ 749643 h 1002512"/>
              <a:gd name="connsiteX0" fmla="*/ 0 w 1683019"/>
              <a:gd name="connsiteY0" fmla="*/ 0 h 1049737"/>
              <a:gd name="connsiteX1" fmla="*/ 551935 w 1683019"/>
              <a:gd name="connsiteY1" fmla="*/ 156519 h 1049737"/>
              <a:gd name="connsiteX2" fmla="*/ 823784 w 1683019"/>
              <a:gd name="connsiteY2" fmla="*/ 856735 h 1049737"/>
              <a:gd name="connsiteX3" fmla="*/ 1326292 w 1683019"/>
              <a:gd name="connsiteY3" fmla="*/ 996779 h 1049737"/>
              <a:gd name="connsiteX4" fmla="*/ 1683019 w 1683019"/>
              <a:gd name="connsiteY4" fmla="*/ 85483 h 1049737"/>
              <a:gd name="connsiteX0" fmla="*/ 0 w 1683019"/>
              <a:gd name="connsiteY0" fmla="*/ 0 h 933318"/>
              <a:gd name="connsiteX1" fmla="*/ 551935 w 1683019"/>
              <a:gd name="connsiteY1" fmla="*/ 156519 h 933318"/>
              <a:gd name="connsiteX2" fmla="*/ 823784 w 1683019"/>
              <a:gd name="connsiteY2" fmla="*/ 856735 h 933318"/>
              <a:gd name="connsiteX3" fmla="*/ 1280391 w 1683019"/>
              <a:gd name="connsiteY3" fmla="*/ 828260 h 933318"/>
              <a:gd name="connsiteX4" fmla="*/ 1683019 w 1683019"/>
              <a:gd name="connsiteY4" fmla="*/ 85483 h 933318"/>
              <a:gd name="connsiteX0" fmla="*/ 0 w 1694494"/>
              <a:gd name="connsiteY0" fmla="*/ 856236 h 1850822"/>
              <a:gd name="connsiteX1" fmla="*/ 551935 w 1694494"/>
              <a:gd name="connsiteY1" fmla="*/ 1012755 h 1850822"/>
              <a:gd name="connsiteX2" fmla="*/ 823784 w 1694494"/>
              <a:gd name="connsiteY2" fmla="*/ 1712971 h 1850822"/>
              <a:gd name="connsiteX3" fmla="*/ 1280391 w 1694494"/>
              <a:gd name="connsiteY3" fmla="*/ 1684496 h 1850822"/>
              <a:gd name="connsiteX4" fmla="*/ 1694494 w 1694494"/>
              <a:gd name="connsiteY4" fmla="*/ 0 h 1850822"/>
              <a:gd name="connsiteX0" fmla="*/ 0 w 1694494"/>
              <a:gd name="connsiteY0" fmla="*/ 856236 h 1850821"/>
              <a:gd name="connsiteX1" fmla="*/ 551935 w 1694494"/>
              <a:gd name="connsiteY1" fmla="*/ 1012755 h 1850821"/>
              <a:gd name="connsiteX2" fmla="*/ 823784 w 1694494"/>
              <a:gd name="connsiteY2" fmla="*/ 1712971 h 1850821"/>
              <a:gd name="connsiteX3" fmla="*/ 1280391 w 1694494"/>
              <a:gd name="connsiteY3" fmla="*/ 1684496 h 1850821"/>
              <a:gd name="connsiteX4" fmla="*/ 1694494 w 1694494"/>
              <a:gd name="connsiteY4" fmla="*/ 0 h 1850821"/>
              <a:gd name="connsiteX0" fmla="*/ 0 w 1665806"/>
              <a:gd name="connsiteY0" fmla="*/ 291204 h 1247585"/>
              <a:gd name="connsiteX1" fmla="*/ 551935 w 1665806"/>
              <a:gd name="connsiteY1" fmla="*/ 447723 h 1247585"/>
              <a:gd name="connsiteX2" fmla="*/ 823784 w 1665806"/>
              <a:gd name="connsiteY2" fmla="*/ 1147939 h 1247585"/>
              <a:gd name="connsiteX3" fmla="*/ 1280391 w 1665806"/>
              <a:gd name="connsiteY3" fmla="*/ 1119464 h 1247585"/>
              <a:gd name="connsiteX4" fmla="*/ 1665806 w 1665806"/>
              <a:gd name="connsiteY4" fmla="*/ 0 h 124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806" h="1247585">
                <a:moveTo>
                  <a:pt x="0" y="291204"/>
                </a:moveTo>
                <a:cubicBezTo>
                  <a:pt x="207319" y="298069"/>
                  <a:pt x="414638" y="304934"/>
                  <a:pt x="551935" y="447723"/>
                </a:cubicBezTo>
                <a:cubicBezTo>
                  <a:pt x="689232" y="590512"/>
                  <a:pt x="702375" y="1035982"/>
                  <a:pt x="823784" y="1147939"/>
                </a:cubicBezTo>
                <a:cubicBezTo>
                  <a:pt x="945193" y="1259896"/>
                  <a:pt x="1140054" y="1310787"/>
                  <a:pt x="1280391" y="1119464"/>
                </a:cubicBezTo>
                <a:cubicBezTo>
                  <a:pt x="1420728" y="928141"/>
                  <a:pt x="1619767" y="263334"/>
                  <a:pt x="1665806" y="0"/>
                </a:cubicBezTo>
              </a:path>
            </a:pathLst>
          </a:custGeom>
          <a:noFill/>
          <a:ln w="381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988E8FF6-49F2-4769-913E-749FFE6AF0B2}"/>
              </a:ext>
            </a:extLst>
          </p:cNvPr>
          <p:cNvSpPr/>
          <p:nvPr/>
        </p:nvSpPr>
        <p:spPr>
          <a:xfrm>
            <a:off x="805997" y="2766840"/>
            <a:ext cx="320472" cy="115212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tx1"/>
                </a:solidFill>
                <a:latin typeface="AR P丸ゴシック体E" pitchFamily="50" charset="-128"/>
                <a:ea typeface="AR P丸ゴシック体E" pitchFamily="50" charset="-128"/>
              </a:rPr>
              <a:t>抗がん剤</a:t>
            </a:r>
          </a:p>
        </p:txBody>
      </p:sp>
      <p:sp>
        <p:nvSpPr>
          <p:cNvPr id="28" name="正方形/長方形 27">
            <a:extLst>
              <a:ext uri="{FF2B5EF4-FFF2-40B4-BE49-F238E27FC236}">
                <a16:creationId xmlns:a16="http://schemas.microsoft.com/office/drawing/2014/main" id="{C8864182-9FC9-481C-9C4B-628C9062C6FD}"/>
              </a:ext>
            </a:extLst>
          </p:cNvPr>
          <p:cNvSpPr/>
          <p:nvPr/>
        </p:nvSpPr>
        <p:spPr>
          <a:xfrm>
            <a:off x="3034743" y="2406800"/>
            <a:ext cx="264284" cy="1585137"/>
          </a:xfrm>
          <a:prstGeom prst="rect">
            <a:avLst/>
          </a:prstGeom>
          <a:solidFill>
            <a:srgbClr val="FF0000">
              <a:alpha val="20000"/>
            </a:srgb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矢印コネクタ 28">
            <a:extLst>
              <a:ext uri="{FF2B5EF4-FFF2-40B4-BE49-F238E27FC236}">
                <a16:creationId xmlns:a16="http://schemas.microsoft.com/office/drawing/2014/main" id="{8C28BFB8-DC61-445E-B236-41490C1C4D3A}"/>
              </a:ext>
            </a:extLst>
          </p:cNvPr>
          <p:cNvCxnSpPr/>
          <p:nvPr/>
        </p:nvCxnSpPr>
        <p:spPr>
          <a:xfrm flipV="1">
            <a:off x="3165582" y="1902744"/>
            <a:ext cx="0" cy="504056"/>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C2F9419E-DBA3-4BBA-A182-B3FEA41120F8}"/>
              </a:ext>
            </a:extLst>
          </p:cNvPr>
          <p:cNvSpPr txBox="1"/>
          <p:nvPr/>
        </p:nvSpPr>
        <p:spPr>
          <a:xfrm>
            <a:off x="1693272" y="1686554"/>
            <a:ext cx="1352760" cy="646331"/>
          </a:xfrm>
          <a:prstGeom prst="rect">
            <a:avLst/>
          </a:prstGeom>
          <a:noFill/>
        </p:spPr>
        <p:txBody>
          <a:bodyPr wrap="square" rtlCol="0">
            <a:spAutoFit/>
          </a:bodyPr>
          <a:lstStyle/>
          <a:p>
            <a:r>
              <a:rPr kumimoji="1" lang="ja-JP" altLang="en-US" dirty="0"/>
              <a:t>自家末梢血</a:t>
            </a:r>
            <a:endParaRPr kumimoji="1" lang="en-US" altLang="ja-JP" dirty="0"/>
          </a:p>
          <a:p>
            <a:r>
              <a:rPr kumimoji="1" lang="ja-JP" altLang="en-US" dirty="0"/>
              <a:t>幹細胞採取</a:t>
            </a:r>
          </a:p>
        </p:txBody>
      </p:sp>
      <p:sp>
        <p:nvSpPr>
          <p:cNvPr id="31" name="正方形/長方形 30">
            <a:extLst>
              <a:ext uri="{FF2B5EF4-FFF2-40B4-BE49-F238E27FC236}">
                <a16:creationId xmlns:a16="http://schemas.microsoft.com/office/drawing/2014/main" id="{958B4977-503E-4912-94D9-6F834C42525F}"/>
              </a:ext>
            </a:extLst>
          </p:cNvPr>
          <p:cNvSpPr/>
          <p:nvPr/>
        </p:nvSpPr>
        <p:spPr>
          <a:xfrm>
            <a:off x="4678837" y="1941067"/>
            <a:ext cx="264284" cy="1585137"/>
          </a:xfrm>
          <a:prstGeom prst="rect">
            <a:avLst/>
          </a:prstGeom>
          <a:solidFill>
            <a:srgbClr val="FF0000">
              <a:alpha val="20000"/>
            </a:srgb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icture 7">
            <a:extLst>
              <a:ext uri="{FF2B5EF4-FFF2-40B4-BE49-F238E27FC236}">
                <a16:creationId xmlns:a16="http://schemas.microsoft.com/office/drawing/2014/main" id="{F575DD22-1AD0-4A17-839B-252844310D35}"/>
              </a:ext>
            </a:extLst>
          </p:cNvPr>
          <p:cNvPicPr>
            <a:picLocks noChangeAspect="1" noChangeArrowheads="1"/>
          </p:cNvPicPr>
          <p:nvPr/>
        </p:nvPicPr>
        <p:blipFill>
          <a:blip r:embed="rId3" cstate="print"/>
          <a:srcRect/>
          <a:stretch>
            <a:fillRect/>
          </a:stretch>
        </p:blipFill>
        <p:spPr bwMode="auto">
          <a:xfrm>
            <a:off x="3496965" y="1006162"/>
            <a:ext cx="971574" cy="723283"/>
          </a:xfrm>
          <a:prstGeom prst="rect">
            <a:avLst/>
          </a:prstGeom>
          <a:noFill/>
          <a:ln w="76200">
            <a:solidFill>
              <a:srgbClr val="00B0F0"/>
            </a:solidFill>
            <a:miter lim="800000"/>
            <a:headEnd/>
            <a:tailEnd/>
          </a:ln>
          <a:effectLst/>
        </p:spPr>
      </p:pic>
      <p:sp>
        <p:nvSpPr>
          <p:cNvPr id="34" name="テキスト ボックス 33">
            <a:extLst>
              <a:ext uri="{FF2B5EF4-FFF2-40B4-BE49-F238E27FC236}">
                <a16:creationId xmlns:a16="http://schemas.microsoft.com/office/drawing/2014/main" id="{65C7D7F8-219A-4C0A-944C-0073588A8442}"/>
              </a:ext>
            </a:extLst>
          </p:cNvPr>
          <p:cNvSpPr txBox="1"/>
          <p:nvPr/>
        </p:nvSpPr>
        <p:spPr>
          <a:xfrm>
            <a:off x="4952536" y="1471090"/>
            <a:ext cx="1252807" cy="369332"/>
          </a:xfrm>
          <a:prstGeom prst="rect">
            <a:avLst/>
          </a:prstGeom>
          <a:noFill/>
        </p:spPr>
        <p:txBody>
          <a:bodyPr wrap="square" rtlCol="0">
            <a:spAutoFit/>
          </a:bodyPr>
          <a:lstStyle/>
          <a:p>
            <a:r>
              <a:rPr kumimoji="1" lang="ja-JP" altLang="en-US" dirty="0"/>
              <a:t>自家移植</a:t>
            </a:r>
          </a:p>
        </p:txBody>
      </p:sp>
      <p:sp>
        <p:nvSpPr>
          <p:cNvPr id="35" name="フリーフォーム: 図形 34">
            <a:extLst>
              <a:ext uri="{FF2B5EF4-FFF2-40B4-BE49-F238E27FC236}">
                <a16:creationId xmlns:a16="http://schemas.microsoft.com/office/drawing/2014/main" id="{B1020721-5551-4C41-BF1F-A4F9F125CFC5}"/>
              </a:ext>
            </a:extLst>
          </p:cNvPr>
          <p:cNvSpPr/>
          <p:nvPr/>
        </p:nvSpPr>
        <p:spPr>
          <a:xfrm>
            <a:off x="3880094" y="2708920"/>
            <a:ext cx="4563849" cy="1205013"/>
          </a:xfrm>
          <a:custGeom>
            <a:avLst/>
            <a:gdLst>
              <a:gd name="connsiteX0" fmla="*/ 0 w 3471242"/>
              <a:gd name="connsiteY0" fmla="*/ 1079157 h 1094724"/>
              <a:gd name="connsiteX1" fmla="*/ 2133600 w 3471242"/>
              <a:gd name="connsiteY1" fmla="*/ 996779 h 1094724"/>
              <a:gd name="connsiteX2" fmla="*/ 3262183 w 3471242"/>
              <a:gd name="connsiteY2" fmla="*/ 337752 h 1094724"/>
              <a:gd name="connsiteX3" fmla="*/ 3468129 w 3471242"/>
              <a:gd name="connsiteY3" fmla="*/ 0 h 1094724"/>
              <a:gd name="connsiteX0" fmla="*/ 0 w 3468317"/>
              <a:gd name="connsiteY0" fmla="*/ 1079157 h 1087137"/>
              <a:gd name="connsiteX1" fmla="*/ 2133600 w 3468317"/>
              <a:gd name="connsiteY1" fmla="*/ 996779 h 1087137"/>
              <a:gd name="connsiteX2" fmla="*/ 2990334 w 3468317"/>
              <a:gd name="connsiteY2" fmla="*/ 560173 h 1087137"/>
              <a:gd name="connsiteX3" fmla="*/ 3468129 w 3468317"/>
              <a:gd name="connsiteY3" fmla="*/ 0 h 1087137"/>
              <a:gd name="connsiteX0" fmla="*/ 0 w 4563949"/>
              <a:gd name="connsiteY0" fmla="*/ 0 h 1175667"/>
              <a:gd name="connsiteX1" fmla="*/ 3229232 w 4563949"/>
              <a:gd name="connsiteY1" fmla="*/ 1153297 h 1175667"/>
              <a:gd name="connsiteX2" fmla="*/ 4085966 w 4563949"/>
              <a:gd name="connsiteY2" fmla="*/ 716691 h 1175667"/>
              <a:gd name="connsiteX3" fmla="*/ 4563761 w 4563949"/>
              <a:gd name="connsiteY3" fmla="*/ 156518 h 1175667"/>
              <a:gd name="connsiteX0" fmla="*/ 0 w 4564803"/>
              <a:gd name="connsiteY0" fmla="*/ 0 h 721070"/>
              <a:gd name="connsiteX1" fmla="*/ 1828799 w 4564803"/>
              <a:gd name="connsiteY1" fmla="*/ 395415 h 721070"/>
              <a:gd name="connsiteX2" fmla="*/ 4085966 w 4564803"/>
              <a:gd name="connsiteY2" fmla="*/ 716691 h 721070"/>
              <a:gd name="connsiteX3" fmla="*/ 4563761 w 4564803"/>
              <a:gd name="connsiteY3" fmla="*/ 156518 h 721070"/>
              <a:gd name="connsiteX0" fmla="*/ 0 w 4563811"/>
              <a:gd name="connsiteY0" fmla="*/ 0 h 1188045"/>
              <a:gd name="connsiteX1" fmla="*/ 1828799 w 4563811"/>
              <a:gd name="connsiteY1" fmla="*/ 395415 h 1188045"/>
              <a:gd name="connsiteX2" fmla="*/ 3113901 w 4563811"/>
              <a:gd name="connsiteY2" fmla="*/ 1186248 h 1188045"/>
              <a:gd name="connsiteX3" fmla="*/ 4563761 w 4563811"/>
              <a:gd name="connsiteY3" fmla="*/ 156518 h 1188045"/>
              <a:gd name="connsiteX0" fmla="*/ 0 w 4563811"/>
              <a:gd name="connsiteY0" fmla="*/ 0 h 1189134"/>
              <a:gd name="connsiteX1" fmla="*/ 1828799 w 4563811"/>
              <a:gd name="connsiteY1" fmla="*/ 395415 h 1189134"/>
              <a:gd name="connsiteX2" fmla="*/ 3113901 w 4563811"/>
              <a:gd name="connsiteY2" fmla="*/ 1186248 h 1189134"/>
              <a:gd name="connsiteX3" fmla="*/ 4563761 w 4563811"/>
              <a:gd name="connsiteY3" fmla="*/ 156518 h 1189134"/>
              <a:gd name="connsiteX0" fmla="*/ 0 w 4563811"/>
              <a:gd name="connsiteY0" fmla="*/ 0 h 1188354"/>
              <a:gd name="connsiteX1" fmla="*/ 1828799 w 4563811"/>
              <a:gd name="connsiteY1" fmla="*/ 395415 h 1188354"/>
              <a:gd name="connsiteX2" fmla="*/ 3113901 w 4563811"/>
              <a:gd name="connsiteY2" fmla="*/ 1186248 h 1188354"/>
              <a:gd name="connsiteX3" fmla="*/ 4563761 w 4563811"/>
              <a:gd name="connsiteY3" fmla="*/ 156518 h 1188354"/>
              <a:gd name="connsiteX0" fmla="*/ 0 w 4563822"/>
              <a:gd name="connsiteY0" fmla="*/ 0 h 1196264"/>
              <a:gd name="connsiteX1" fmla="*/ 1828799 w 4563822"/>
              <a:gd name="connsiteY1" fmla="*/ 395415 h 1196264"/>
              <a:gd name="connsiteX2" fmla="*/ 3295134 w 4563822"/>
              <a:gd name="connsiteY2" fmla="*/ 1194486 h 1196264"/>
              <a:gd name="connsiteX3" fmla="*/ 4563761 w 4563822"/>
              <a:gd name="connsiteY3" fmla="*/ 156518 h 1196264"/>
              <a:gd name="connsiteX0" fmla="*/ 0 w 4563827"/>
              <a:gd name="connsiteY0" fmla="*/ 0 h 1203569"/>
              <a:gd name="connsiteX1" fmla="*/ 1474572 w 4563827"/>
              <a:gd name="connsiteY1" fmla="*/ 626075 h 1203569"/>
              <a:gd name="connsiteX2" fmla="*/ 3295134 w 4563827"/>
              <a:gd name="connsiteY2" fmla="*/ 1194486 h 1203569"/>
              <a:gd name="connsiteX3" fmla="*/ 4563761 w 4563827"/>
              <a:gd name="connsiteY3" fmla="*/ 156518 h 1203569"/>
              <a:gd name="connsiteX0" fmla="*/ 0 w 4563827"/>
              <a:gd name="connsiteY0" fmla="*/ 0 h 1208484"/>
              <a:gd name="connsiteX1" fmla="*/ 1474572 w 4563827"/>
              <a:gd name="connsiteY1" fmla="*/ 626075 h 1208484"/>
              <a:gd name="connsiteX2" fmla="*/ 3295134 w 4563827"/>
              <a:gd name="connsiteY2" fmla="*/ 1194486 h 1208484"/>
              <a:gd name="connsiteX3" fmla="*/ 4563761 w 4563827"/>
              <a:gd name="connsiteY3" fmla="*/ 156518 h 1208484"/>
              <a:gd name="connsiteX0" fmla="*/ 0 w 4563827"/>
              <a:gd name="connsiteY0" fmla="*/ 8556 h 1270937"/>
              <a:gd name="connsiteX1" fmla="*/ 1474572 w 4563827"/>
              <a:gd name="connsiteY1" fmla="*/ 634631 h 1270937"/>
              <a:gd name="connsiteX2" fmla="*/ 3295134 w 4563827"/>
              <a:gd name="connsiteY2" fmla="*/ 1203042 h 1270937"/>
              <a:gd name="connsiteX3" fmla="*/ 4563761 w 4563827"/>
              <a:gd name="connsiteY3" fmla="*/ 165074 h 1270937"/>
              <a:gd name="connsiteX0" fmla="*/ 0 w 4563827"/>
              <a:gd name="connsiteY0" fmla="*/ 0 h 1222815"/>
              <a:gd name="connsiteX1" fmla="*/ 1474572 w 4563827"/>
              <a:gd name="connsiteY1" fmla="*/ 626075 h 1222815"/>
              <a:gd name="connsiteX2" fmla="*/ 3295134 w 4563827"/>
              <a:gd name="connsiteY2" fmla="*/ 1194486 h 1222815"/>
              <a:gd name="connsiteX3" fmla="*/ 4563761 w 4563827"/>
              <a:gd name="connsiteY3" fmla="*/ 156518 h 1222815"/>
              <a:gd name="connsiteX0" fmla="*/ 0 w 4563827"/>
              <a:gd name="connsiteY0" fmla="*/ 0 h 1163037"/>
              <a:gd name="connsiteX1" fmla="*/ 1474572 w 4563827"/>
              <a:gd name="connsiteY1" fmla="*/ 626075 h 1163037"/>
              <a:gd name="connsiteX2" fmla="*/ 3295134 w 4563827"/>
              <a:gd name="connsiteY2" fmla="*/ 1153297 h 1163037"/>
              <a:gd name="connsiteX3" fmla="*/ 4563761 w 4563827"/>
              <a:gd name="connsiteY3" fmla="*/ 156518 h 1163037"/>
              <a:gd name="connsiteX0" fmla="*/ 0 w 4563924"/>
              <a:gd name="connsiteY0" fmla="*/ 0 h 1217803"/>
              <a:gd name="connsiteX1" fmla="*/ 1474572 w 4563924"/>
              <a:gd name="connsiteY1" fmla="*/ 626075 h 1217803"/>
              <a:gd name="connsiteX2" fmla="*/ 3295134 w 4563924"/>
              <a:gd name="connsiteY2" fmla="*/ 1153297 h 1217803"/>
              <a:gd name="connsiteX3" fmla="*/ 4563761 w 4563924"/>
              <a:gd name="connsiteY3" fmla="*/ 156518 h 1217803"/>
              <a:gd name="connsiteX0" fmla="*/ 0 w 4563924"/>
              <a:gd name="connsiteY0" fmla="*/ 0 h 1221722"/>
              <a:gd name="connsiteX1" fmla="*/ 1474572 w 4563924"/>
              <a:gd name="connsiteY1" fmla="*/ 626075 h 1221722"/>
              <a:gd name="connsiteX2" fmla="*/ 3295134 w 4563924"/>
              <a:gd name="connsiteY2" fmla="*/ 1153297 h 1221722"/>
              <a:gd name="connsiteX3" fmla="*/ 4563761 w 4563924"/>
              <a:gd name="connsiteY3" fmla="*/ 156518 h 1221722"/>
              <a:gd name="connsiteX0" fmla="*/ 0 w 4563830"/>
              <a:gd name="connsiteY0" fmla="*/ 0 h 1163602"/>
              <a:gd name="connsiteX1" fmla="*/ 1235675 w 4563830"/>
              <a:gd name="connsiteY1" fmla="*/ 617837 h 1163602"/>
              <a:gd name="connsiteX2" fmla="*/ 3295134 w 4563830"/>
              <a:gd name="connsiteY2" fmla="*/ 1153297 h 1163602"/>
              <a:gd name="connsiteX3" fmla="*/ 4563761 w 4563830"/>
              <a:gd name="connsiteY3" fmla="*/ 156518 h 1163602"/>
              <a:gd name="connsiteX0" fmla="*/ 0 w 4563830"/>
              <a:gd name="connsiteY0" fmla="*/ 0 h 1171482"/>
              <a:gd name="connsiteX1" fmla="*/ 1235675 w 4563830"/>
              <a:gd name="connsiteY1" fmla="*/ 617837 h 1171482"/>
              <a:gd name="connsiteX2" fmla="*/ 3295134 w 4563830"/>
              <a:gd name="connsiteY2" fmla="*/ 1153297 h 1171482"/>
              <a:gd name="connsiteX3" fmla="*/ 4563761 w 4563830"/>
              <a:gd name="connsiteY3" fmla="*/ 156518 h 1171482"/>
              <a:gd name="connsiteX0" fmla="*/ 0 w 4563849"/>
              <a:gd name="connsiteY0" fmla="*/ 0 h 1205013"/>
              <a:gd name="connsiteX1" fmla="*/ 1235675 w 4563849"/>
              <a:gd name="connsiteY1" fmla="*/ 617837 h 1205013"/>
              <a:gd name="connsiteX2" fmla="*/ 3295134 w 4563849"/>
              <a:gd name="connsiteY2" fmla="*/ 1153297 h 1205013"/>
              <a:gd name="connsiteX3" fmla="*/ 4563761 w 4563849"/>
              <a:gd name="connsiteY3" fmla="*/ 156518 h 1205013"/>
            </a:gdLst>
            <a:ahLst/>
            <a:cxnLst>
              <a:cxn ang="0">
                <a:pos x="connsiteX0" y="connsiteY0"/>
              </a:cxn>
              <a:cxn ang="0">
                <a:pos x="connsiteX1" y="connsiteY1"/>
              </a:cxn>
              <a:cxn ang="0">
                <a:pos x="connsiteX2" y="connsiteY2"/>
              </a:cxn>
              <a:cxn ang="0">
                <a:pos x="connsiteX3" y="connsiteY3"/>
              </a:cxn>
            </a:cxnLst>
            <a:rect l="l" t="t" r="r" b="b"/>
            <a:pathLst>
              <a:path w="4563849" h="1205013">
                <a:moveTo>
                  <a:pt x="0" y="0"/>
                </a:moveTo>
                <a:cubicBezTo>
                  <a:pt x="794951" y="20594"/>
                  <a:pt x="818292" y="170248"/>
                  <a:pt x="1235675" y="617837"/>
                </a:cubicBezTo>
                <a:cubicBezTo>
                  <a:pt x="1653058" y="1065426"/>
                  <a:pt x="2583934" y="1320800"/>
                  <a:pt x="3295134" y="1153297"/>
                </a:cubicBezTo>
                <a:cubicBezTo>
                  <a:pt x="4006334" y="985794"/>
                  <a:pt x="4571999" y="242329"/>
                  <a:pt x="4563761" y="156518"/>
                </a:cubicBezTo>
              </a:path>
            </a:pathLst>
          </a:custGeom>
          <a:noFill/>
          <a:ln w="47625">
            <a:gradFill flip="none" rotWithShape="1">
              <a:gsLst>
                <a:gs pos="0">
                  <a:srgbClr val="0070C0"/>
                </a:gs>
                <a:gs pos="48000">
                  <a:srgbClr val="0070C0"/>
                </a:gs>
                <a:gs pos="60000">
                  <a:srgbClr val="00B0F0"/>
                </a:gs>
                <a:gs pos="100000">
                  <a:srgbClr val="00B0F0"/>
                </a:gs>
              </a:gsLst>
              <a:lin ang="0" scaled="1"/>
              <a:tileRect/>
            </a:gra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14B1B912-6C3F-4A12-A83A-408AFBF5AA90}"/>
              </a:ext>
            </a:extLst>
          </p:cNvPr>
          <p:cNvSpPr txBox="1"/>
          <p:nvPr/>
        </p:nvSpPr>
        <p:spPr>
          <a:xfrm>
            <a:off x="1400669" y="2589922"/>
            <a:ext cx="1224136" cy="369332"/>
          </a:xfrm>
          <a:prstGeom prst="rect">
            <a:avLst/>
          </a:prstGeom>
          <a:noFill/>
        </p:spPr>
        <p:txBody>
          <a:bodyPr wrap="square" rtlCol="0">
            <a:spAutoFit/>
          </a:bodyPr>
          <a:lstStyle/>
          <a:p>
            <a:r>
              <a:rPr kumimoji="1" lang="ja-JP" altLang="en-US" b="1" dirty="0">
                <a:solidFill>
                  <a:srgbClr val="0070C0"/>
                </a:solidFill>
                <a:latin typeface="AR P丸ゴシック体E" pitchFamily="50" charset="-128"/>
                <a:ea typeface="AR P丸ゴシック体E" pitchFamily="50" charset="-128"/>
              </a:rPr>
              <a:t>白血球数</a:t>
            </a:r>
          </a:p>
        </p:txBody>
      </p:sp>
      <p:sp>
        <p:nvSpPr>
          <p:cNvPr id="6" name="テキスト ボックス 5">
            <a:extLst>
              <a:ext uri="{FF2B5EF4-FFF2-40B4-BE49-F238E27FC236}">
                <a16:creationId xmlns:a16="http://schemas.microsoft.com/office/drawing/2014/main" id="{CA6C0C5D-094D-4F44-B86F-CA5A17014A2F}"/>
              </a:ext>
            </a:extLst>
          </p:cNvPr>
          <p:cNvSpPr txBox="1"/>
          <p:nvPr/>
        </p:nvSpPr>
        <p:spPr>
          <a:xfrm>
            <a:off x="262602" y="919221"/>
            <a:ext cx="1466664" cy="523220"/>
          </a:xfrm>
          <a:prstGeom prst="rect">
            <a:avLst/>
          </a:prstGeom>
          <a:noFill/>
        </p:spPr>
        <p:txBody>
          <a:bodyPr wrap="square" rtlCol="0">
            <a:spAutoFit/>
          </a:bodyPr>
          <a:lstStyle/>
          <a:p>
            <a:pPr algn="ctr"/>
            <a:r>
              <a:rPr kumimoji="1" lang="ja-JP" altLang="en-US" sz="2800" b="1" dirty="0"/>
              <a:t>患者</a:t>
            </a:r>
          </a:p>
        </p:txBody>
      </p:sp>
    </p:spTree>
    <p:extLst>
      <p:ext uri="{BB962C8B-B14F-4D97-AF65-F5344CB8AC3E}">
        <p14:creationId xmlns:p14="http://schemas.microsoft.com/office/powerpoint/2010/main" val="2528831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88204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mj-ea"/>
              </a:rPr>
              <a:t>　自家移植の流れ</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Rectangle 75">
            <a:extLst>
              <a:ext uri="{FF2B5EF4-FFF2-40B4-BE49-F238E27FC236}">
                <a16:creationId xmlns:a16="http://schemas.microsoft.com/office/drawing/2014/main" id="{FDC1B361-FD24-40E3-AEAF-FE109B00DE6F}"/>
              </a:ext>
            </a:extLst>
          </p:cNvPr>
          <p:cNvSpPr>
            <a:spLocks noChangeArrowheads="1"/>
          </p:cNvSpPr>
          <p:nvPr/>
        </p:nvSpPr>
        <p:spPr bwMode="auto">
          <a:xfrm>
            <a:off x="71438" y="6351588"/>
            <a:ext cx="5580062" cy="476250"/>
          </a:xfrm>
          <a:prstGeom prst="rect">
            <a:avLst/>
          </a:prstGeom>
          <a:solidFill>
            <a:srgbClr val="C0C0C0"/>
          </a:solidFill>
          <a:ln w="9525">
            <a:solidFill>
              <a:schemeClr val="tx1"/>
            </a:solidFill>
            <a:miter lim="800000"/>
            <a:headEnd/>
            <a:tailEnd/>
          </a:ln>
        </p:spPr>
        <p:txBody>
          <a:bodyPr wrap="none" anchor="ctr"/>
          <a:lstStyle/>
          <a:p>
            <a:endParaRPr lang="ja-JP" altLang="en-US"/>
          </a:p>
        </p:txBody>
      </p:sp>
      <p:grpSp>
        <p:nvGrpSpPr>
          <p:cNvPr id="25" name="Group 8">
            <a:extLst>
              <a:ext uri="{FF2B5EF4-FFF2-40B4-BE49-F238E27FC236}">
                <a16:creationId xmlns:a16="http://schemas.microsoft.com/office/drawing/2014/main" id="{D1C089B6-D633-4383-BA3F-B46C6B79DD72}"/>
              </a:ext>
            </a:extLst>
          </p:cNvPr>
          <p:cNvGrpSpPr>
            <a:grpSpLocks/>
          </p:cNvGrpSpPr>
          <p:nvPr/>
        </p:nvGrpSpPr>
        <p:grpSpPr bwMode="auto">
          <a:xfrm>
            <a:off x="539755" y="3284548"/>
            <a:ext cx="1223963" cy="2376487"/>
            <a:chOff x="612" y="1797"/>
            <a:chExt cx="635" cy="1333"/>
          </a:xfrm>
        </p:grpSpPr>
        <p:sp>
          <p:nvSpPr>
            <p:cNvPr id="26" name="Oval 3">
              <a:extLst>
                <a:ext uri="{FF2B5EF4-FFF2-40B4-BE49-F238E27FC236}">
                  <a16:creationId xmlns:a16="http://schemas.microsoft.com/office/drawing/2014/main" id="{ED90B687-49E5-42DF-8F50-6831061F5415}"/>
                </a:ext>
              </a:extLst>
            </p:cNvPr>
            <p:cNvSpPr>
              <a:spLocks noChangeArrowheads="1"/>
            </p:cNvSpPr>
            <p:nvPr/>
          </p:nvSpPr>
          <p:spPr bwMode="auto">
            <a:xfrm>
              <a:off x="644" y="2205"/>
              <a:ext cx="571" cy="925"/>
            </a:xfrm>
            <a:prstGeom prst="ellipse">
              <a:avLst/>
            </a:prstGeom>
            <a:solidFill>
              <a:srgbClr val="EEFDA1"/>
            </a:solidFill>
            <a:ln w="9525">
              <a:solidFill>
                <a:schemeClr val="tx1"/>
              </a:solidFill>
              <a:round/>
              <a:headEnd/>
              <a:tailEnd/>
            </a:ln>
          </p:spPr>
          <p:txBody>
            <a:bodyPr wrap="none" anchor="ctr"/>
            <a:lstStyle/>
            <a:p>
              <a:endParaRPr lang="ja-JP" altLang="en-US"/>
            </a:p>
          </p:txBody>
        </p:sp>
        <p:sp>
          <p:nvSpPr>
            <p:cNvPr id="27" name="AutoShape 4">
              <a:extLst>
                <a:ext uri="{FF2B5EF4-FFF2-40B4-BE49-F238E27FC236}">
                  <a16:creationId xmlns:a16="http://schemas.microsoft.com/office/drawing/2014/main" id="{21D8C175-AB17-4A1A-A134-B0F1041D166D}"/>
                </a:ext>
              </a:extLst>
            </p:cNvPr>
            <p:cNvSpPr>
              <a:spLocks noChangeArrowheads="1"/>
            </p:cNvSpPr>
            <p:nvPr/>
          </p:nvSpPr>
          <p:spPr bwMode="auto">
            <a:xfrm>
              <a:off x="612" y="1797"/>
              <a:ext cx="635" cy="544"/>
            </a:xfrm>
            <a:prstGeom prst="smileyFace">
              <a:avLst>
                <a:gd name="adj" fmla="val 4653"/>
              </a:avLst>
            </a:prstGeom>
            <a:solidFill>
              <a:srgbClr val="EEFDA1"/>
            </a:solidFill>
            <a:ln w="9525">
              <a:solidFill>
                <a:schemeClr val="tx1"/>
              </a:solidFill>
              <a:round/>
              <a:headEnd/>
              <a:tailEnd/>
            </a:ln>
          </p:spPr>
          <p:txBody>
            <a:bodyPr wrap="none" anchor="ctr"/>
            <a:lstStyle/>
            <a:p>
              <a:endParaRPr lang="ja-JP" altLang="en-US"/>
            </a:p>
          </p:txBody>
        </p:sp>
      </p:grpSp>
      <p:grpSp>
        <p:nvGrpSpPr>
          <p:cNvPr id="32" name="Group 7">
            <a:extLst>
              <a:ext uri="{FF2B5EF4-FFF2-40B4-BE49-F238E27FC236}">
                <a16:creationId xmlns:a16="http://schemas.microsoft.com/office/drawing/2014/main" id="{7B67C5CD-A4E5-4783-89EA-E1E1BCB1AB5A}"/>
              </a:ext>
            </a:extLst>
          </p:cNvPr>
          <p:cNvGrpSpPr>
            <a:grpSpLocks/>
          </p:cNvGrpSpPr>
          <p:nvPr/>
        </p:nvGrpSpPr>
        <p:grpSpPr bwMode="auto">
          <a:xfrm>
            <a:off x="684216" y="836623"/>
            <a:ext cx="7848600" cy="1296987"/>
            <a:chOff x="431" y="527"/>
            <a:chExt cx="4944" cy="817"/>
          </a:xfrm>
        </p:grpSpPr>
        <p:sp>
          <p:nvSpPr>
            <p:cNvPr id="37" name="AutoShape 6">
              <a:extLst>
                <a:ext uri="{FF2B5EF4-FFF2-40B4-BE49-F238E27FC236}">
                  <a16:creationId xmlns:a16="http://schemas.microsoft.com/office/drawing/2014/main" id="{422EE708-4AA3-4CB9-8C14-36E90C092974}"/>
                </a:ext>
              </a:extLst>
            </p:cNvPr>
            <p:cNvSpPr>
              <a:spLocks noChangeArrowheads="1"/>
            </p:cNvSpPr>
            <p:nvPr/>
          </p:nvSpPr>
          <p:spPr bwMode="auto">
            <a:xfrm>
              <a:off x="431" y="527"/>
              <a:ext cx="4944" cy="817"/>
            </a:xfrm>
            <a:prstGeom prst="foldedCorner">
              <a:avLst>
                <a:gd name="adj" fmla="val 12500"/>
              </a:avLst>
            </a:prstGeom>
            <a:solidFill>
              <a:srgbClr val="CCFFCC"/>
            </a:solidFill>
            <a:ln w="9525">
              <a:solidFill>
                <a:schemeClr val="tx1"/>
              </a:solidFill>
              <a:round/>
              <a:headEnd/>
              <a:tailEnd/>
            </a:ln>
          </p:spPr>
          <p:txBody>
            <a:bodyPr wrap="none" anchor="ctr"/>
            <a:lstStyle/>
            <a:p>
              <a:endParaRPr lang="ja-JP" altLang="en-US"/>
            </a:p>
          </p:txBody>
        </p:sp>
        <p:sp>
          <p:nvSpPr>
            <p:cNvPr id="38" name="Text Box 5">
              <a:extLst>
                <a:ext uri="{FF2B5EF4-FFF2-40B4-BE49-F238E27FC236}">
                  <a16:creationId xmlns:a16="http://schemas.microsoft.com/office/drawing/2014/main" id="{ED8C8B23-0A35-4230-AEF3-A9297FAE0F2F}"/>
                </a:ext>
              </a:extLst>
            </p:cNvPr>
            <p:cNvSpPr txBox="1">
              <a:spLocks noChangeArrowheads="1"/>
            </p:cNvSpPr>
            <p:nvPr/>
          </p:nvSpPr>
          <p:spPr bwMode="auto">
            <a:xfrm>
              <a:off x="567" y="618"/>
              <a:ext cx="4672" cy="596"/>
            </a:xfrm>
            <a:prstGeom prst="rect">
              <a:avLst/>
            </a:prstGeom>
            <a:noFill/>
            <a:ln w="9525">
              <a:noFill/>
              <a:miter lim="800000"/>
              <a:headEnd/>
              <a:tailEnd/>
            </a:ln>
          </p:spPr>
          <p:txBody>
            <a:bodyPr>
              <a:spAutoFit/>
            </a:bodyPr>
            <a:lstStyle/>
            <a:p>
              <a:pPr>
                <a:spcBef>
                  <a:spcPct val="50000"/>
                </a:spcBef>
              </a:pPr>
              <a:r>
                <a:rPr lang="ja-JP" altLang="en-US" sz="2800" b="1">
                  <a:solidFill>
                    <a:srgbClr val="010BFF"/>
                  </a:solidFill>
                </a:rPr>
                <a:t>あらかじめ自分の造血幹細胞を，末梢血から採取して（自己末梢血幹細胞），凍結保存する．</a:t>
              </a:r>
            </a:p>
          </p:txBody>
        </p:sp>
      </p:grpSp>
      <p:grpSp>
        <p:nvGrpSpPr>
          <p:cNvPr id="39" name="Group 14">
            <a:extLst>
              <a:ext uri="{FF2B5EF4-FFF2-40B4-BE49-F238E27FC236}">
                <a16:creationId xmlns:a16="http://schemas.microsoft.com/office/drawing/2014/main" id="{86219BDD-74F1-466F-988C-E9D12D1C8D82}"/>
              </a:ext>
            </a:extLst>
          </p:cNvPr>
          <p:cNvGrpSpPr>
            <a:grpSpLocks/>
          </p:cNvGrpSpPr>
          <p:nvPr/>
        </p:nvGrpSpPr>
        <p:grpSpPr bwMode="auto">
          <a:xfrm>
            <a:off x="1690688" y="3141663"/>
            <a:ext cx="792162" cy="1655762"/>
            <a:chOff x="1292" y="1752"/>
            <a:chExt cx="499" cy="1043"/>
          </a:xfrm>
        </p:grpSpPr>
        <p:sp>
          <p:nvSpPr>
            <p:cNvPr id="40" name="Rectangle 11">
              <a:extLst>
                <a:ext uri="{FF2B5EF4-FFF2-40B4-BE49-F238E27FC236}">
                  <a16:creationId xmlns:a16="http://schemas.microsoft.com/office/drawing/2014/main" id="{E76E2288-2118-4C8D-9F52-8D345302649F}"/>
                </a:ext>
              </a:extLst>
            </p:cNvPr>
            <p:cNvSpPr>
              <a:spLocks noChangeArrowheads="1"/>
            </p:cNvSpPr>
            <p:nvPr/>
          </p:nvSpPr>
          <p:spPr bwMode="auto">
            <a:xfrm>
              <a:off x="1383" y="1752"/>
              <a:ext cx="408" cy="589"/>
            </a:xfrm>
            <a:prstGeom prst="rect">
              <a:avLst/>
            </a:prstGeom>
            <a:solidFill>
              <a:srgbClr val="FFFFFF"/>
            </a:solidFill>
            <a:ln w="9525">
              <a:solidFill>
                <a:schemeClr val="tx1"/>
              </a:solidFill>
              <a:miter lim="800000"/>
              <a:headEnd/>
              <a:tailEnd/>
            </a:ln>
          </p:spPr>
          <p:txBody>
            <a:bodyPr wrap="none" anchor="ctr"/>
            <a:lstStyle/>
            <a:p>
              <a:endParaRPr lang="ja-JP" altLang="en-US"/>
            </a:p>
          </p:txBody>
        </p:sp>
        <p:sp>
          <p:nvSpPr>
            <p:cNvPr id="41" name="Rectangle 12">
              <a:extLst>
                <a:ext uri="{FF2B5EF4-FFF2-40B4-BE49-F238E27FC236}">
                  <a16:creationId xmlns:a16="http://schemas.microsoft.com/office/drawing/2014/main" id="{42B36244-EC23-4FB9-BD50-FB36E9FDFEE2}"/>
                </a:ext>
              </a:extLst>
            </p:cNvPr>
            <p:cNvSpPr>
              <a:spLocks noChangeArrowheads="1"/>
            </p:cNvSpPr>
            <p:nvPr/>
          </p:nvSpPr>
          <p:spPr bwMode="auto">
            <a:xfrm>
              <a:off x="1394" y="1933"/>
              <a:ext cx="397" cy="408"/>
            </a:xfrm>
            <a:prstGeom prst="rect">
              <a:avLst/>
            </a:prstGeom>
            <a:solidFill>
              <a:srgbClr val="99FFCC"/>
            </a:solidFill>
            <a:ln w="9525">
              <a:noFill/>
              <a:miter lim="800000"/>
              <a:headEnd/>
              <a:tailEnd/>
            </a:ln>
          </p:spPr>
          <p:txBody>
            <a:bodyPr wrap="none" anchor="ctr"/>
            <a:lstStyle/>
            <a:p>
              <a:endParaRPr lang="ja-JP" altLang="en-US"/>
            </a:p>
          </p:txBody>
        </p:sp>
        <p:sp>
          <p:nvSpPr>
            <p:cNvPr id="42" name="Freeform 13">
              <a:extLst>
                <a:ext uri="{FF2B5EF4-FFF2-40B4-BE49-F238E27FC236}">
                  <a16:creationId xmlns:a16="http://schemas.microsoft.com/office/drawing/2014/main" id="{E73FD6B8-491D-4010-A83B-4F4A77CCC6FA}"/>
                </a:ext>
              </a:extLst>
            </p:cNvPr>
            <p:cNvSpPr>
              <a:spLocks/>
            </p:cNvSpPr>
            <p:nvPr/>
          </p:nvSpPr>
          <p:spPr bwMode="auto">
            <a:xfrm>
              <a:off x="1292" y="2341"/>
              <a:ext cx="273" cy="454"/>
            </a:xfrm>
            <a:custGeom>
              <a:avLst/>
              <a:gdLst>
                <a:gd name="T0" fmla="*/ 273 w 273"/>
                <a:gd name="T1" fmla="*/ 0 h 454"/>
                <a:gd name="T2" fmla="*/ 273 w 273"/>
                <a:gd name="T3" fmla="*/ 273 h 454"/>
                <a:gd name="T4" fmla="*/ 182 w 273"/>
                <a:gd name="T5" fmla="*/ 409 h 454"/>
                <a:gd name="T6" fmla="*/ 0 w 273"/>
                <a:gd name="T7" fmla="*/ 454 h 454"/>
                <a:gd name="T8" fmla="*/ 0 60000 65536"/>
                <a:gd name="T9" fmla="*/ 0 60000 65536"/>
                <a:gd name="T10" fmla="*/ 0 60000 65536"/>
                <a:gd name="T11" fmla="*/ 0 60000 65536"/>
                <a:gd name="T12" fmla="*/ 0 w 273"/>
                <a:gd name="T13" fmla="*/ 0 h 454"/>
                <a:gd name="T14" fmla="*/ 273 w 273"/>
                <a:gd name="T15" fmla="*/ 454 h 454"/>
              </a:gdLst>
              <a:ahLst/>
              <a:cxnLst>
                <a:cxn ang="T8">
                  <a:pos x="T0" y="T1"/>
                </a:cxn>
                <a:cxn ang="T9">
                  <a:pos x="T2" y="T3"/>
                </a:cxn>
                <a:cxn ang="T10">
                  <a:pos x="T4" y="T5"/>
                </a:cxn>
                <a:cxn ang="T11">
                  <a:pos x="T6" y="T7"/>
                </a:cxn>
              </a:cxnLst>
              <a:rect l="T12" t="T13" r="T14" b="T15"/>
              <a:pathLst>
                <a:path w="273" h="454">
                  <a:moveTo>
                    <a:pt x="273" y="0"/>
                  </a:moveTo>
                  <a:lnTo>
                    <a:pt x="273" y="273"/>
                  </a:lnTo>
                  <a:lnTo>
                    <a:pt x="182" y="409"/>
                  </a:lnTo>
                  <a:lnTo>
                    <a:pt x="0" y="454"/>
                  </a:lnTo>
                </a:path>
              </a:pathLst>
            </a:custGeom>
            <a:noFill/>
            <a:ln w="9525">
              <a:solidFill>
                <a:schemeClr val="tx1"/>
              </a:solidFill>
              <a:round/>
              <a:headEnd/>
              <a:tailEnd/>
            </a:ln>
          </p:spPr>
          <p:txBody>
            <a:bodyPr/>
            <a:lstStyle/>
            <a:p>
              <a:endParaRPr lang="ja-JP" altLang="en-US"/>
            </a:p>
          </p:txBody>
        </p:sp>
      </p:grpSp>
      <p:sp>
        <p:nvSpPr>
          <p:cNvPr id="43" name="Text Box 15">
            <a:extLst>
              <a:ext uri="{FF2B5EF4-FFF2-40B4-BE49-F238E27FC236}">
                <a16:creationId xmlns:a16="http://schemas.microsoft.com/office/drawing/2014/main" id="{4A25D3C5-8531-4AD2-8B82-8129C2232B9A}"/>
              </a:ext>
            </a:extLst>
          </p:cNvPr>
          <p:cNvSpPr txBox="1">
            <a:spLocks noChangeArrowheads="1"/>
          </p:cNvSpPr>
          <p:nvPr/>
        </p:nvSpPr>
        <p:spPr bwMode="auto">
          <a:xfrm>
            <a:off x="1547817" y="2420948"/>
            <a:ext cx="1657350" cy="701675"/>
          </a:xfrm>
          <a:prstGeom prst="rect">
            <a:avLst/>
          </a:prstGeom>
          <a:noFill/>
          <a:ln w="9525">
            <a:noFill/>
            <a:miter lim="800000"/>
            <a:headEnd/>
            <a:tailEnd/>
          </a:ln>
        </p:spPr>
        <p:txBody>
          <a:bodyPr>
            <a:spAutoFit/>
          </a:bodyPr>
          <a:lstStyle/>
          <a:p>
            <a:pPr>
              <a:spcBef>
                <a:spcPct val="50000"/>
              </a:spcBef>
            </a:pPr>
            <a:r>
              <a:rPr lang="ja-JP" altLang="en-US" sz="2000" b="1"/>
              <a:t>抗がん剤の大量投与</a:t>
            </a:r>
          </a:p>
        </p:txBody>
      </p:sp>
      <p:grpSp>
        <p:nvGrpSpPr>
          <p:cNvPr id="44" name="Group 16">
            <a:extLst>
              <a:ext uri="{FF2B5EF4-FFF2-40B4-BE49-F238E27FC236}">
                <a16:creationId xmlns:a16="http://schemas.microsoft.com/office/drawing/2014/main" id="{12B01210-27C9-4193-9A1F-77CD6DBDA3CC}"/>
              </a:ext>
            </a:extLst>
          </p:cNvPr>
          <p:cNvGrpSpPr>
            <a:grpSpLocks/>
          </p:cNvGrpSpPr>
          <p:nvPr/>
        </p:nvGrpSpPr>
        <p:grpSpPr bwMode="auto">
          <a:xfrm>
            <a:off x="3203579" y="3284548"/>
            <a:ext cx="1223963" cy="2376487"/>
            <a:chOff x="612" y="1797"/>
            <a:chExt cx="635" cy="1333"/>
          </a:xfrm>
        </p:grpSpPr>
        <p:sp>
          <p:nvSpPr>
            <p:cNvPr id="45" name="Oval 17">
              <a:extLst>
                <a:ext uri="{FF2B5EF4-FFF2-40B4-BE49-F238E27FC236}">
                  <a16:creationId xmlns:a16="http://schemas.microsoft.com/office/drawing/2014/main" id="{9CDFBD36-1C20-40C3-85D2-11F0649EF804}"/>
                </a:ext>
              </a:extLst>
            </p:cNvPr>
            <p:cNvSpPr>
              <a:spLocks noChangeArrowheads="1"/>
            </p:cNvSpPr>
            <p:nvPr/>
          </p:nvSpPr>
          <p:spPr bwMode="auto">
            <a:xfrm>
              <a:off x="644" y="2205"/>
              <a:ext cx="571" cy="925"/>
            </a:xfrm>
            <a:prstGeom prst="ellipse">
              <a:avLst/>
            </a:prstGeom>
            <a:solidFill>
              <a:srgbClr val="EEFDA1"/>
            </a:solidFill>
            <a:ln w="9525">
              <a:solidFill>
                <a:schemeClr val="tx1"/>
              </a:solidFill>
              <a:round/>
              <a:headEnd/>
              <a:tailEnd/>
            </a:ln>
          </p:spPr>
          <p:txBody>
            <a:bodyPr wrap="none" anchor="ctr"/>
            <a:lstStyle/>
            <a:p>
              <a:endParaRPr lang="ja-JP" altLang="en-US"/>
            </a:p>
          </p:txBody>
        </p:sp>
        <p:sp>
          <p:nvSpPr>
            <p:cNvPr id="46" name="AutoShape 18">
              <a:extLst>
                <a:ext uri="{FF2B5EF4-FFF2-40B4-BE49-F238E27FC236}">
                  <a16:creationId xmlns:a16="http://schemas.microsoft.com/office/drawing/2014/main" id="{83807192-9CE2-4F2F-B6ED-347E9AF9D37D}"/>
                </a:ext>
              </a:extLst>
            </p:cNvPr>
            <p:cNvSpPr>
              <a:spLocks noChangeArrowheads="1"/>
            </p:cNvSpPr>
            <p:nvPr/>
          </p:nvSpPr>
          <p:spPr bwMode="auto">
            <a:xfrm>
              <a:off x="612" y="1797"/>
              <a:ext cx="635" cy="544"/>
            </a:xfrm>
            <a:prstGeom prst="smileyFace">
              <a:avLst>
                <a:gd name="adj" fmla="val 4653"/>
              </a:avLst>
            </a:prstGeom>
            <a:solidFill>
              <a:srgbClr val="EEFDA1"/>
            </a:solidFill>
            <a:ln w="9525">
              <a:solidFill>
                <a:schemeClr val="tx1"/>
              </a:solidFill>
              <a:round/>
              <a:headEnd/>
              <a:tailEnd/>
            </a:ln>
          </p:spPr>
          <p:txBody>
            <a:bodyPr wrap="none" anchor="ctr"/>
            <a:lstStyle/>
            <a:p>
              <a:endParaRPr lang="ja-JP" altLang="en-US"/>
            </a:p>
          </p:txBody>
        </p:sp>
      </p:grpSp>
      <p:grpSp>
        <p:nvGrpSpPr>
          <p:cNvPr id="47" name="Group 19">
            <a:extLst>
              <a:ext uri="{FF2B5EF4-FFF2-40B4-BE49-F238E27FC236}">
                <a16:creationId xmlns:a16="http://schemas.microsoft.com/office/drawing/2014/main" id="{C5F03F2B-032B-448C-B83D-F4E72F14C10A}"/>
              </a:ext>
            </a:extLst>
          </p:cNvPr>
          <p:cNvGrpSpPr>
            <a:grpSpLocks/>
          </p:cNvGrpSpPr>
          <p:nvPr/>
        </p:nvGrpSpPr>
        <p:grpSpPr bwMode="auto">
          <a:xfrm>
            <a:off x="5435603" y="3284548"/>
            <a:ext cx="1223963" cy="2376487"/>
            <a:chOff x="612" y="1797"/>
            <a:chExt cx="635" cy="1333"/>
          </a:xfrm>
        </p:grpSpPr>
        <p:sp>
          <p:nvSpPr>
            <p:cNvPr id="48" name="Oval 20">
              <a:extLst>
                <a:ext uri="{FF2B5EF4-FFF2-40B4-BE49-F238E27FC236}">
                  <a16:creationId xmlns:a16="http://schemas.microsoft.com/office/drawing/2014/main" id="{E48837A4-D68B-4231-94D1-3827EA6479F7}"/>
                </a:ext>
              </a:extLst>
            </p:cNvPr>
            <p:cNvSpPr>
              <a:spLocks noChangeArrowheads="1"/>
            </p:cNvSpPr>
            <p:nvPr/>
          </p:nvSpPr>
          <p:spPr bwMode="auto">
            <a:xfrm>
              <a:off x="644" y="2205"/>
              <a:ext cx="571" cy="925"/>
            </a:xfrm>
            <a:prstGeom prst="ellipse">
              <a:avLst/>
            </a:prstGeom>
            <a:solidFill>
              <a:srgbClr val="EEFDA1"/>
            </a:solidFill>
            <a:ln w="9525">
              <a:solidFill>
                <a:schemeClr val="tx1"/>
              </a:solidFill>
              <a:round/>
              <a:headEnd/>
              <a:tailEnd/>
            </a:ln>
          </p:spPr>
          <p:txBody>
            <a:bodyPr wrap="none" anchor="ctr"/>
            <a:lstStyle/>
            <a:p>
              <a:endParaRPr lang="ja-JP" altLang="en-US"/>
            </a:p>
          </p:txBody>
        </p:sp>
        <p:sp>
          <p:nvSpPr>
            <p:cNvPr id="49" name="AutoShape 21">
              <a:extLst>
                <a:ext uri="{FF2B5EF4-FFF2-40B4-BE49-F238E27FC236}">
                  <a16:creationId xmlns:a16="http://schemas.microsoft.com/office/drawing/2014/main" id="{C39E3CE8-291C-4AED-9501-53084883AD31}"/>
                </a:ext>
              </a:extLst>
            </p:cNvPr>
            <p:cNvSpPr>
              <a:spLocks noChangeArrowheads="1"/>
            </p:cNvSpPr>
            <p:nvPr/>
          </p:nvSpPr>
          <p:spPr bwMode="auto">
            <a:xfrm>
              <a:off x="612" y="1797"/>
              <a:ext cx="635" cy="544"/>
            </a:xfrm>
            <a:prstGeom prst="smileyFace">
              <a:avLst>
                <a:gd name="adj" fmla="val 4653"/>
              </a:avLst>
            </a:prstGeom>
            <a:solidFill>
              <a:srgbClr val="EEFDA1"/>
            </a:solidFill>
            <a:ln w="9525">
              <a:solidFill>
                <a:schemeClr val="tx1"/>
              </a:solidFill>
              <a:round/>
              <a:headEnd/>
              <a:tailEnd/>
            </a:ln>
          </p:spPr>
          <p:txBody>
            <a:bodyPr wrap="none" anchor="ctr"/>
            <a:lstStyle/>
            <a:p>
              <a:endParaRPr lang="ja-JP" altLang="en-US"/>
            </a:p>
          </p:txBody>
        </p:sp>
      </p:grpSp>
      <p:grpSp>
        <p:nvGrpSpPr>
          <p:cNvPr id="50" name="Group 29">
            <a:extLst>
              <a:ext uri="{FF2B5EF4-FFF2-40B4-BE49-F238E27FC236}">
                <a16:creationId xmlns:a16="http://schemas.microsoft.com/office/drawing/2014/main" id="{66D7646F-DCB3-42A6-9A19-D8207779BBBE}"/>
              </a:ext>
            </a:extLst>
          </p:cNvPr>
          <p:cNvGrpSpPr>
            <a:grpSpLocks/>
          </p:cNvGrpSpPr>
          <p:nvPr/>
        </p:nvGrpSpPr>
        <p:grpSpPr bwMode="auto">
          <a:xfrm>
            <a:off x="3276600" y="3298825"/>
            <a:ext cx="1081088" cy="865188"/>
            <a:chOff x="3651" y="2080"/>
            <a:chExt cx="681" cy="545"/>
          </a:xfrm>
        </p:grpSpPr>
        <p:sp>
          <p:nvSpPr>
            <p:cNvPr id="51" name="Oval 22">
              <a:extLst>
                <a:ext uri="{FF2B5EF4-FFF2-40B4-BE49-F238E27FC236}">
                  <a16:creationId xmlns:a16="http://schemas.microsoft.com/office/drawing/2014/main" id="{F683BB4C-382B-4AED-AA08-29156E3EC411}"/>
                </a:ext>
              </a:extLst>
            </p:cNvPr>
            <p:cNvSpPr>
              <a:spLocks noChangeArrowheads="1"/>
            </p:cNvSpPr>
            <p:nvPr/>
          </p:nvSpPr>
          <p:spPr bwMode="auto">
            <a:xfrm>
              <a:off x="3651" y="2080"/>
              <a:ext cx="681" cy="545"/>
            </a:xfrm>
            <a:prstGeom prst="ellipse">
              <a:avLst/>
            </a:prstGeom>
            <a:solidFill>
              <a:srgbClr val="FFFF99"/>
            </a:solidFill>
            <a:ln w="9525">
              <a:noFill/>
              <a:round/>
              <a:headEnd/>
              <a:tailEnd/>
            </a:ln>
          </p:spPr>
          <p:txBody>
            <a:bodyPr wrap="none" anchor="ctr"/>
            <a:lstStyle/>
            <a:p>
              <a:endParaRPr lang="ja-JP" altLang="en-US"/>
            </a:p>
          </p:txBody>
        </p:sp>
        <p:grpSp>
          <p:nvGrpSpPr>
            <p:cNvPr id="52" name="Group 28">
              <a:extLst>
                <a:ext uri="{FF2B5EF4-FFF2-40B4-BE49-F238E27FC236}">
                  <a16:creationId xmlns:a16="http://schemas.microsoft.com/office/drawing/2014/main" id="{EFBD8517-F4CE-4126-85FE-6D60370E1281}"/>
                </a:ext>
              </a:extLst>
            </p:cNvPr>
            <p:cNvGrpSpPr>
              <a:grpSpLocks/>
            </p:cNvGrpSpPr>
            <p:nvPr/>
          </p:nvGrpSpPr>
          <p:grpSpPr bwMode="auto">
            <a:xfrm>
              <a:off x="3787" y="2205"/>
              <a:ext cx="408" cy="387"/>
              <a:chOff x="4513" y="2704"/>
              <a:chExt cx="408" cy="387"/>
            </a:xfrm>
          </p:grpSpPr>
          <p:sp>
            <p:nvSpPr>
              <p:cNvPr id="53" name="Oval 23">
                <a:extLst>
                  <a:ext uri="{FF2B5EF4-FFF2-40B4-BE49-F238E27FC236}">
                    <a16:creationId xmlns:a16="http://schemas.microsoft.com/office/drawing/2014/main" id="{B92D43A2-EBCB-461E-B9F4-933DA6C58E97}"/>
                  </a:ext>
                </a:extLst>
              </p:cNvPr>
              <p:cNvSpPr>
                <a:spLocks noChangeArrowheads="1"/>
              </p:cNvSpPr>
              <p:nvPr/>
            </p:nvSpPr>
            <p:spPr bwMode="auto">
              <a:xfrm>
                <a:off x="4558" y="2795"/>
                <a:ext cx="91" cy="91"/>
              </a:xfrm>
              <a:prstGeom prst="ellipse">
                <a:avLst/>
              </a:prstGeom>
              <a:solidFill>
                <a:srgbClr val="969696"/>
              </a:solidFill>
              <a:ln w="9525">
                <a:solidFill>
                  <a:schemeClr val="tx1"/>
                </a:solidFill>
                <a:round/>
                <a:headEnd/>
                <a:tailEnd/>
              </a:ln>
            </p:spPr>
            <p:txBody>
              <a:bodyPr wrap="none" anchor="ctr"/>
              <a:lstStyle/>
              <a:p>
                <a:endParaRPr lang="ja-JP" altLang="en-US"/>
              </a:p>
            </p:txBody>
          </p:sp>
          <p:sp>
            <p:nvSpPr>
              <p:cNvPr id="54" name="Oval 24">
                <a:extLst>
                  <a:ext uri="{FF2B5EF4-FFF2-40B4-BE49-F238E27FC236}">
                    <a16:creationId xmlns:a16="http://schemas.microsoft.com/office/drawing/2014/main" id="{6CE6225D-F06A-4BDC-B5FB-1DB1D9068A1A}"/>
                  </a:ext>
                </a:extLst>
              </p:cNvPr>
              <p:cNvSpPr>
                <a:spLocks noChangeArrowheads="1"/>
              </p:cNvSpPr>
              <p:nvPr/>
            </p:nvSpPr>
            <p:spPr bwMode="auto">
              <a:xfrm>
                <a:off x="4785" y="2795"/>
                <a:ext cx="91" cy="91"/>
              </a:xfrm>
              <a:prstGeom prst="ellipse">
                <a:avLst/>
              </a:prstGeom>
              <a:solidFill>
                <a:srgbClr val="969696"/>
              </a:solidFill>
              <a:ln w="9525">
                <a:solidFill>
                  <a:schemeClr val="tx1"/>
                </a:solidFill>
                <a:round/>
                <a:headEnd/>
                <a:tailEnd/>
              </a:ln>
            </p:spPr>
            <p:txBody>
              <a:bodyPr wrap="none" anchor="ctr"/>
              <a:lstStyle/>
              <a:p>
                <a:endParaRPr lang="ja-JP" altLang="en-US"/>
              </a:p>
            </p:txBody>
          </p:sp>
          <p:sp>
            <p:nvSpPr>
              <p:cNvPr id="55" name="Freeform 25">
                <a:extLst>
                  <a:ext uri="{FF2B5EF4-FFF2-40B4-BE49-F238E27FC236}">
                    <a16:creationId xmlns:a16="http://schemas.microsoft.com/office/drawing/2014/main" id="{CF1E71ED-8A02-4CDE-9B80-A0F9F4F3B592}"/>
                  </a:ext>
                </a:extLst>
              </p:cNvPr>
              <p:cNvSpPr>
                <a:spLocks/>
              </p:cNvSpPr>
              <p:nvPr/>
            </p:nvSpPr>
            <p:spPr bwMode="auto">
              <a:xfrm>
                <a:off x="4558" y="3000"/>
                <a:ext cx="318" cy="91"/>
              </a:xfrm>
              <a:custGeom>
                <a:avLst/>
                <a:gdLst>
                  <a:gd name="T0" fmla="*/ 0 w 318"/>
                  <a:gd name="T1" fmla="*/ 91 h 91"/>
                  <a:gd name="T2" fmla="*/ 136 w 318"/>
                  <a:gd name="T3" fmla="*/ 0 h 91"/>
                  <a:gd name="T4" fmla="*/ 318 w 318"/>
                  <a:gd name="T5" fmla="*/ 91 h 91"/>
                  <a:gd name="T6" fmla="*/ 0 60000 65536"/>
                  <a:gd name="T7" fmla="*/ 0 60000 65536"/>
                  <a:gd name="T8" fmla="*/ 0 60000 65536"/>
                  <a:gd name="T9" fmla="*/ 0 w 318"/>
                  <a:gd name="T10" fmla="*/ 0 h 91"/>
                  <a:gd name="T11" fmla="*/ 318 w 318"/>
                  <a:gd name="T12" fmla="*/ 91 h 91"/>
                </a:gdLst>
                <a:ahLst/>
                <a:cxnLst>
                  <a:cxn ang="T6">
                    <a:pos x="T0" y="T1"/>
                  </a:cxn>
                  <a:cxn ang="T7">
                    <a:pos x="T2" y="T3"/>
                  </a:cxn>
                  <a:cxn ang="T8">
                    <a:pos x="T4" y="T5"/>
                  </a:cxn>
                </a:cxnLst>
                <a:rect l="T9" t="T10" r="T11" b="T12"/>
                <a:pathLst>
                  <a:path w="318" h="91">
                    <a:moveTo>
                      <a:pt x="0" y="91"/>
                    </a:moveTo>
                    <a:lnTo>
                      <a:pt x="136" y="0"/>
                    </a:lnTo>
                    <a:lnTo>
                      <a:pt x="318" y="91"/>
                    </a:lnTo>
                  </a:path>
                </a:pathLst>
              </a:custGeom>
              <a:noFill/>
              <a:ln w="9525">
                <a:solidFill>
                  <a:schemeClr val="tx1"/>
                </a:solidFill>
                <a:round/>
                <a:headEnd/>
                <a:tailEnd/>
              </a:ln>
            </p:spPr>
            <p:txBody>
              <a:bodyPr/>
              <a:lstStyle/>
              <a:p>
                <a:endParaRPr lang="ja-JP" altLang="en-US"/>
              </a:p>
            </p:txBody>
          </p:sp>
          <p:sp>
            <p:nvSpPr>
              <p:cNvPr id="56" name="Line 26">
                <a:extLst>
                  <a:ext uri="{FF2B5EF4-FFF2-40B4-BE49-F238E27FC236}">
                    <a16:creationId xmlns:a16="http://schemas.microsoft.com/office/drawing/2014/main" id="{D9CD6115-74E5-4572-A1CA-4B6A503624D4}"/>
                  </a:ext>
                </a:extLst>
              </p:cNvPr>
              <p:cNvSpPr>
                <a:spLocks noChangeShapeType="1"/>
              </p:cNvSpPr>
              <p:nvPr/>
            </p:nvSpPr>
            <p:spPr bwMode="auto">
              <a:xfrm flipH="1">
                <a:off x="4513" y="2704"/>
                <a:ext cx="136" cy="182"/>
              </a:xfrm>
              <a:prstGeom prst="line">
                <a:avLst/>
              </a:prstGeom>
              <a:noFill/>
              <a:ln w="9525">
                <a:solidFill>
                  <a:schemeClr val="tx1"/>
                </a:solidFill>
                <a:round/>
                <a:headEnd/>
                <a:tailEnd/>
              </a:ln>
            </p:spPr>
            <p:txBody>
              <a:bodyPr/>
              <a:lstStyle/>
              <a:p>
                <a:endParaRPr lang="ja-JP" altLang="en-US"/>
              </a:p>
            </p:txBody>
          </p:sp>
          <p:sp>
            <p:nvSpPr>
              <p:cNvPr id="57" name="Line 27">
                <a:extLst>
                  <a:ext uri="{FF2B5EF4-FFF2-40B4-BE49-F238E27FC236}">
                    <a16:creationId xmlns:a16="http://schemas.microsoft.com/office/drawing/2014/main" id="{8B243E8E-B22A-446E-B0A7-2C656406881B}"/>
                  </a:ext>
                </a:extLst>
              </p:cNvPr>
              <p:cNvSpPr>
                <a:spLocks noChangeShapeType="1"/>
              </p:cNvSpPr>
              <p:nvPr/>
            </p:nvSpPr>
            <p:spPr bwMode="auto">
              <a:xfrm>
                <a:off x="4785" y="2704"/>
                <a:ext cx="136" cy="182"/>
              </a:xfrm>
              <a:prstGeom prst="line">
                <a:avLst/>
              </a:prstGeom>
              <a:noFill/>
              <a:ln w="9525">
                <a:solidFill>
                  <a:schemeClr val="tx1"/>
                </a:solidFill>
                <a:round/>
                <a:headEnd/>
                <a:tailEnd/>
              </a:ln>
            </p:spPr>
            <p:txBody>
              <a:bodyPr/>
              <a:lstStyle/>
              <a:p>
                <a:endParaRPr lang="ja-JP" altLang="en-US"/>
              </a:p>
            </p:txBody>
          </p:sp>
        </p:grpSp>
      </p:grpSp>
      <p:sp>
        <p:nvSpPr>
          <p:cNvPr id="58" name="AutoShape 30">
            <a:extLst>
              <a:ext uri="{FF2B5EF4-FFF2-40B4-BE49-F238E27FC236}">
                <a16:creationId xmlns:a16="http://schemas.microsoft.com/office/drawing/2014/main" id="{A13FF7EC-EE62-4422-A5D9-B2E2E3EA1AF0}"/>
              </a:ext>
            </a:extLst>
          </p:cNvPr>
          <p:cNvSpPr>
            <a:spLocks noChangeArrowheads="1"/>
          </p:cNvSpPr>
          <p:nvPr/>
        </p:nvSpPr>
        <p:spPr bwMode="auto">
          <a:xfrm>
            <a:off x="323851" y="6488123"/>
            <a:ext cx="360363" cy="287337"/>
          </a:xfrm>
          <a:prstGeom prst="irregularSeal2">
            <a:avLst/>
          </a:prstGeom>
          <a:solidFill>
            <a:srgbClr val="800080"/>
          </a:solidFill>
          <a:ln w="9525">
            <a:solidFill>
              <a:schemeClr val="tx1"/>
            </a:solidFill>
            <a:miter lim="800000"/>
            <a:headEnd/>
            <a:tailEnd/>
          </a:ln>
        </p:spPr>
        <p:txBody>
          <a:bodyPr wrap="none" anchor="ctr"/>
          <a:lstStyle/>
          <a:p>
            <a:endParaRPr lang="ja-JP" altLang="en-US"/>
          </a:p>
        </p:txBody>
      </p:sp>
      <p:sp>
        <p:nvSpPr>
          <p:cNvPr id="59" name="Text Box 31">
            <a:extLst>
              <a:ext uri="{FF2B5EF4-FFF2-40B4-BE49-F238E27FC236}">
                <a16:creationId xmlns:a16="http://schemas.microsoft.com/office/drawing/2014/main" id="{3B45B90B-8E37-4A41-B58C-B961F1959E80}"/>
              </a:ext>
            </a:extLst>
          </p:cNvPr>
          <p:cNvSpPr txBox="1">
            <a:spLocks noChangeArrowheads="1"/>
          </p:cNvSpPr>
          <p:nvPr/>
        </p:nvSpPr>
        <p:spPr bwMode="auto">
          <a:xfrm>
            <a:off x="611188" y="6416685"/>
            <a:ext cx="2160587" cy="396875"/>
          </a:xfrm>
          <a:prstGeom prst="rect">
            <a:avLst/>
          </a:prstGeom>
          <a:noFill/>
          <a:ln w="9525">
            <a:noFill/>
            <a:miter lim="800000"/>
            <a:headEnd/>
            <a:tailEnd/>
          </a:ln>
        </p:spPr>
        <p:txBody>
          <a:bodyPr>
            <a:spAutoFit/>
          </a:bodyPr>
          <a:lstStyle/>
          <a:p>
            <a:pPr>
              <a:spcBef>
                <a:spcPct val="50000"/>
              </a:spcBef>
            </a:pPr>
            <a:r>
              <a:rPr lang="ja-JP" altLang="en-US" sz="2000" b="1">
                <a:solidFill>
                  <a:srgbClr val="800080"/>
                </a:solidFill>
              </a:rPr>
              <a:t>悪性細胞</a:t>
            </a:r>
          </a:p>
        </p:txBody>
      </p:sp>
      <p:sp>
        <p:nvSpPr>
          <p:cNvPr id="60" name="Oval 32">
            <a:extLst>
              <a:ext uri="{FF2B5EF4-FFF2-40B4-BE49-F238E27FC236}">
                <a16:creationId xmlns:a16="http://schemas.microsoft.com/office/drawing/2014/main" id="{DBC9ADB3-DA0F-4C14-8B90-D17262120DC2}"/>
              </a:ext>
            </a:extLst>
          </p:cNvPr>
          <p:cNvSpPr>
            <a:spLocks noChangeArrowheads="1"/>
          </p:cNvSpPr>
          <p:nvPr/>
        </p:nvSpPr>
        <p:spPr bwMode="auto">
          <a:xfrm>
            <a:off x="2916238" y="6559550"/>
            <a:ext cx="287337" cy="215900"/>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61" name="Text Box 33">
            <a:extLst>
              <a:ext uri="{FF2B5EF4-FFF2-40B4-BE49-F238E27FC236}">
                <a16:creationId xmlns:a16="http://schemas.microsoft.com/office/drawing/2014/main" id="{DEC357C7-630A-4E63-B42E-D3B7155E0847}"/>
              </a:ext>
            </a:extLst>
          </p:cNvPr>
          <p:cNvSpPr txBox="1">
            <a:spLocks noChangeArrowheads="1"/>
          </p:cNvSpPr>
          <p:nvPr/>
        </p:nvSpPr>
        <p:spPr bwMode="auto">
          <a:xfrm>
            <a:off x="3203580" y="6416685"/>
            <a:ext cx="2016125" cy="396875"/>
          </a:xfrm>
          <a:prstGeom prst="rect">
            <a:avLst/>
          </a:prstGeom>
          <a:noFill/>
          <a:ln w="9525">
            <a:noFill/>
            <a:miter lim="800000"/>
            <a:headEnd/>
            <a:tailEnd/>
          </a:ln>
        </p:spPr>
        <p:txBody>
          <a:bodyPr>
            <a:spAutoFit/>
          </a:bodyPr>
          <a:lstStyle/>
          <a:p>
            <a:pPr>
              <a:spcBef>
                <a:spcPct val="50000"/>
              </a:spcBef>
            </a:pPr>
            <a:r>
              <a:rPr lang="ja-JP" altLang="en-US" sz="2000" b="1">
                <a:solidFill>
                  <a:schemeClr val="hlink"/>
                </a:solidFill>
              </a:rPr>
              <a:t>正常の血液細胞</a:t>
            </a:r>
          </a:p>
        </p:txBody>
      </p:sp>
      <p:grpSp>
        <p:nvGrpSpPr>
          <p:cNvPr id="62" name="Group 43">
            <a:extLst>
              <a:ext uri="{FF2B5EF4-FFF2-40B4-BE49-F238E27FC236}">
                <a16:creationId xmlns:a16="http://schemas.microsoft.com/office/drawing/2014/main" id="{5B0DDDF9-BACD-4EA5-945A-304381DC95E3}"/>
              </a:ext>
            </a:extLst>
          </p:cNvPr>
          <p:cNvGrpSpPr>
            <a:grpSpLocks/>
          </p:cNvGrpSpPr>
          <p:nvPr/>
        </p:nvGrpSpPr>
        <p:grpSpPr bwMode="auto">
          <a:xfrm>
            <a:off x="684218" y="4365635"/>
            <a:ext cx="935037" cy="1222375"/>
            <a:chOff x="431" y="2750"/>
            <a:chExt cx="589" cy="770"/>
          </a:xfrm>
        </p:grpSpPr>
        <p:sp>
          <p:nvSpPr>
            <p:cNvPr id="63" name="AutoShape 34">
              <a:extLst>
                <a:ext uri="{FF2B5EF4-FFF2-40B4-BE49-F238E27FC236}">
                  <a16:creationId xmlns:a16="http://schemas.microsoft.com/office/drawing/2014/main" id="{A45BC1E3-5A82-4E11-9FCD-6C60977F8C6C}"/>
                </a:ext>
              </a:extLst>
            </p:cNvPr>
            <p:cNvSpPr>
              <a:spLocks noChangeArrowheads="1"/>
            </p:cNvSpPr>
            <p:nvPr/>
          </p:nvSpPr>
          <p:spPr bwMode="auto">
            <a:xfrm>
              <a:off x="431" y="2976"/>
              <a:ext cx="227" cy="181"/>
            </a:xfrm>
            <a:prstGeom prst="irregularSeal2">
              <a:avLst/>
            </a:prstGeom>
            <a:solidFill>
              <a:srgbClr val="800080"/>
            </a:solidFill>
            <a:ln w="9525">
              <a:solidFill>
                <a:schemeClr val="tx1"/>
              </a:solidFill>
              <a:miter lim="800000"/>
              <a:headEnd/>
              <a:tailEnd/>
            </a:ln>
          </p:spPr>
          <p:txBody>
            <a:bodyPr wrap="none" anchor="ctr"/>
            <a:lstStyle/>
            <a:p>
              <a:pPr algn="ctr"/>
              <a:endParaRPr lang="ja-JP" altLang="en-US"/>
            </a:p>
          </p:txBody>
        </p:sp>
        <p:sp>
          <p:nvSpPr>
            <p:cNvPr id="64" name="AutoShape 35">
              <a:extLst>
                <a:ext uri="{FF2B5EF4-FFF2-40B4-BE49-F238E27FC236}">
                  <a16:creationId xmlns:a16="http://schemas.microsoft.com/office/drawing/2014/main" id="{9897C0BC-A98A-484E-B962-318C19E461F0}"/>
                </a:ext>
              </a:extLst>
            </p:cNvPr>
            <p:cNvSpPr>
              <a:spLocks noChangeArrowheads="1"/>
            </p:cNvSpPr>
            <p:nvPr/>
          </p:nvSpPr>
          <p:spPr bwMode="auto">
            <a:xfrm>
              <a:off x="657" y="3339"/>
              <a:ext cx="227" cy="181"/>
            </a:xfrm>
            <a:prstGeom prst="irregularSeal2">
              <a:avLst/>
            </a:prstGeom>
            <a:solidFill>
              <a:srgbClr val="800080"/>
            </a:solidFill>
            <a:ln w="9525">
              <a:solidFill>
                <a:schemeClr val="tx1"/>
              </a:solidFill>
              <a:miter lim="800000"/>
              <a:headEnd/>
              <a:tailEnd/>
            </a:ln>
          </p:spPr>
          <p:txBody>
            <a:bodyPr wrap="none" anchor="ctr"/>
            <a:lstStyle/>
            <a:p>
              <a:endParaRPr lang="ja-JP" altLang="en-US"/>
            </a:p>
          </p:txBody>
        </p:sp>
        <p:sp>
          <p:nvSpPr>
            <p:cNvPr id="65" name="AutoShape 36">
              <a:extLst>
                <a:ext uri="{FF2B5EF4-FFF2-40B4-BE49-F238E27FC236}">
                  <a16:creationId xmlns:a16="http://schemas.microsoft.com/office/drawing/2014/main" id="{F159C661-102C-4000-9F6D-43CBCD819D36}"/>
                </a:ext>
              </a:extLst>
            </p:cNvPr>
            <p:cNvSpPr>
              <a:spLocks noChangeArrowheads="1"/>
            </p:cNvSpPr>
            <p:nvPr/>
          </p:nvSpPr>
          <p:spPr bwMode="auto">
            <a:xfrm>
              <a:off x="793" y="2931"/>
              <a:ext cx="227" cy="181"/>
            </a:xfrm>
            <a:prstGeom prst="irregularSeal2">
              <a:avLst/>
            </a:prstGeom>
            <a:solidFill>
              <a:srgbClr val="800080"/>
            </a:solidFill>
            <a:ln w="9525">
              <a:solidFill>
                <a:schemeClr val="tx1"/>
              </a:solidFill>
              <a:miter lim="800000"/>
              <a:headEnd/>
              <a:tailEnd/>
            </a:ln>
          </p:spPr>
          <p:txBody>
            <a:bodyPr wrap="none" anchor="ctr"/>
            <a:lstStyle/>
            <a:p>
              <a:endParaRPr lang="ja-JP" altLang="en-US"/>
            </a:p>
          </p:txBody>
        </p:sp>
        <p:sp>
          <p:nvSpPr>
            <p:cNvPr id="66" name="AutoShape 38">
              <a:extLst>
                <a:ext uri="{FF2B5EF4-FFF2-40B4-BE49-F238E27FC236}">
                  <a16:creationId xmlns:a16="http://schemas.microsoft.com/office/drawing/2014/main" id="{8B37A59A-5878-448A-B637-461C4E23D1F3}"/>
                </a:ext>
              </a:extLst>
            </p:cNvPr>
            <p:cNvSpPr>
              <a:spLocks noChangeArrowheads="1"/>
            </p:cNvSpPr>
            <p:nvPr/>
          </p:nvSpPr>
          <p:spPr bwMode="auto">
            <a:xfrm>
              <a:off x="476" y="2750"/>
              <a:ext cx="227" cy="181"/>
            </a:xfrm>
            <a:prstGeom prst="irregularSeal2">
              <a:avLst/>
            </a:prstGeom>
            <a:solidFill>
              <a:srgbClr val="800080"/>
            </a:solidFill>
            <a:ln w="9525">
              <a:solidFill>
                <a:schemeClr val="tx1"/>
              </a:solidFill>
              <a:miter lim="800000"/>
              <a:headEnd/>
              <a:tailEnd/>
            </a:ln>
          </p:spPr>
          <p:txBody>
            <a:bodyPr wrap="none" anchor="ctr"/>
            <a:lstStyle/>
            <a:p>
              <a:endParaRPr lang="ja-JP" altLang="en-US"/>
            </a:p>
          </p:txBody>
        </p:sp>
        <p:sp>
          <p:nvSpPr>
            <p:cNvPr id="67" name="Oval 39">
              <a:extLst>
                <a:ext uri="{FF2B5EF4-FFF2-40B4-BE49-F238E27FC236}">
                  <a16:creationId xmlns:a16="http://schemas.microsoft.com/office/drawing/2014/main" id="{B4ABD45B-09A0-4BDF-AC88-4187A3447C3F}"/>
                </a:ext>
              </a:extLst>
            </p:cNvPr>
            <p:cNvSpPr>
              <a:spLocks noChangeArrowheads="1"/>
            </p:cNvSpPr>
            <p:nvPr/>
          </p:nvSpPr>
          <p:spPr bwMode="auto">
            <a:xfrm>
              <a:off x="748" y="2750"/>
              <a:ext cx="181" cy="136"/>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68" name="Oval 40">
              <a:extLst>
                <a:ext uri="{FF2B5EF4-FFF2-40B4-BE49-F238E27FC236}">
                  <a16:creationId xmlns:a16="http://schemas.microsoft.com/office/drawing/2014/main" id="{1789A369-C0FD-4D40-AC39-950AECAEC927}"/>
                </a:ext>
              </a:extLst>
            </p:cNvPr>
            <p:cNvSpPr>
              <a:spLocks noChangeArrowheads="1"/>
            </p:cNvSpPr>
            <p:nvPr/>
          </p:nvSpPr>
          <p:spPr bwMode="auto">
            <a:xfrm>
              <a:off x="657" y="3113"/>
              <a:ext cx="181" cy="136"/>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69" name="Oval 41">
              <a:extLst>
                <a:ext uri="{FF2B5EF4-FFF2-40B4-BE49-F238E27FC236}">
                  <a16:creationId xmlns:a16="http://schemas.microsoft.com/office/drawing/2014/main" id="{916C19CA-A44E-4BD4-8EBB-8FC002AFBA49}"/>
                </a:ext>
              </a:extLst>
            </p:cNvPr>
            <p:cNvSpPr>
              <a:spLocks noChangeArrowheads="1"/>
            </p:cNvSpPr>
            <p:nvPr/>
          </p:nvSpPr>
          <p:spPr bwMode="auto">
            <a:xfrm>
              <a:off x="476" y="3203"/>
              <a:ext cx="181" cy="136"/>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70" name="Oval 42">
              <a:extLst>
                <a:ext uri="{FF2B5EF4-FFF2-40B4-BE49-F238E27FC236}">
                  <a16:creationId xmlns:a16="http://schemas.microsoft.com/office/drawing/2014/main" id="{B316B5DD-28E8-42B7-8CF2-6609602E14D8}"/>
                </a:ext>
              </a:extLst>
            </p:cNvPr>
            <p:cNvSpPr>
              <a:spLocks noChangeArrowheads="1"/>
            </p:cNvSpPr>
            <p:nvPr/>
          </p:nvSpPr>
          <p:spPr bwMode="auto">
            <a:xfrm>
              <a:off x="828" y="3214"/>
              <a:ext cx="181" cy="136"/>
            </a:xfrm>
            <a:prstGeom prst="ellipse">
              <a:avLst/>
            </a:prstGeom>
            <a:solidFill>
              <a:schemeClr val="hlink"/>
            </a:solidFill>
            <a:ln w="9525">
              <a:solidFill>
                <a:schemeClr val="tx1"/>
              </a:solidFill>
              <a:round/>
              <a:headEnd/>
              <a:tailEnd/>
            </a:ln>
          </p:spPr>
          <p:txBody>
            <a:bodyPr wrap="none" anchor="ctr"/>
            <a:lstStyle/>
            <a:p>
              <a:endParaRPr lang="ja-JP" altLang="en-US"/>
            </a:p>
          </p:txBody>
        </p:sp>
      </p:grpSp>
      <p:sp>
        <p:nvSpPr>
          <p:cNvPr id="71" name="AutoShape 45">
            <a:extLst>
              <a:ext uri="{FF2B5EF4-FFF2-40B4-BE49-F238E27FC236}">
                <a16:creationId xmlns:a16="http://schemas.microsoft.com/office/drawing/2014/main" id="{A08C5245-9A4F-43B7-81B9-FB959C4E2E88}"/>
              </a:ext>
            </a:extLst>
          </p:cNvPr>
          <p:cNvSpPr>
            <a:spLocks noChangeArrowheads="1"/>
          </p:cNvSpPr>
          <p:nvPr/>
        </p:nvSpPr>
        <p:spPr bwMode="auto">
          <a:xfrm>
            <a:off x="3349627" y="4724400"/>
            <a:ext cx="360363" cy="287338"/>
          </a:xfrm>
          <a:prstGeom prst="irregularSeal2">
            <a:avLst/>
          </a:prstGeom>
          <a:solidFill>
            <a:srgbClr val="800080"/>
          </a:solidFill>
          <a:ln w="9525">
            <a:solidFill>
              <a:schemeClr val="tx1"/>
            </a:solidFill>
            <a:miter lim="800000"/>
            <a:headEnd/>
            <a:tailEnd/>
          </a:ln>
        </p:spPr>
        <p:txBody>
          <a:bodyPr wrap="none" anchor="ctr"/>
          <a:lstStyle/>
          <a:p>
            <a:pPr algn="ctr"/>
            <a:endParaRPr lang="ja-JP" altLang="en-US"/>
          </a:p>
        </p:txBody>
      </p:sp>
      <p:sp>
        <p:nvSpPr>
          <p:cNvPr id="72" name="AutoShape 46">
            <a:extLst>
              <a:ext uri="{FF2B5EF4-FFF2-40B4-BE49-F238E27FC236}">
                <a16:creationId xmlns:a16="http://schemas.microsoft.com/office/drawing/2014/main" id="{17F01F04-3AA6-4AD5-9F7C-15988D6A678D}"/>
              </a:ext>
            </a:extLst>
          </p:cNvPr>
          <p:cNvSpPr>
            <a:spLocks noChangeArrowheads="1"/>
          </p:cNvSpPr>
          <p:nvPr/>
        </p:nvSpPr>
        <p:spPr bwMode="auto">
          <a:xfrm>
            <a:off x="3708403" y="5300673"/>
            <a:ext cx="360363" cy="287337"/>
          </a:xfrm>
          <a:prstGeom prst="irregularSeal2">
            <a:avLst/>
          </a:prstGeom>
          <a:solidFill>
            <a:srgbClr val="800080"/>
          </a:solidFill>
          <a:ln w="9525">
            <a:solidFill>
              <a:schemeClr val="tx1"/>
            </a:solidFill>
            <a:miter lim="800000"/>
            <a:headEnd/>
            <a:tailEnd/>
          </a:ln>
        </p:spPr>
        <p:txBody>
          <a:bodyPr wrap="none" anchor="ctr"/>
          <a:lstStyle/>
          <a:p>
            <a:endParaRPr lang="ja-JP" altLang="en-US"/>
          </a:p>
        </p:txBody>
      </p:sp>
      <p:sp>
        <p:nvSpPr>
          <p:cNvPr id="73" name="AutoShape 47">
            <a:extLst>
              <a:ext uri="{FF2B5EF4-FFF2-40B4-BE49-F238E27FC236}">
                <a16:creationId xmlns:a16="http://schemas.microsoft.com/office/drawing/2014/main" id="{F0AED51B-03EA-4561-A9B0-C81BD4D69052}"/>
              </a:ext>
            </a:extLst>
          </p:cNvPr>
          <p:cNvSpPr>
            <a:spLocks noChangeArrowheads="1"/>
          </p:cNvSpPr>
          <p:nvPr/>
        </p:nvSpPr>
        <p:spPr bwMode="auto">
          <a:xfrm>
            <a:off x="3924300" y="4652973"/>
            <a:ext cx="360363" cy="287337"/>
          </a:xfrm>
          <a:prstGeom prst="irregularSeal2">
            <a:avLst/>
          </a:prstGeom>
          <a:solidFill>
            <a:srgbClr val="800080"/>
          </a:solidFill>
          <a:ln w="9525">
            <a:solidFill>
              <a:schemeClr val="tx1"/>
            </a:solidFill>
            <a:miter lim="800000"/>
            <a:headEnd/>
            <a:tailEnd/>
          </a:ln>
        </p:spPr>
        <p:txBody>
          <a:bodyPr wrap="none" anchor="ctr"/>
          <a:lstStyle/>
          <a:p>
            <a:endParaRPr lang="ja-JP" altLang="en-US"/>
          </a:p>
        </p:txBody>
      </p:sp>
      <p:sp>
        <p:nvSpPr>
          <p:cNvPr id="74" name="AutoShape 48">
            <a:extLst>
              <a:ext uri="{FF2B5EF4-FFF2-40B4-BE49-F238E27FC236}">
                <a16:creationId xmlns:a16="http://schemas.microsoft.com/office/drawing/2014/main" id="{EA9DE4D2-6A74-474C-897B-2F3ED1805ADA}"/>
              </a:ext>
            </a:extLst>
          </p:cNvPr>
          <p:cNvSpPr>
            <a:spLocks noChangeArrowheads="1"/>
          </p:cNvSpPr>
          <p:nvPr/>
        </p:nvSpPr>
        <p:spPr bwMode="auto">
          <a:xfrm>
            <a:off x="3421063" y="4365625"/>
            <a:ext cx="360362" cy="287338"/>
          </a:xfrm>
          <a:prstGeom prst="irregularSeal2">
            <a:avLst/>
          </a:prstGeom>
          <a:solidFill>
            <a:srgbClr val="800080"/>
          </a:solidFill>
          <a:ln w="9525">
            <a:solidFill>
              <a:schemeClr val="tx1"/>
            </a:solidFill>
            <a:miter lim="800000"/>
            <a:headEnd/>
            <a:tailEnd/>
          </a:ln>
        </p:spPr>
        <p:txBody>
          <a:bodyPr wrap="none" anchor="ctr"/>
          <a:lstStyle/>
          <a:p>
            <a:endParaRPr lang="ja-JP" altLang="en-US"/>
          </a:p>
        </p:txBody>
      </p:sp>
      <p:sp>
        <p:nvSpPr>
          <p:cNvPr id="75" name="Oval 49">
            <a:extLst>
              <a:ext uri="{FF2B5EF4-FFF2-40B4-BE49-F238E27FC236}">
                <a16:creationId xmlns:a16="http://schemas.microsoft.com/office/drawing/2014/main" id="{F64803B2-2077-4E3C-9200-035C0383FC74}"/>
              </a:ext>
            </a:extLst>
          </p:cNvPr>
          <p:cNvSpPr>
            <a:spLocks noChangeArrowheads="1"/>
          </p:cNvSpPr>
          <p:nvPr/>
        </p:nvSpPr>
        <p:spPr bwMode="auto">
          <a:xfrm>
            <a:off x="3852868" y="4365625"/>
            <a:ext cx="287337" cy="215900"/>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76" name="Oval 50">
            <a:extLst>
              <a:ext uri="{FF2B5EF4-FFF2-40B4-BE49-F238E27FC236}">
                <a16:creationId xmlns:a16="http://schemas.microsoft.com/office/drawing/2014/main" id="{ECB682AB-9886-466C-8FDD-5F9D5AF7B0D6}"/>
              </a:ext>
            </a:extLst>
          </p:cNvPr>
          <p:cNvSpPr>
            <a:spLocks noChangeArrowheads="1"/>
          </p:cNvSpPr>
          <p:nvPr/>
        </p:nvSpPr>
        <p:spPr bwMode="auto">
          <a:xfrm>
            <a:off x="3708400" y="4941888"/>
            <a:ext cx="287338" cy="215900"/>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77" name="Oval 51">
            <a:extLst>
              <a:ext uri="{FF2B5EF4-FFF2-40B4-BE49-F238E27FC236}">
                <a16:creationId xmlns:a16="http://schemas.microsoft.com/office/drawing/2014/main" id="{5E3BDE9B-6284-488A-B26A-8921A684F7FF}"/>
              </a:ext>
            </a:extLst>
          </p:cNvPr>
          <p:cNvSpPr>
            <a:spLocks noChangeArrowheads="1"/>
          </p:cNvSpPr>
          <p:nvPr/>
        </p:nvSpPr>
        <p:spPr bwMode="auto">
          <a:xfrm>
            <a:off x="3421068" y="5084763"/>
            <a:ext cx="287337" cy="215900"/>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78" name="Oval 52">
            <a:extLst>
              <a:ext uri="{FF2B5EF4-FFF2-40B4-BE49-F238E27FC236}">
                <a16:creationId xmlns:a16="http://schemas.microsoft.com/office/drawing/2014/main" id="{6EBAEE92-B9DB-4B9B-A0AB-B13BEA7BB522}"/>
              </a:ext>
            </a:extLst>
          </p:cNvPr>
          <p:cNvSpPr>
            <a:spLocks noChangeArrowheads="1"/>
          </p:cNvSpPr>
          <p:nvPr/>
        </p:nvSpPr>
        <p:spPr bwMode="auto">
          <a:xfrm>
            <a:off x="3979868" y="5102225"/>
            <a:ext cx="287337" cy="215900"/>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79" name="Text Box 53">
            <a:extLst>
              <a:ext uri="{FF2B5EF4-FFF2-40B4-BE49-F238E27FC236}">
                <a16:creationId xmlns:a16="http://schemas.microsoft.com/office/drawing/2014/main" id="{0540F760-2F17-42C6-B5C1-42B2E661BF05}"/>
              </a:ext>
            </a:extLst>
          </p:cNvPr>
          <p:cNvSpPr txBox="1">
            <a:spLocks noChangeArrowheads="1"/>
          </p:cNvSpPr>
          <p:nvPr/>
        </p:nvSpPr>
        <p:spPr bwMode="auto">
          <a:xfrm>
            <a:off x="3276600" y="2276475"/>
            <a:ext cx="1295400" cy="1016000"/>
          </a:xfrm>
          <a:prstGeom prst="rect">
            <a:avLst/>
          </a:prstGeom>
          <a:noFill/>
          <a:ln w="9525">
            <a:noFill/>
            <a:miter lim="800000"/>
            <a:headEnd/>
            <a:tailEnd/>
          </a:ln>
        </p:spPr>
        <p:txBody>
          <a:bodyPr>
            <a:spAutoFit/>
          </a:bodyPr>
          <a:lstStyle/>
          <a:p>
            <a:pPr>
              <a:spcBef>
                <a:spcPct val="50000"/>
              </a:spcBef>
            </a:pPr>
            <a:r>
              <a:rPr lang="ja-JP" altLang="en-US" sz="2000" b="1">
                <a:solidFill>
                  <a:srgbClr val="800080"/>
                </a:solidFill>
              </a:rPr>
              <a:t>悪性細胞の強い減少効果</a:t>
            </a:r>
          </a:p>
        </p:txBody>
      </p:sp>
      <p:sp>
        <p:nvSpPr>
          <p:cNvPr id="80" name="Text Box 54">
            <a:extLst>
              <a:ext uri="{FF2B5EF4-FFF2-40B4-BE49-F238E27FC236}">
                <a16:creationId xmlns:a16="http://schemas.microsoft.com/office/drawing/2014/main" id="{736F37FF-07C7-44A1-AA3F-70BA1A9ED9C2}"/>
              </a:ext>
            </a:extLst>
          </p:cNvPr>
          <p:cNvSpPr txBox="1">
            <a:spLocks noChangeArrowheads="1"/>
          </p:cNvSpPr>
          <p:nvPr/>
        </p:nvSpPr>
        <p:spPr bwMode="auto">
          <a:xfrm>
            <a:off x="1979616" y="4941898"/>
            <a:ext cx="1295400" cy="1311275"/>
          </a:xfrm>
          <a:prstGeom prst="rect">
            <a:avLst/>
          </a:prstGeom>
          <a:noFill/>
          <a:ln w="9525">
            <a:noFill/>
            <a:miter lim="800000"/>
            <a:headEnd/>
            <a:tailEnd/>
          </a:ln>
        </p:spPr>
        <p:txBody>
          <a:bodyPr>
            <a:spAutoFit/>
          </a:bodyPr>
          <a:lstStyle/>
          <a:p>
            <a:pPr>
              <a:spcBef>
                <a:spcPct val="50000"/>
              </a:spcBef>
            </a:pPr>
            <a:r>
              <a:rPr lang="ja-JP" altLang="en-US" sz="2000" b="1">
                <a:solidFill>
                  <a:schemeClr val="hlink"/>
                </a:solidFill>
              </a:rPr>
              <a:t>正常の血液細胞も破壊されてしまう</a:t>
            </a:r>
          </a:p>
        </p:txBody>
      </p:sp>
      <p:sp>
        <p:nvSpPr>
          <p:cNvPr id="81" name="AutoShape 55">
            <a:extLst>
              <a:ext uri="{FF2B5EF4-FFF2-40B4-BE49-F238E27FC236}">
                <a16:creationId xmlns:a16="http://schemas.microsoft.com/office/drawing/2014/main" id="{8BD7A22B-5765-4B6E-B3E4-53EC4F72E0E3}"/>
              </a:ext>
            </a:extLst>
          </p:cNvPr>
          <p:cNvSpPr>
            <a:spLocks noChangeArrowheads="1"/>
          </p:cNvSpPr>
          <p:nvPr/>
        </p:nvSpPr>
        <p:spPr bwMode="auto">
          <a:xfrm>
            <a:off x="2268543" y="4292610"/>
            <a:ext cx="574675" cy="576263"/>
          </a:xfrm>
          <a:prstGeom prst="rightArrow">
            <a:avLst>
              <a:gd name="adj1" fmla="val 50000"/>
              <a:gd name="adj2" fmla="val 25000"/>
            </a:avLst>
          </a:prstGeom>
          <a:solidFill>
            <a:srgbClr val="808080"/>
          </a:solidFill>
          <a:ln w="9525">
            <a:noFill/>
            <a:miter lim="800000"/>
            <a:headEnd/>
            <a:tailEnd/>
          </a:ln>
        </p:spPr>
        <p:txBody>
          <a:bodyPr wrap="none" anchor="ctr"/>
          <a:lstStyle/>
          <a:p>
            <a:endParaRPr lang="ja-JP" altLang="en-US"/>
          </a:p>
        </p:txBody>
      </p:sp>
      <p:grpSp>
        <p:nvGrpSpPr>
          <p:cNvPr id="82" name="Group 56">
            <a:extLst>
              <a:ext uri="{FF2B5EF4-FFF2-40B4-BE49-F238E27FC236}">
                <a16:creationId xmlns:a16="http://schemas.microsoft.com/office/drawing/2014/main" id="{B368EF99-85BA-4D58-ACA5-834A5779965F}"/>
              </a:ext>
            </a:extLst>
          </p:cNvPr>
          <p:cNvGrpSpPr>
            <a:grpSpLocks/>
          </p:cNvGrpSpPr>
          <p:nvPr/>
        </p:nvGrpSpPr>
        <p:grpSpPr bwMode="auto">
          <a:xfrm>
            <a:off x="5507043" y="3298825"/>
            <a:ext cx="1081087" cy="865188"/>
            <a:chOff x="3651" y="2080"/>
            <a:chExt cx="681" cy="545"/>
          </a:xfrm>
        </p:grpSpPr>
        <p:sp>
          <p:nvSpPr>
            <p:cNvPr id="83" name="Oval 57">
              <a:extLst>
                <a:ext uri="{FF2B5EF4-FFF2-40B4-BE49-F238E27FC236}">
                  <a16:creationId xmlns:a16="http://schemas.microsoft.com/office/drawing/2014/main" id="{3B6AE49F-7527-44AD-B58F-4F2BEA0E86B4}"/>
                </a:ext>
              </a:extLst>
            </p:cNvPr>
            <p:cNvSpPr>
              <a:spLocks noChangeArrowheads="1"/>
            </p:cNvSpPr>
            <p:nvPr/>
          </p:nvSpPr>
          <p:spPr bwMode="auto">
            <a:xfrm>
              <a:off x="3651" y="2080"/>
              <a:ext cx="681" cy="545"/>
            </a:xfrm>
            <a:prstGeom prst="ellipse">
              <a:avLst/>
            </a:prstGeom>
            <a:solidFill>
              <a:srgbClr val="FFFF99"/>
            </a:solidFill>
            <a:ln w="9525">
              <a:noFill/>
              <a:round/>
              <a:headEnd/>
              <a:tailEnd/>
            </a:ln>
          </p:spPr>
          <p:txBody>
            <a:bodyPr wrap="none" anchor="ctr"/>
            <a:lstStyle/>
            <a:p>
              <a:endParaRPr lang="ja-JP" altLang="en-US"/>
            </a:p>
          </p:txBody>
        </p:sp>
        <p:grpSp>
          <p:nvGrpSpPr>
            <p:cNvPr id="84" name="Group 58">
              <a:extLst>
                <a:ext uri="{FF2B5EF4-FFF2-40B4-BE49-F238E27FC236}">
                  <a16:creationId xmlns:a16="http://schemas.microsoft.com/office/drawing/2014/main" id="{7BD58724-AF99-4BAC-9BFA-020AC28B67EB}"/>
                </a:ext>
              </a:extLst>
            </p:cNvPr>
            <p:cNvGrpSpPr>
              <a:grpSpLocks/>
            </p:cNvGrpSpPr>
            <p:nvPr/>
          </p:nvGrpSpPr>
          <p:grpSpPr bwMode="auto">
            <a:xfrm>
              <a:off x="3787" y="2205"/>
              <a:ext cx="408" cy="387"/>
              <a:chOff x="4513" y="2704"/>
              <a:chExt cx="408" cy="387"/>
            </a:xfrm>
          </p:grpSpPr>
          <p:sp>
            <p:nvSpPr>
              <p:cNvPr id="85" name="Oval 59">
                <a:extLst>
                  <a:ext uri="{FF2B5EF4-FFF2-40B4-BE49-F238E27FC236}">
                    <a16:creationId xmlns:a16="http://schemas.microsoft.com/office/drawing/2014/main" id="{CA7B6594-DAF3-4006-A1F4-F8085900ECEF}"/>
                  </a:ext>
                </a:extLst>
              </p:cNvPr>
              <p:cNvSpPr>
                <a:spLocks noChangeArrowheads="1"/>
              </p:cNvSpPr>
              <p:nvPr/>
            </p:nvSpPr>
            <p:spPr bwMode="auto">
              <a:xfrm>
                <a:off x="4558" y="2795"/>
                <a:ext cx="91" cy="91"/>
              </a:xfrm>
              <a:prstGeom prst="ellipse">
                <a:avLst/>
              </a:prstGeom>
              <a:solidFill>
                <a:srgbClr val="969696"/>
              </a:solidFill>
              <a:ln w="9525">
                <a:solidFill>
                  <a:schemeClr val="tx1"/>
                </a:solidFill>
                <a:round/>
                <a:headEnd/>
                <a:tailEnd/>
              </a:ln>
            </p:spPr>
            <p:txBody>
              <a:bodyPr wrap="none" anchor="ctr"/>
              <a:lstStyle/>
              <a:p>
                <a:endParaRPr lang="ja-JP" altLang="en-US"/>
              </a:p>
            </p:txBody>
          </p:sp>
          <p:sp>
            <p:nvSpPr>
              <p:cNvPr id="86" name="Oval 60">
                <a:extLst>
                  <a:ext uri="{FF2B5EF4-FFF2-40B4-BE49-F238E27FC236}">
                    <a16:creationId xmlns:a16="http://schemas.microsoft.com/office/drawing/2014/main" id="{C9171F89-C55C-4C78-8DDA-0A8F86F53F2B}"/>
                  </a:ext>
                </a:extLst>
              </p:cNvPr>
              <p:cNvSpPr>
                <a:spLocks noChangeArrowheads="1"/>
              </p:cNvSpPr>
              <p:nvPr/>
            </p:nvSpPr>
            <p:spPr bwMode="auto">
              <a:xfrm>
                <a:off x="4785" y="2795"/>
                <a:ext cx="91" cy="91"/>
              </a:xfrm>
              <a:prstGeom prst="ellipse">
                <a:avLst/>
              </a:prstGeom>
              <a:solidFill>
                <a:srgbClr val="969696"/>
              </a:solidFill>
              <a:ln w="9525">
                <a:solidFill>
                  <a:schemeClr val="tx1"/>
                </a:solidFill>
                <a:round/>
                <a:headEnd/>
                <a:tailEnd/>
              </a:ln>
            </p:spPr>
            <p:txBody>
              <a:bodyPr wrap="none" anchor="ctr"/>
              <a:lstStyle/>
              <a:p>
                <a:endParaRPr lang="ja-JP" altLang="en-US"/>
              </a:p>
            </p:txBody>
          </p:sp>
          <p:sp>
            <p:nvSpPr>
              <p:cNvPr id="87" name="Freeform 61">
                <a:extLst>
                  <a:ext uri="{FF2B5EF4-FFF2-40B4-BE49-F238E27FC236}">
                    <a16:creationId xmlns:a16="http://schemas.microsoft.com/office/drawing/2014/main" id="{F7737865-B3D0-47BB-B01D-1E83A71A5C70}"/>
                  </a:ext>
                </a:extLst>
              </p:cNvPr>
              <p:cNvSpPr>
                <a:spLocks/>
              </p:cNvSpPr>
              <p:nvPr/>
            </p:nvSpPr>
            <p:spPr bwMode="auto">
              <a:xfrm>
                <a:off x="4558" y="3000"/>
                <a:ext cx="318" cy="91"/>
              </a:xfrm>
              <a:custGeom>
                <a:avLst/>
                <a:gdLst>
                  <a:gd name="T0" fmla="*/ 0 w 318"/>
                  <a:gd name="T1" fmla="*/ 91 h 91"/>
                  <a:gd name="T2" fmla="*/ 136 w 318"/>
                  <a:gd name="T3" fmla="*/ 0 h 91"/>
                  <a:gd name="T4" fmla="*/ 318 w 318"/>
                  <a:gd name="T5" fmla="*/ 91 h 91"/>
                  <a:gd name="T6" fmla="*/ 0 60000 65536"/>
                  <a:gd name="T7" fmla="*/ 0 60000 65536"/>
                  <a:gd name="T8" fmla="*/ 0 60000 65536"/>
                  <a:gd name="T9" fmla="*/ 0 w 318"/>
                  <a:gd name="T10" fmla="*/ 0 h 91"/>
                  <a:gd name="T11" fmla="*/ 318 w 318"/>
                  <a:gd name="T12" fmla="*/ 91 h 91"/>
                </a:gdLst>
                <a:ahLst/>
                <a:cxnLst>
                  <a:cxn ang="T6">
                    <a:pos x="T0" y="T1"/>
                  </a:cxn>
                  <a:cxn ang="T7">
                    <a:pos x="T2" y="T3"/>
                  </a:cxn>
                  <a:cxn ang="T8">
                    <a:pos x="T4" y="T5"/>
                  </a:cxn>
                </a:cxnLst>
                <a:rect l="T9" t="T10" r="T11" b="T12"/>
                <a:pathLst>
                  <a:path w="318" h="91">
                    <a:moveTo>
                      <a:pt x="0" y="91"/>
                    </a:moveTo>
                    <a:lnTo>
                      <a:pt x="136" y="0"/>
                    </a:lnTo>
                    <a:lnTo>
                      <a:pt x="318" y="91"/>
                    </a:lnTo>
                  </a:path>
                </a:pathLst>
              </a:custGeom>
              <a:noFill/>
              <a:ln w="9525">
                <a:solidFill>
                  <a:schemeClr val="tx1"/>
                </a:solidFill>
                <a:round/>
                <a:headEnd/>
                <a:tailEnd/>
              </a:ln>
            </p:spPr>
            <p:txBody>
              <a:bodyPr/>
              <a:lstStyle/>
              <a:p>
                <a:endParaRPr lang="ja-JP" altLang="en-US"/>
              </a:p>
            </p:txBody>
          </p:sp>
          <p:sp>
            <p:nvSpPr>
              <p:cNvPr id="88" name="Line 62">
                <a:extLst>
                  <a:ext uri="{FF2B5EF4-FFF2-40B4-BE49-F238E27FC236}">
                    <a16:creationId xmlns:a16="http://schemas.microsoft.com/office/drawing/2014/main" id="{A682A911-E891-47DF-9134-D5BB156CEB16}"/>
                  </a:ext>
                </a:extLst>
              </p:cNvPr>
              <p:cNvSpPr>
                <a:spLocks noChangeShapeType="1"/>
              </p:cNvSpPr>
              <p:nvPr/>
            </p:nvSpPr>
            <p:spPr bwMode="auto">
              <a:xfrm flipH="1">
                <a:off x="4513" y="2704"/>
                <a:ext cx="136" cy="182"/>
              </a:xfrm>
              <a:prstGeom prst="line">
                <a:avLst/>
              </a:prstGeom>
              <a:noFill/>
              <a:ln w="9525">
                <a:solidFill>
                  <a:schemeClr val="tx1"/>
                </a:solidFill>
                <a:round/>
                <a:headEnd/>
                <a:tailEnd/>
              </a:ln>
            </p:spPr>
            <p:txBody>
              <a:bodyPr/>
              <a:lstStyle/>
              <a:p>
                <a:endParaRPr lang="ja-JP" altLang="en-US"/>
              </a:p>
            </p:txBody>
          </p:sp>
          <p:sp>
            <p:nvSpPr>
              <p:cNvPr id="89" name="Line 63">
                <a:extLst>
                  <a:ext uri="{FF2B5EF4-FFF2-40B4-BE49-F238E27FC236}">
                    <a16:creationId xmlns:a16="http://schemas.microsoft.com/office/drawing/2014/main" id="{EFA73131-09B8-4B65-976C-4A1E5180C255}"/>
                  </a:ext>
                </a:extLst>
              </p:cNvPr>
              <p:cNvSpPr>
                <a:spLocks noChangeShapeType="1"/>
              </p:cNvSpPr>
              <p:nvPr/>
            </p:nvSpPr>
            <p:spPr bwMode="auto">
              <a:xfrm>
                <a:off x="4785" y="2704"/>
                <a:ext cx="136" cy="182"/>
              </a:xfrm>
              <a:prstGeom prst="line">
                <a:avLst/>
              </a:prstGeom>
              <a:noFill/>
              <a:ln w="9525">
                <a:solidFill>
                  <a:schemeClr val="tx1"/>
                </a:solidFill>
                <a:round/>
                <a:headEnd/>
                <a:tailEnd/>
              </a:ln>
            </p:spPr>
            <p:txBody>
              <a:bodyPr/>
              <a:lstStyle/>
              <a:p>
                <a:endParaRPr lang="ja-JP" altLang="en-US"/>
              </a:p>
            </p:txBody>
          </p:sp>
        </p:grpSp>
      </p:grpSp>
      <p:sp>
        <p:nvSpPr>
          <p:cNvPr id="90" name="AutoShape 64">
            <a:extLst>
              <a:ext uri="{FF2B5EF4-FFF2-40B4-BE49-F238E27FC236}">
                <a16:creationId xmlns:a16="http://schemas.microsoft.com/office/drawing/2014/main" id="{2E1054E5-724A-44C6-8DEB-CFC6EEB5FDC1}"/>
              </a:ext>
            </a:extLst>
          </p:cNvPr>
          <p:cNvSpPr>
            <a:spLocks noChangeArrowheads="1"/>
          </p:cNvSpPr>
          <p:nvPr/>
        </p:nvSpPr>
        <p:spPr bwMode="auto">
          <a:xfrm>
            <a:off x="4573593" y="4292610"/>
            <a:ext cx="574675" cy="576263"/>
          </a:xfrm>
          <a:prstGeom prst="rightArrow">
            <a:avLst>
              <a:gd name="adj1" fmla="val 50000"/>
              <a:gd name="adj2" fmla="val 25000"/>
            </a:avLst>
          </a:prstGeom>
          <a:solidFill>
            <a:srgbClr val="808080"/>
          </a:solidFill>
          <a:ln w="9525">
            <a:noFill/>
            <a:miter lim="800000"/>
            <a:headEnd/>
            <a:tailEnd/>
          </a:ln>
        </p:spPr>
        <p:txBody>
          <a:bodyPr wrap="none" anchor="ctr"/>
          <a:lstStyle/>
          <a:p>
            <a:endParaRPr lang="ja-JP" altLang="en-US"/>
          </a:p>
        </p:txBody>
      </p:sp>
      <p:sp>
        <p:nvSpPr>
          <p:cNvPr id="91" name="Line 65">
            <a:extLst>
              <a:ext uri="{FF2B5EF4-FFF2-40B4-BE49-F238E27FC236}">
                <a16:creationId xmlns:a16="http://schemas.microsoft.com/office/drawing/2014/main" id="{CCEACCB3-284E-4874-BEBE-028C931D6F6F}"/>
              </a:ext>
            </a:extLst>
          </p:cNvPr>
          <p:cNvSpPr>
            <a:spLocks noChangeShapeType="1"/>
          </p:cNvSpPr>
          <p:nvPr/>
        </p:nvSpPr>
        <p:spPr bwMode="auto">
          <a:xfrm flipH="1">
            <a:off x="4859340" y="2205048"/>
            <a:ext cx="504825" cy="1800225"/>
          </a:xfrm>
          <a:prstGeom prst="line">
            <a:avLst/>
          </a:prstGeom>
          <a:noFill/>
          <a:ln w="76200">
            <a:solidFill>
              <a:srgbClr val="0000FF"/>
            </a:solidFill>
            <a:round/>
            <a:headEnd/>
            <a:tailEnd type="triangle" w="lg" len="lg"/>
          </a:ln>
        </p:spPr>
        <p:txBody>
          <a:bodyPr/>
          <a:lstStyle/>
          <a:p>
            <a:endParaRPr lang="ja-JP" altLang="en-US"/>
          </a:p>
        </p:txBody>
      </p:sp>
      <p:sp>
        <p:nvSpPr>
          <p:cNvPr id="92" name="Text Box 66">
            <a:extLst>
              <a:ext uri="{FF2B5EF4-FFF2-40B4-BE49-F238E27FC236}">
                <a16:creationId xmlns:a16="http://schemas.microsoft.com/office/drawing/2014/main" id="{D4AE8999-3BF1-41CB-BE88-AEA537670C4B}"/>
              </a:ext>
            </a:extLst>
          </p:cNvPr>
          <p:cNvSpPr txBox="1">
            <a:spLocks noChangeArrowheads="1"/>
          </p:cNvSpPr>
          <p:nvPr/>
        </p:nvSpPr>
        <p:spPr bwMode="auto">
          <a:xfrm>
            <a:off x="5435603" y="2276485"/>
            <a:ext cx="1223963" cy="1006475"/>
          </a:xfrm>
          <a:prstGeom prst="rect">
            <a:avLst/>
          </a:prstGeom>
          <a:noFill/>
          <a:ln w="9525">
            <a:noFill/>
            <a:miter lim="800000"/>
            <a:headEnd/>
            <a:tailEnd/>
          </a:ln>
        </p:spPr>
        <p:txBody>
          <a:bodyPr>
            <a:spAutoFit/>
          </a:bodyPr>
          <a:lstStyle/>
          <a:p>
            <a:pPr>
              <a:spcBef>
                <a:spcPct val="50000"/>
              </a:spcBef>
            </a:pPr>
            <a:r>
              <a:rPr lang="ja-JP" altLang="en-US" sz="2000" b="1">
                <a:solidFill>
                  <a:srgbClr val="0000FF"/>
                </a:solidFill>
              </a:rPr>
              <a:t>造血幹細胞を解凍して点滴</a:t>
            </a:r>
          </a:p>
        </p:txBody>
      </p:sp>
      <p:sp>
        <p:nvSpPr>
          <p:cNvPr id="93" name="Oval 67">
            <a:extLst>
              <a:ext uri="{FF2B5EF4-FFF2-40B4-BE49-F238E27FC236}">
                <a16:creationId xmlns:a16="http://schemas.microsoft.com/office/drawing/2014/main" id="{325C2001-2185-425B-9863-BA31BCE2D4F8}"/>
              </a:ext>
            </a:extLst>
          </p:cNvPr>
          <p:cNvSpPr>
            <a:spLocks noChangeArrowheads="1"/>
          </p:cNvSpPr>
          <p:nvPr/>
        </p:nvSpPr>
        <p:spPr bwMode="auto">
          <a:xfrm>
            <a:off x="5651503" y="4365625"/>
            <a:ext cx="287338" cy="215900"/>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94" name="Oval 68">
            <a:extLst>
              <a:ext uri="{FF2B5EF4-FFF2-40B4-BE49-F238E27FC236}">
                <a16:creationId xmlns:a16="http://schemas.microsoft.com/office/drawing/2014/main" id="{DB0E69FB-4019-47FA-B5B1-55F1C5E54F76}"/>
              </a:ext>
            </a:extLst>
          </p:cNvPr>
          <p:cNvSpPr>
            <a:spLocks noChangeArrowheads="1"/>
          </p:cNvSpPr>
          <p:nvPr/>
        </p:nvSpPr>
        <p:spPr bwMode="auto">
          <a:xfrm>
            <a:off x="5651503" y="4652963"/>
            <a:ext cx="287338" cy="215900"/>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95" name="Oval 69">
            <a:extLst>
              <a:ext uri="{FF2B5EF4-FFF2-40B4-BE49-F238E27FC236}">
                <a16:creationId xmlns:a16="http://schemas.microsoft.com/office/drawing/2014/main" id="{1F426C1D-2F00-49A6-9760-CEE54B2E5669}"/>
              </a:ext>
            </a:extLst>
          </p:cNvPr>
          <p:cNvSpPr>
            <a:spLocks noChangeArrowheads="1"/>
          </p:cNvSpPr>
          <p:nvPr/>
        </p:nvSpPr>
        <p:spPr bwMode="auto">
          <a:xfrm>
            <a:off x="6011868" y="4365625"/>
            <a:ext cx="287337" cy="215900"/>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96" name="Oval 70">
            <a:extLst>
              <a:ext uri="{FF2B5EF4-FFF2-40B4-BE49-F238E27FC236}">
                <a16:creationId xmlns:a16="http://schemas.microsoft.com/office/drawing/2014/main" id="{B9ECE915-3E13-4284-AB9F-259B837CE1D7}"/>
              </a:ext>
            </a:extLst>
          </p:cNvPr>
          <p:cNvSpPr>
            <a:spLocks noChangeArrowheads="1"/>
          </p:cNvSpPr>
          <p:nvPr/>
        </p:nvSpPr>
        <p:spPr bwMode="auto">
          <a:xfrm>
            <a:off x="6229351" y="4581525"/>
            <a:ext cx="287338" cy="215900"/>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97" name="Oval 71">
            <a:extLst>
              <a:ext uri="{FF2B5EF4-FFF2-40B4-BE49-F238E27FC236}">
                <a16:creationId xmlns:a16="http://schemas.microsoft.com/office/drawing/2014/main" id="{FAA76E22-67CC-403D-81B3-61051DDB6CA5}"/>
              </a:ext>
            </a:extLst>
          </p:cNvPr>
          <p:cNvSpPr>
            <a:spLocks noChangeArrowheads="1"/>
          </p:cNvSpPr>
          <p:nvPr/>
        </p:nvSpPr>
        <p:spPr bwMode="auto">
          <a:xfrm>
            <a:off x="6156327" y="4868863"/>
            <a:ext cx="287338" cy="215900"/>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98" name="Oval 72">
            <a:extLst>
              <a:ext uri="{FF2B5EF4-FFF2-40B4-BE49-F238E27FC236}">
                <a16:creationId xmlns:a16="http://schemas.microsoft.com/office/drawing/2014/main" id="{DFA62738-F7F0-4A01-8A43-F3277B744BE9}"/>
              </a:ext>
            </a:extLst>
          </p:cNvPr>
          <p:cNvSpPr>
            <a:spLocks noChangeArrowheads="1"/>
          </p:cNvSpPr>
          <p:nvPr/>
        </p:nvSpPr>
        <p:spPr bwMode="auto">
          <a:xfrm>
            <a:off x="5724527" y="5013325"/>
            <a:ext cx="287338" cy="215900"/>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99" name="Oval 73">
            <a:extLst>
              <a:ext uri="{FF2B5EF4-FFF2-40B4-BE49-F238E27FC236}">
                <a16:creationId xmlns:a16="http://schemas.microsoft.com/office/drawing/2014/main" id="{9DC566A8-771E-43D7-91A8-82EE110DC34A}"/>
              </a:ext>
            </a:extLst>
          </p:cNvPr>
          <p:cNvSpPr>
            <a:spLocks noChangeArrowheads="1"/>
          </p:cNvSpPr>
          <p:nvPr/>
        </p:nvSpPr>
        <p:spPr bwMode="auto">
          <a:xfrm>
            <a:off x="5940425" y="5300663"/>
            <a:ext cx="287338" cy="215900"/>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100" name="Text Box 74">
            <a:extLst>
              <a:ext uri="{FF2B5EF4-FFF2-40B4-BE49-F238E27FC236}">
                <a16:creationId xmlns:a16="http://schemas.microsoft.com/office/drawing/2014/main" id="{B2BE8705-4E60-411E-993E-03AB1E551B02}"/>
              </a:ext>
            </a:extLst>
          </p:cNvPr>
          <p:cNvSpPr txBox="1">
            <a:spLocks noChangeArrowheads="1"/>
          </p:cNvSpPr>
          <p:nvPr/>
        </p:nvSpPr>
        <p:spPr bwMode="auto">
          <a:xfrm>
            <a:off x="6877052" y="2420939"/>
            <a:ext cx="2195513" cy="2446824"/>
          </a:xfrm>
          <a:prstGeom prst="rect">
            <a:avLst/>
          </a:prstGeom>
          <a:solidFill>
            <a:srgbClr val="FFCC99"/>
          </a:solidFill>
          <a:ln w="9525">
            <a:noFill/>
            <a:miter lim="800000"/>
            <a:headEnd/>
            <a:tailEnd/>
          </a:ln>
        </p:spPr>
        <p:txBody>
          <a:bodyPr>
            <a:spAutoFit/>
          </a:bodyPr>
          <a:lstStyle/>
          <a:p>
            <a:pPr>
              <a:spcBef>
                <a:spcPct val="50000"/>
              </a:spcBef>
              <a:buFontTx/>
              <a:buChar char="•"/>
            </a:pPr>
            <a:r>
              <a:rPr lang="ja-JP" altLang="en-US" b="1" dirty="0">
                <a:solidFill>
                  <a:srgbClr val="CC0000"/>
                </a:solidFill>
              </a:rPr>
              <a:t>大量抗がん剤治療による悪性細胞への強い治療効果が得られる．</a:t>
            </a:r>
            <a:endParaRPr lang="en-US" altLang="ja-JP" b="1" dirty="0">
              <a:solidFill>
                <a:srgbClr val="CC0000"/>
              </a:solidFill>
            </a:endParaRPr>
          </a:p>
          <a:p>
            <a:pPr>
              <a:spcBef>
                <a:spcPct val="50000"/>
              </a:spcBef>
              <a:buFontTx/>
              <a:buChar char="•"/>
            </a:pPr>
            <a:r>
              <a:rPr lang="ja-JP" altLang="en-US" b="1" dirty="0">
                <a:solidFill>
                  <a:srgbClr val="CC0000"/>
                </a:solidFill>
              </a:rPr>
              <a:t>大量抗がん剤治療による造血障害の副作用を，自己末梢血幹細胞により補う．</a:t>
            </a:r>
          </a:p>
        </p:txBody>
      </p:sp>
      <p:sp>
        <p:nvSpPr>
          <p:cNvPr id="101" name="Text Box 76">
            <a:extLst>
              <a:ext uri="{FF2B5EF4-FFF2-40B4-BE49-F238E27FC236}">
                <a16:creationId xmlns:a16="http://schemas.microsoft.com/office/drawing/2014/main" id="{B9D7A63D-315A-452E-8294-941971266948}"/>
              </a:ext>
            </a:extLst>
          </p:cNvPr>
          <p:cNvSpPr txBox="1">
            <a:spLocks noChangeArrowheads="1"/>
          </p:cNvSpPr>
          <p:nvPr/>
        </p:nvSpPr>
        <p:spPr bwMode="auto">
          <a:xfrm>
            <a:off x="4427538" y="5300673"/>
            <a:ext cx="1295400" cy="1006475"/>
          </a:xfrm>
          <a:prstGeom prst="rect">
            <a:avLst/>
          </a:prstGeom>
          <a:noFill/>
          <a:ln w="9525">
            <a:noFill/>
            <a:miter lim="800000"/>
            <a:headEnd/>
            <a:tailEnd/>
          </a:ln>
        </p:spPr>
        <p:txBody>
          <a:bodyPr>
            <a:spAutoFit/>
          </a:bodyPr>
          <a:lstStyle/>
          <a:p>
            <a:pPr>
              <a:spcBef>
                <a:spcPct val="50000"/>
              </a:spcBef>
            </a:pPr>
            <a:r>
              <a:rPr lang="ja-JP" altLang="en-US" sz="2000" b="1">
                <a:solidFill>
                  <a:schemeClr val="hlink"/>
                </a:solidFill>
              </a:rPr>
              <a:t>正常の血液細胞が回復</a:t>
            </a:r>
          </a:p>
        </p:txBody>
      </p:sp>
    </p:spTree>
    <p:extLst>
      <p:ext uri="{BB962C8B-B14F-4D97-AF65-F5344CB8AC3E}">
        <p14:creationId xmlns:p14="http://schemas.microsoft.com/office/powerpoint/2010/main" val="111741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2000"/>
                                        <p:tgtEl>
                                          <p:spTgt spid="39"/>
                                        </p:tgtEl>
                                      </p:cBhvr>
                                    </p:animEffect>
                                  </p:childTnLst>
                                </p:cTn>
                              </p:par>
                            </p:childTnLst>
                          </p:cTn>
                        </p:par>
                        <p:par>
                          <p:cTn id="8" fill="hold">
                            <p:stCondLst>
                              <p:cond delay="2000"/>
                            </p:stCondLst>
                            <p:childTnLst>
                              <p:par>
                                <p:cTn id="9" presetID="53"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p:cTn id="11" dur="500" fill="hold"/>
                                        <p:tgtEl>
                                          <p:spTgt spid="43"/>
                                        </p:tgtEl>
                                        <p:attrNameLst>
                                          <p:attrName>ppt_w</p:attrName>
                                        </p:attrNameLst>
                                      </p:cBhvr>
                                      <p:tavLst>
                                        <p:tav tm="0">
                                          <p:val>
                                            <p:fltVal val="0"/>
                                          </p:val>
                                        </p:tav>
                                        <p:tav tm="100000">
                                          <p:val>
                                            <p:strVal val="#ppt_w"/>
                                          </p:val>
                                        </p:tav>
                                      </p:tavLst>
                                    </p:anim>
                                    <p:anim calcmode="lin" valueType="num">
                                      <p:cBhvr>
                                        <p:cTn id="12" dur="500" fill="hold"/>
                                        <p:tgtEl>
                                          <p:spTgt spid="43"/>
                                        </p:tgtEl>
                                        <p:attrNameLst>
                                          <p:attrName>ppt_h</p:attrName>
                                        </p:attrNameLst>
                                      </p:cBhvr>
                                      <p:tavLst>
                                        <p:tav tm="0">
                                          <p:val>
                                            <p:fltVal val="0"/>
                                          </p:val>
                                        </p:tav>
                                        <p:tav tm="100000">
                                          <p:val>
                                            <p:strVal val="#ppt_h"/>
                                          </p:val>
                                        </p:tav>
                                      </p:tavLst>
                                    </p:anim>
                                    <p:animEffect transition="in" filter="fade">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1000"/>
                                        <p:tgtEl>
                                          <p:spTgt spid="81"/>
                                        </p:tgtEl>
                                      </p:cBhvr>
                                    </p:animEffect>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dissolve">
                                      <p:cBhvr>
                                        <p:cTn id="22" dur="1000"/>
                                        <p:tgtEl>
                                          <p:spTgt spid="44"/>
                                        </p:tgtEl>
                                      </p:cBhvr>
                                    </p:animEffect>
                                  </p:childTnLst>
                                </p:cTn>
                              </p:par>
                              <p:par>
                                <p:cTn id="23" presetID="9"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dissolve">
                                      <p:cBhvr>
                                        <p:cTn id="25" dur="1000"/>
                                        <p:tgtEl>
                                          <p:spTgt spid="4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dissolve">
                                      <p:cBhvr>
                                        <p:cTn id="28" dur="1000"/>
                                        <p:tgtEl>
                                          <p:spTgt spid="7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dissolve">
                                      <p:cBhvr>
                                        <p:cTn id="31" dur="1000"/>
                                        <p:tgtEl>
                                          <p:spTgt spid="7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dissolve">
                                      <p:cBhvr>
                                        <p:cTn id="34" dur="1000"/>
                                        <p:tgtEl>
                                          <p:spTgt spid="7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dissolve">
                                      <p:cBhvr>
                                        <p:cTn id="37" dur="1000"/>
                                        <p:tgtEl>
                                          <p:spTgt spid="7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dissolve">
                                      <p:cBhvr>
                                        <p:cTn id="40" dur="1000"/>
                                        <p:tgtEl>
                                          <p:spTgt spid="75"/>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dissolve">
                                      <p:cBhvr>
                                        <p:cTn id="43" dur="1000"/>
                                        <p:tgtEl>
                                          <p:spTgt spid="76"/>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dissolve">
                                      <p:cBhvr>
                                        <p:cTn id="46" dur="1000"/>
                                        <p:tgtEl>
                                          <p:spTgt spid="77"/>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dissolve">
                                      <p:cBhvr>
                                        <p:cTn id="49" dur="1000"/>
                                        <p:tgtEl>
                                          <p:spTgt spid="78"/>
                                        </p:tgtEl>
                                      </p:cBhvr>
                                    </p:animEffect>
                                  </p:childTnLst>
                                </p:cTn>
                              </p:par>
                            </p:childTnLst>
                          </p:cTn>
                        </p:par>
                        <p:par>
                          <p:cTn id="50" fill="hold">
                            <p:stCondLst>
                              <p:cond delay="2000"/>
                            </p:stCondLst>
                            <p:childTnLst>
                              <p:par>
                                <p:cTn id="51" presetID="22" presetClass="exit" presetSubtype="4" fill="hold" grpId="1" nodeType="afterEffect">
                                  <p:stCondLst>
                                    <p:cond delay="0"/>
                                  </p:stCondLst>
                                  <p:childTnLst>
                                    <p:animEffect transition="out" filter="wipe(down)">
                                      <p:cBhvr>
                                        <p:cTn id="52" dur="500"/>
                                        <p:tgtEl>
                                          <p:spTgt spid="74"/>
                                        </p:tgtEl>
                                      </p:cBhvr>
                                    </p:animEffect>
                                    <p:set>
                                      <p:cBhvr>
                                        <p:cTn id="53" dur="1" fill="hold">
                                          <p:stCondLst>
                                            <p:cond delay="499"/>
                                          </p:stCondLst>
                                        </p:cTn>
                                        <p:tgtEl>
                                          <p:spTgt spid="74"/>
                                        </p:tgtEl>
                                        <p:attrNameLst>
                                          <p:attrName>style.visibility</p:attrName>
                                        </p:attrNameLst>
                                      </p:cBhvr>
                                      <p:to>
                                        <p:strVal val="hidden"/>
                                      </p:to>
                                    </p:set>
                                  </p:childTnLst>
                                </p:cTn>
                              </p:par>
                            </p:childTnLst>
                          </p:cTn>
                        </p:par>
                        <p:par>
                          <p:cTn id="54" fill="hold">
                            <p:stCondLst>
                              <p:cond delay="2500"/>
                            </p:stCondLst>
                            <p:childTnLst>
                              <p:par>
                                <p:cTn id="55" presetID="22" presetClass="exit" presetSubtype="4" fill="hold" grpId="1" nodeType="afterEffect">
                                  <p:stCondLst>
                                    <p:cond delay="0"/>
                                  </p:stCondLst>
                                  <p:childTnLst>
                                    <p:animEffect transition="out" filter="wipe(down)">
                                      <p:cBhvr>
                                        <p:cTn id="56" dur="500"/>
                                        <p:tgtEl>
                                          <p:spTgt spid="71"/>
                                        </p:tgtEl>
                                      </p:cBhvr>
                                    </p:animEffect>
                                    <p:set>
                                      <p:cBhvr>
                                        <p:cTn id="57" dur="1" fill="hold">
                                          <p:stCondLst>
                                            <p:cond delay="499"/>
                                          </p:stCondLst>
                                        </p:cTn>
                                        <p:tgtEl>
                                          <p:spTgt spid="71"/>
                                        </p:tgtEl>
                                        <p:attrNameLst>
                                          <p:attrName>style.visibility</p:attrName>
                                        </p:attrNameLst>
                                      </p:cBhvr>
                                      <p:to>
                                        <p:strVal val="hidden"/>
                                      </p:to>
                                    </p:set>
                                  </p:childTnLst>
                                </p:cTn>
                              </p:par>
                            </p:childTnLst>
                          </p:cTn>
                        </p:par>
                        <p:par>
                          <p:cTn id="58" fill="hold">
                            <p:stCondLst>
                              <p:cond delay="3000"/>
                            </p:stCondLst>
                            <p:childTnLst>
                              <p:par>
                                <p:cTn id="59" presetID="22" presetClass="exit" presetSubtype="4" fill="hold" grpId="1" nodeType="afterEffect">
                                  <p:stCondLst>
                                    <p:cond delay="0"/>
                                  </p:stCondLst>
                                  <p:childTnLst>
                                    <p:animEffect transition="out" filter="wipe(down)">
                                      <p:cBhvr>
                                        <p:cTn id="60" dur="500"/>
                                        <p:tgtEl>
                                          <p:spTgt spid="73"/>
                                        </p:tgtEl>
                                      </p:cBhvr>
                                    </p:animEffect>
                                    <p:set>
                                      <p:cBhvr>
                                        <p:cTn id="61" dur="1" fill="hold">
                                          <p:stCondLst>
                                            <p:cond delay="499"/>
                                          </p:stCondLst>
                                        </p:cTn>
                                        <p:tgtEl>
                                          <p:spTgt spid="73"/>
                                        </p:tgtEl>
                                        <p:attrNameLst>
                                          <p:attrName>style.visibility</p:attrName>
                                        </p:attrNameLst>
                                      </p:cBhvr>
                                      <p:to>
                                        <p:strVal val="hidden"/>
                                      </p:to>
                                    </p:set>
                                  </p:childTnLst>
                                </p:cTn>
                              </p:par>
                            </p:childTnLst>
                          </p:cTn>
                        </p:par>
                        <p:par>
                          <p:cTn id="62" fill="hold">
                            <p:stCondLst>
                              <p:cond delay="3500"/>
                            </p:stCondLst>
                            <p:childTnLst>
                              <p:par>
                                <p:cTn id="63" presetID="22" presetClass="exit" presetSubtype="4" fill="hold" grpId="1" nodeType="afterEffect">
                                  <p:stCondLst>
                                    <p:cond delay="0"/>
                                  </p:stCondLst>
                                  <p:childTnLst>
                                    <p:animEffect transition="out" filter="wipe(down)">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childTnLst>
                          </p:cTn>
                        </p:par>
                        <p:par>
                          <p:cTn id="66" fill="hold">
                            <p:stCondLst>
                              <p:cond delay="4000"/>
                            </p:stCondLst>
                            <p:childTnLst>
                              <p:par>
                                <p:cTn id="67" presetID="53" presetClass="entr" presetSubtype="0" fill="hold" grpId="0" nodeType="after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Effect transition="in" filter="fade">
                                      <p:cBhvr>
                                        <p:cTn id="71" dur="500"/>
                                        <p:tgtEl>
                                          <p:spTgt spid="79"/>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0" fill="hold" grpId="1" nodeType="clickEffect">
                                  <p:stCondLst>
                                    <p:cond delay="0"/>
                                  </p:stCondLst>
                                  <p:childTnLst>
                                    <p:anim calcmode="lin" valueType="num">
                                      <p:cBhvr>
                                        <p:cTn id="75" dur="1000"/>
                                        <p:tgtEl>
                                          <p:spTgt spid="75"/>
                                        </p:tgtEl>
                                        <p:attrNameLst>
                                          <p:attrName>ppt_w</p:attrName>
                                        </p:attrNameLst>
                                      </p:cBhvr>
                                      <p:tavLst>
                                        <p:tav tm="0">
                                          <p:val>
                                            <p:strVal val="ppt_w"/>
                                          </p:val>
                                        </p:tav>
                                        <p:tav tm="100000">
                                          <p:val>
                                            <p:fltVal val="0"/>
                                          </p:val>
                                        </p:tav>
                                      </p:tavLst>
                                    </p:anim>
                                    <p:anim calcmode="lin" valueType="num">
                                      <p:cBhvr>
                                        <p:cTn id="76" dur="1000"/>
                                        <p:tgtEl>
                                          <p:spTgt spid="75"/>
                                        </p:tgtEl>
                                        <p:attrNameLst>
                                          <p:attrName>ppt_h</p:attrName>
                                        </p:attrNameLst>
                                      </p:cBhvr>
                                      <p:tavLst>
                                        <p:tav tm="0">
                                          <p:val>
                                            <p:strVal val="ppt_h"/>
                                          </p:val>
                                        </p:tav>
                                        <p:tav tm="100000">
                                          <p:val>
                                            <p:fltVal val="0"/>
                                          </p:val>
                                        </p:tav>
                                      </p:tavLst>
                                    </p:anim>
                                    <p:animEffect transition="out" filter="fade">
                                      <p:cBhvr>
                                        <p:cTn id="77" dur="1000"/>
                                        <p:tgtEl>
                                          <p:spTgt spid="75"/>
                                        </p:tgtEl>
                                      </p:cBhvr>
                                    </p:animEffect>
                                    <p:set>
                                      <p:cBhvr>
                                        <p:cTn id="78" dur="1" fill="hold">
                                          <p:stCondLst>
                                            <p:cond delay="999"/>
                                          </p:stCondLst>
                                        </p:cTn>
                                        <p:tgtEl>
                                          <p:spTgt spid="75"/>
                                        </p:tgtEl>
                                        <p:attrNameLst>
                                          <p:attrName>style.visibility</p:attrName>
                                        </p:attrNameLst>
                                      </p:cBhvr>
                                      <p:to>
                                        <p:strVal val="hidden"/>
                                      </p:to>
                                    </p:set>
                                  </p:childTnLst>
                                </p:cTn>
                              </p:par>
                            </p:childTnLst>
                          </p:cTn>
                        </p:par>
                        <p:par>
                          <p:cTn id="79" fill="hold">
                            <p:stCondLst>
                              <p:cond delay="1000"/>
                            </p:stCondLst>
                            <p:childTnLst>
                              <p:par>
                                <p:cTn id="80" presetID="53" presetClass="exit" presetSubtype="0" fill="hold" grpId="1" nodeType="afterEffect">
                                  <p:stCondLst>
                                    <p:cond delay="0"/>
                                  </p:stCondLst>
                                  <p:childTnLst>
                                    <p:anim calcmode="lin" valueType="num">
                                      <p:cBhvr>
                                        <p:cTn id="81" dur="1000"/>
                                        <p:tgtEl>
                                          <p:spTgt spid="76"/>
                                        </p:tgtEl>
                                        <p:attrNameLst>
                                          <p:attrName>ppt_w</p:attrName>
                                        </p:attrNameLst>
                                      </p:cBhvr>
                                      <p:tavLst>
                                        <p:tav tm="0">
                                          <p:val>
                                            <p:strVal val="ppt_w"/>
                                          </p:val>
                                        </p:tav>
                                        <p:tav tm="100000">
                                          <p:val>
                                            <p:fltVal val="0"/>
                                          </p:val>
                                        </p:tav>
                                      </p:tavLst>
                                    </p:anim>
                                    <p:anim calcmode="lin" valueType="num">
                                      <p:cBhvr>
                                        <p:cTn id="82" dur="1000"/>
                                        <p:tgtEl>
                                          <p:spTgt spid="76"/>
                                        </p:tgtEl>
                                        <p:attrNameLst>
                                          <p:attrName>ppt_h</p:attrName>
                                        </p:attrNameLst>
                                      </p:cBhvr>
                                      <p:tavLst>
                                        <p:tav tm="0">
                                          <p:val>
                                            <p:strVal val="ppt_h"/>
                                          </p:val>
                                        </p:tav>
                                        <p:tav tm="100000">
                                          <p:val>
                                            <p:fltVal val="0"/>
                                          </p:val>
                                        </p:tav>
                                      </p:tavLst>
                                    </p:anim>
                                    <p:animEffect transition="out" filter="fade">
                                      <p:cBhvr>
                                        <p:cTn id="83" dur="1000"/>
                                        <p:tgtEl>
                                          <p:spTgt spid="76"/>
                                        </p:tgtEl>
                                      </p:cBhvr>
                                    </p:animEffect>
                                    <p:set>
                                      <p:cBhvr>
                                        <p:cTn id="84" dur="1" fill="hold">
                                          <p:stCondLst>
                                            <p:cond delay="999"/>
                                          </p:stCondLst>
                                        </p:cTn>
                                        <p:tgtEl>
                                          <p:spTgt spid="76"/>
                                        </p:tgtEl>
                                        <p:attrNameLst>
                                          <p:attrName>style.visibility</p:attrName>
                                        </p:attrNameLst>
                                      </p:cBhvr>
                                      <p:to>
                                        <p:strVal val="hidden"/>
                                      </p:to>
                                    </p:set>
                                  </p:childTnLst>
                                </p:cTn>
                              </p:par>
                            </p:childTnLst>
                          </p:cTn>
                        </p:par>
                        <p:par>
                          <p:cTn id="85" fill="hold">
                            <p:stCondLst>
                              <p:cond delay="2000"/>
                            </p:stCondLst>
                            <p:childTnLst>
                              <p:par>
                                <p:cTn id="86" presetID="53" presetClass="exit" presetSubtype="0" fill="hold" grpId="1" nodeType="afterEffect">
                                  <p:stCondLst>
                                    <p:cond delay="0"/>
                                  </p:stCondLst>
                                  <p:childTnLst>
                                    <p:anim calcmode="lin" valueType="num">
                                      <p:cBhvr>
                                        <p:cTn id="87" dur="1000"/>
                                        <p:tgtEl>
                                          <p:spTgt spid="77"/>
                                        </p:tgtEl>
                                        <p:attrNameLst>
                                          <p:attrName>ppt_w</p:attrName>
                                        </p:attrNameLst>
                                      </p:cBhvr>
                                      <p:tavLst>
                                        <p:tav tm="0">
                                          <p:val>
                                            <p:strVal val="ppt_w"/>
                                          </p:val>
                                        </p:tav>
                                        <p:tav tm="100000">
                                          <p:val>
                                            <p:fltVal val="0"/>
                                          </p:val>
                                        </p:tav>
                                      </p:tavLst>
                                    </p:anim>
                                    <p:anim calcmode="lin" valueType="num">
                                      <p:cBhvr>
                                        <p:cTn id="88" dur="1000"/>
                                        <p:tgtEl>
                                          <p:spTgt spid="77"/>
                                        </p:tgtEl>
                                        <p:attrNameLst>
                                          <p:attrName>ppt_h</p:attrName>
                                        </p:attrNameLst>
                                      </p:cBhvr>
                                      <p:tavLst>
                                        <p:tav tm="0">
                                          <p:val>
                                            <p:strVal val="ppt_h"/>
                                          </p:val>
                                        </p:tav>
                                        <p:tav tm="100000">
                                          <p:val>
                                            <p:fltVal val="0"/>
                                          </p:val>
                                        </p:tav>
                                      </p:tavLst>
                                    </p:anim>
                                    <p:animEffect transition="out" filter="fade">
                                      <p:cBhvr>
                                        <p:cTn id="89" dur="1000"/>
                                        <p:tgtEl>
                                          <p:spTgt spid="77"/>
                                        </p:tgtEl>
                                      </p:cBhvr>
                                    </p:animEffect>
                                    <p:set>
                                      <p:cBhvr>
                                        <p:cTn id="90" dur="1" fill="hold">
                                          <p:stCondLst>
                                            <p:cond delay="999"/>
                                          </p:stCondLst>
                                        </p:cTn>
                                        <p:tgtEl>
                                          <p:spTgt spid="77"/>
                                        </p:tgtEl>
                                        <p:attrNameLst>
                                          <p:attrName>style.visibility</p:attrName>
                                        </p:attrNameLst>
                                      </p:cBhvr>
                                      <p:to>
                                        <p:strVal val="hidden"/>
                                      </p:to>
                                    </p:set>
                                  </p:childTnLst>
                                </p:cTn>
                              </p:par>
                            </p:childTnLst>
                          </p:cTn>
                        </p:par>
                        <p:par>
                          <p:cTn id="91" fill="hold">
                            <p:stCondLst>
                              <p:cond delay="3000"/>
                            </p:stCondLst>
                            <p:childTnLst>
                              <p:par>
                                <p:cTn id="92" presetID="53" presetClass="exit" presetSubtype="0" fill="hold" grpId="1" nodeType="afterEffect">
                                  <p:stCondLst>
                                    <p:cond delay="0"/>
                                  </p:stCondLst>
                                  <p:childTnLst>
                                    <p:anim calcmode="lin" valueType="num">
                                      <p:cBhvr>
                                        <p:cTn id="93" dur="1000"/>
                                        <p:tgtEl>
                                          <p:spTgt spid="78"/>
                                        </p:tgtEl>
                                        <p:attrNameLst>
                                          <p:attrName>ppt_w</p:attrName>
                                        </p:attrNameLst>
                                      </p:cBhvr>
                                      <p:tavLst>
                                        <p:tav tm="0">
                                          <p:val>
                                            <p:strVal val="ppt_w"/>
                                          </p:val>
                                        </p:tav>
                                        <p:tav tm="100000">
                                          <p:val>
                                            <p:fltVal val="0"/>
                                          </p:val>
                                        </p:tav>
                                      </p:tavLst>
                                    </p:anim>
                                    <p:anim calcmode="lin" valueType="num">
                                      <p:cBhvr>
                                        <p:cTn id="94" dur="1000"/>
                                        <p:tgtEl>
                                          <p:spTgt spid="78"/>
                                        </p:tgtEl>
                                        <p:attrNameLst>
                                          <p:attrName>ppt_h</p:attrName>
                                        </p:attrNameLst>
                                      </p:cBhvr>
                                      <p:tavLst>
                                        <p:tav tm="0">
                                          <p:val>
                                            <p:strVal val="ppt_h"/>
                                          </p:val>
                                        </p:tav>
                                        <p:tav tm="100000">
                                          <p:val>
                                            <p:fltVal val="0"/>
                                          </p:val>
                                        </p:tav>
                                      </p:tavLst>
                                    </p:anim>
                                    <p:animEffect transition="out" filter="fade">
                                      <p:cBhvr>
                                        <p:cTn id="95" dur="1000"/>
                                        <p:tgtEl>
                                          <p:spTgt spid="78"/>
                                        </p:tgtEl>
                                      </p:cBhvr>
                                    </p:animEffect>
                                    <p:set>
                                      <p:cBhvr>
                                        <p:cTn id="96" dur="1" fill="hold">
                                          <p:stCondLst>
                                            <p:cond delay="999"/>
                                          </p:stCondLst>
                                        </p:cTn>
                                        <p:tgtEl>
                                          <p:spTgt spid="78"/>
                                        </p:tgtEl>
                                        <p:attrNameLst>
                                          <p:attrName>style.visibility</p:attrName>
                                        </p:attrNameLst>
                                      </p:cBhvr>
                                      <p:to>
                                        <p:strVal val="hidden"/>
                                      </p:to>
                                    </p:set>
                                  </p:childTnLst>
                                </p:cTn>
                              </p:par>
                            </p:childTnLst>
                          </p:cTn>
                        </p:par>
                        <p:par>
                          <p:cTn id="97" fill="hold">
                            <p:stCondLst>
                              <p:cond delay="4000"/>
                            </p:stCondLst>
                            <p:childTnLst>
                              <p:par>
                                <p:cTn id="98" presetID="53" presetClass="entr" presetSubtype="0" fill="hold" grpId="0" nodeType="afterEffect">
                                  <p:stCondLst>
                                    <p:cond delay="0"/>
                                  </p:stCondLst>
                                  <p:childTnLst>
                                    <p:set>
                                      <p:cBhvr>
                                        <p:cTn id="99" dur="1" fill="hold">
                                          <p:stCondLst>
                                            <p:cond delay="0"/>
                                          </p:stCondLst>
                                        </p:cTn>
                                        <p:tgtEl>
                                          <p:spTgt spid="80"/>
                                        </p:tgtEl>
                                        <p:attrNameLst>
                                          <p:attrName>style.visibility</p:attrName>
                                        </p:attrNameLst>
                                      </p:cBhvr>
                                      <p:to>
                                        <p:strVal val="visible"/>
                                      </p:to>
                                    </p:set>
                                    <p:anim calcmode="lin" valueType="num">
                                      <p:cBhvr>
                                        <p:cTn id="100" dur="1000" fill="hold"/>
                                        <p:tgtEl>
                                          <p:spTgt spid="80"/>
                                        </p:tgtEl>
                                        <p:attrNameLst>
                                          <p:attrName>ppt_w</p:attrName>
                                        </p:attrNameLst>
                                      </p:cBhvr>
                                      <p:tavLst>
                                        <p:tav tm="0">
                                          <p:val>
                                            <p:fltVal val="0"/>
                                          </p:val>
                                        </p:tav>
                                        <p:tav tm="100000">
                                          <p:val>
                                            <p:strVal val="#ppt_w"/>
                                          </p:val>
                                        </p:tav>
                                      </p:tavLst>
                                    </p:anim>
                                    <p:anim calcmode="lin" valueType="num">
                                      <p:cBhvr>
                                        <p:cTn id="101" dur="1000" fill="hold"/>
                                        <p:tgtEl>
                                          <p:spTgt spid="80"/>
                                        </p:tgtEl>
                                        <p:attrNameLst>
                                          <p:attrName>ppt_h</p:attrName>
                                        </p:attrNameLst>
                                      </p:cBhvr>
                                      <p:tavLst>
                                        <p:tav tm="0">
                                          <p:val>
                                            <p:fltVal val="0"/>
                                          </p:val>
                                        </p:tav>
                                        <p:tav tm="100000">
                                          <p:val>
                                            <p:strVal val="#ppt_h"/>
                                          </p:val>
                                        </p:tav>
                                      </p:tavLst>
                                    </p:anim>
                                    <p:animEffect transition="in" filter="fade">
                                      <p:cBhvr>
                                        <p:cTn id="102" dur="1000"/>
                                        <p:tgtEl>
                                          <p:spTgt spid="80"/>
                                        </p:tgtEl>
                                      </p:cBhvr>
                                    </p:animEffect>
                                  </p:childTnLst>
                                </p:cTn>
                              </p:par>
                            </p:childTnLst>
                          </p:cTn>
                        </p:par>
                        <p:par>
                          <p:cTn id="103" fill="hold">
                            <p:stCondLst>
                              <p:cond delay="5000"/>
                            </p:stCondLst>
                            <p:childTnLst>
                              <p:par>
                                <p:cTn id="104" presetID="53" presetClass="entr" presetSubtype="0" fill="hold" nodeType="afterEffect">
                                  <p:stCondLst>
                                    <p:cond delay="0"/>
                                  </p:stCondLst>
                                  <p:childTnLst>
                                    <p:set>
                                      <p:cBhvr>
                                        <p:cTn id="105" dur="1" fill="hold">
                                          <p:stCondLst>
                                            <p:cond delay="0"/>
                                          </p:stCondLst>
                                        </p:cTn>
                                        <p:tgtEl>
                                          <p:spTgt spid="50"/>
                                        </p:tgtEl>
                                        <p:attrNameLst>
                                          <p:attrName>style.visibility</p:attrName>
                                        </p:attrNameLst>
                                      </p:cBhvr>
                                      <p:to>
                                        <p:strVal val="visible"/>
                                      </p:to>
                                    </p:set>
                                    <p:anim calcmode="lin" valueType="num">
                                      <p:cBhvr>
                                        <p:cTn id="106" dur="2000" fill="hold"/>
                                        <p:tgtEl>
                                          <p:spTgt spid="50"/>
                                        </p:tgtEl>
                                        <p:attrNameLst>
                                          <p:attrName>ppt_w</p:attrName>
                                        </p:attrNameLst>
                                      </p:cBhvr>
                                      <p:tavLst>
                                        <p:tav tm="0">
                                          <p:val>
                                            <p:fltVal val="0"/>
                                          </p:val>
                                        </p:tav>
                                        <p:tav tm="100000">
                                          <p:val>
                                            <p:strVal val="#ppt_w"/>
                                          </p:val>
                                        </p:tav>
                                      </p:tavLst>
                                    </p:anim>
                                    <p:anim calcmode="lin" valueType="num">
                                      <p:cBhvr>
                                        <p:cTn id="107" dur="2000" fill="hold"/>
                                        <p:tgtEl>
                                          <p:spTgt spid="50"/>
                                        </p:tgtEl>
                                        <p:attrNameLst>
                                          <p:attrName>ppt_h</p:attrName>
                                        </p:attrNameLst>
                                      </p:cBhvr>
                                      <p:tavLst>
                                        <p:tav tm="0">
                                          <p:val>
                                            <p:fltVal val="0"/>
                                          </p:val>
                                        </p:tav>
                                        <p:tav tm="100000">
                                          <p:val>
                                            <p:strVal val="#ppt_h"/>
                                          </p:val>
                                        </p:tav>
                                      </p:tavLst>
                                    </p:anim>
                                    <p:animEffect transition="in" filter="fade">
                                      <p:cBhvr>
                                        <p:cTn id="108" dur="2000"/>
                                        <p:tgtEl>
                                          <p:spTgt spid="50"/>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90"/>
                                        </p:tgtEl>
                                        <p:attrNameLst>
                                          <p:attrName>style.visibility</p:attrName>
                                        </p:attrNameLst>
                                      </p:cBhvr>
                                      <p:to>
                                        <p:strVal val="visible"/>
                                      </p:to>
                                    </p:set>
                                    <p:animEffect transition="in" filter="wipe(left)">
                                      <p:cBhvr>
                                        <p:cTn id="113" dur="1000"/>
                                        <p:tgtEl>
                                          <p:spTgt spid="90"/>
                                        </p:tgtEl>
                                      </p:cBhvr>
                                    </p:animEffect>
                                  </p:childTnLst>
                                </p:cTn>
                              </p:par>
                            </p:childTnLst>
                          </p:cTn>
                        </p:par>
                        <p:par>
                          <p:cTn id="114" fill="hold">
                            <p:stCondLst>
                              <p:cond delay="1000"/>
                            </p:stCondLst>
                            <p:childTnLst>
                              <p:par>
                                <p:cTn id="115" presetID="22" presetClass="entr" presetSubtype="1" fill="hold" grpId="0" nodeType="afterEffect">
                                  <p:stCondLst>
                                    <p:cond delay="0"/>
                                  </p:stCondLst>
                                  <p:childTnLst>
                                    <p:set>
                                      <p:cBhvr>
                                        <p:cTn id="116" dur="1" fill="hold">
                                          <p:stCondLst>
                                            <p:cond delay="0"/>
                                          </p:stCondLst>
                                        </p:cTn>
                                        <p:tgtEl>
                                          <p:spTgt spid="91"/>
                                        </p:tgtEl>
                                        <p:attrNameLst>
                                          <p:attrName>style.visibility</p:attrName>
                                        </p:attrNameLst>
                                      </p:cBhvr>
                                      <p:to>
                                        <p:strVal val="visible"/>
                                      </p:to>
                                    </p:set>
                                    <p:animEffect transition="in" filter="wipe(up)">
                                      <p:cBhvr>
                                        <p:cTn id="117" dur="2000"/>
                                        <p:tgtEl>
                                          <p:spTgt spid="91"/>
                                        </p:tgtEl>
                                      </p:cBhvr>
                                    </p:animEffect>
                                  </p:childTnLst>
                                </p:cTn>
                              </p:par>
                              <p:par>
                                <p:cTn id="118" presetID="53" presetClass="entr" presetSubtype="0" fill="hold" grpId="0" nodeType="withEffect">
                                  <p:stCondLst>
                                    <p:cond delay="0"/>
                                  </p:stCondLst>
                                  <p:childTnLst>
                                    <p:set>
                                      <p:cBhvr>
                                        <p:cTn id="119" dur="1" fill="hold">
                                          <p:stCondLst>
                                            <p:cond delay="0"/>
                                          </p:stCondLst>
                                        </p:cTn>
                                        <p:tgtEl>
                                          <p:spTgt spid="92"/>
                                        </p:tgtEl>
                                        <p:attrNameLst>
                                          <p:attrName>style.visibility</p:attrName>
                                        </p:attrNameLst>
                                      </p:cBhvr>
                                      <p:to>
                                        <p:strVal val="visible"/>
                                      </p:to>
                                    </p:set>
                                    <p:anim calcmode="lin" valueType="num">
                                      <p:cBhvr>
                                        <p:cTn id="120" dur="2000" fill="hold"/>
                                        <p:tgtEl>
                                          <p:spTgt spid="92"/>
                                        </p:tgtEl>
                                        <p:attrNameLst>
                                          <p:attrName>ppt_w</p:attrName>
                                        </p:attrNameLst>
                                      </p:cBhvr>
                                      <p:tavLst>
                                        <p:tav tm="0">
                                          <p:val>
                                            <p:fltVal val="0"/>
                                          </p:val>
                                        </p:tav>
                                        <p:tav tm="100000">
                                          <p:val>
                                            <p:strVal val="#ppt_w"/>
                                          </p:val>
                                        </p:tav>
                                      </p:tavLst>
                                    </p:anim>
                                    <p:anim calcmode="lin" valueType="num">
                                      <p:cBhvr>
                                        <p:cTn id="121" dur="2000" fill="hold"/>
                                        <p:tgtEl>
                                          <p:spTgt spid="92"/>
                                        </p:tgtEl>
                                        <p:attrNameLst>
                                          <p:attrName>ppt_h</p:attrName>
                                        </p:attrNameLst>
                                      </p:cBhvr>
                                      <p:tavLst>
                                        <p:tav tm="0">
                                          <p:val>
                                            <p:fltVal val="0"/>
                                          </p:val>
                                        </p:tav>
                                        <p:tav tm="100000">
                                          <p:val>
                                            <p:strVal val="#ppt_h"/>
                                          </p:val>
                                        </p:tav>
                                      </p:tavLst>
                                    </p:anim>
                                    <p:animEffect transition="in" filter="fade">
                                      <p:cBhvr>
                                        <p:cTn id="122" dur="2000"/>
                                        <p:tgtEl>
                                          <p:spTgt spid="92"/>
                                        </p:tgtEl>
                                      </p:cBhvr>
                                    </p:animEffect>
                                  </p:childTnLst>
                                </p:cTn>
                              </p:par>
                            </p:childTnLst>
                          </p:cTn>
                        </p:par>
                        <p:par>
                          <p:cTn id="123" fill="hold">
                            <p:stCondLst>
                              <p:cond delay="3000"/>
                            </p:stCondLst>
                            <p:childTnLst>
                              <p:par>
                                <p:cTn id="124" presetID="53" presetClass="entr" presetSubtype="0" fill="hold" nodeType="afterEffect">
                                  <p:stCondLst>
                                    <p:cond delay="0"/>
                                  </p:stCondLst>
                                  <p:childTnLst>
                                    <p:set>
                                      <p:cBhvr>
                                        <p:cTn id="125" dur="1" fill="hold">
                                          <p:stCondLst>
                                            <p:cond delay="0"/>
                                          </p:stCondLst>
                                        </p:cTn>
                                        <p:tgtEl>
                                          <p:spTgt spid="47"/>
                                        </p:tgtEl>
                                        <p:attrNameLst>
                                          <p:attrName>style.visibility</p:attrName>
                                        </p:attrNameLst>
                                      </p:cBhvr>
                                      <p:to>
                                        <p:strVal val="visible"/>
                                      </p:to>
                                    </p:set>
                                    <p:anim calcmode="lin" valueType="num">
                                      <p:cBhvr>
                                        <p:cTn id="126" dur="500" fill="hold"/>
                                        <p:tgtEl>
                                          <p:spTgt spid="47"/>
                                        </p:tgtEl>
                                        <p:attrNameLst>
                                          <p:attrName>ppt_w</p:attrName>
                                        </p:attrNameLst>
                                      </p:cBhvr>
                                      <p:tavLst>
                                        <p:tav tm="0">
                                          <p:val>
                                            <p:fltVal val="0"/>
                                          </p:val>
                                        </p:tav>
                                        <p:tav tm="100000">
                                          <p:val>
                                            <p:strVal val="#ppt_w"/>
                                          </p:val>
                                        </p:tav>
                                      </p:tavLst>
                                    </p:anim>
                                    <p:anim calcmode="lin" valueType="num">
                                      <p:cBhvr>
                                        <p:cTn id="127" dur="500" fill="hold"/>
                                        <p:tgtEl>
                                          <p:spTgt spid="47"/>
                                        </p:tgtEl>
                                        <p:attrNameLst>
                                          <p:attrName>ppt_h</p:attrName>
                                        </p:attrNameLst>
                                      </p:cBhvr>
                                      <p:tavLst>
                                        <p:tav tm="0">
                                          <p:val>
                                            <p:fltVal val="0"/>
                                          </p:val>
                                        </p:tav>
                                        <p:tav tm="100000">
                                          <p:val>
                                            <p:strVal val="#ppt_h"/>
                                          </p:val>
                                        </p:tav>
                                      </p:tavLst>
                                    </p:anim>
                                    <p:animEffect transition="in" filter="fade">
                                      <p:cBhvr>
                                        <p:cTn id="128" dur="500"/>
                                        <p:tgtEl>
                                          <p:spTgt spid="47"/>
                                        </p:tgtEl>
                                      </p:cBhvr>
                                    </p:animEffect>
                                  </p:childTnLst>
                                </p:cTn>
                              </p:par>
                              <p:par>
                                <p:cTn id="129" presetID="53" presetClass="entr" presetSubtype="0" fill="hold" nodeType="withEffect">
                                  <p:stCondLst>
                                    <p:cond delay="0"/>
                                  </p:stCondLst>
                                  <p:childTnLst>
                                    <p:set>
                                      <p:cBhvr>
                                        <p:cTn id="130" dur="1" fill="hold">
                                          <p:stCondLst>
                                            <p:cond delay="0"/>
                                          </p:stCondLst>
                                        </p:cTn>
                                        <p:tgtEl>
                                          <p:spTgt spid="82"/>
                                        </p:tgtEl>
                                        <p:attrNameLst>
                                          <p:attrName>style.visibility</p:attrName>
                                        </p:attrNameLst>
                                      </p:cBhvr>
                                      <p:to>
                                        <p:strVal val="visible"/>
                                      </p:to>
                                    </p:set>
                                    <p:anim calcmode="lin" valueType="num">
                                      <p:cBhvr>
                                        <p:cTn id="131" dur="500" fill="hold"/>
                                        <p:tgtEl>
                                          <p:spTgt spid="82"/>
                                        </p:tgtEl>
                                        <p:attrNameLst>
                                          <p:attrName>ppt_w</p:attrName>
                                        </p:attrNameLst>
                                      </p:cBhvr>
                                      <p:tavLst>
                                        <p:tav tm="0">
                                          <p:val>
                                            <p:fltVal val="0"/>
                                          </p:val>
                                        </p:tav>
                                        <p:tav tm="100000">
                                          <p:val>
                                            <p:strVal val="#ppt_w"/>
                                          </p:val>
                                        </p:tav>
                                      </p:tavLst>
                                    </p:anim>
                                    <p:anim calcmode="lin" valueType="num">
                                      <p:cBhvr>
                                        <p:cTn id="132" dur="500" fill="hold"/>
                                        <p:tgtEl>
                                          <p:spTgt spid="82"/>
                                        </p:tgtEl>
                                        <p:attrNameLst>
                                          <p:attrName>ppt_h</p:attrName>
                                        </p:attrNameLst>
                                      </p:cBhvr>
                                      <p:tavLst>
                                        <p:tav tm="0">
                                          <p:val>
                                            <p:fltVal val="0"/>
                                          </p:val>
                                        </p:tav>
                                        <p:tav tm="100000">
                                          <p:val>
                                            <p:strVal val="#ppt_h"/>
                                          </p:val>
                                        </p:tav>
                                      </p:tavLst>
                                    </p:anim>
                                    <p:animEffect transition="in" filter="fade">
                                      <p:cBhvr>
                                        <p:cTn id="133" dur="500"/>
                                        <p:tgtEl>
                                          <p:spTgt spid="82"/>
                                        </p:tgtEl>
                                      </p:cBhvr>
                                    </p:animEffect>
                                  </p:childTnLst>
                                </p:cTn>
                              </p:par>
                            </p:childTnLst>
                          </p:cTn>
                        </p:par>
                        <p:par>
                          <p:cTn id="134" fill="hold">
                            <p:stCondLst>
                              <p:cond delay="3500"/>
                            </p:stCondLst>
                            <p:childTnLst>
                              <p:par>
                                <p:cTn id="135" presetID="53" presetClass="entr" presetSubtype="0" fill="hold" grpId="0" nodeType="afterEffect">
                                  <p:stCondLst>
                                    <p:cond delay="0"/>
                                  </p:stCondLst>
                                  <p:childTnLst>
                                    <p:set>
                                      <p:cBhvr>
                                        <p:cTn id="136" dur="1" fill="hold">
                                          <p:stCondLst>
                                            <p:cond delay="0"/>
                                          </p:stCondLst>
                                        </p:cTn>
                                        <p:tgtEl>
                                          <p:spTgt spid="93"/>
                                        </p:tgtEl>
                                        <p:attrNameLst>
                                          <p:attrName>style.visibility</p:attrName>
                                        </p:attrNameLst>
                                      </p:cBhvr>
                                      <p:to>
                                        <p:strVal val="visible"/>
                                      </p:to>
                                    </p:set>
                                    <p:anim calcmode="lin" valueType="num">
                                      <p:cBhvr>
                                        <p:cTn id="137" dur="500" fill="hold"/>
                                        <p:tgtEl>
                                          <p:spTgt spid="93"/>
                                        </p:tgtEl>
                                        <p:attrNameLst>
                                          <p:attrName>ppt_w</p:attrName>
                                        </p:attrNameLst>
                                      </p:cBhvr>
                                      <p:tavLst>
                                        <p:tav tm="0">
                                          <p:val>
                                            <p:fltVal val="0"/>
                                          </p:val>
                                        </p:tav>
                                        <p:tav tm="100000">
                                          <p:val>
                                            <p:strVal val="#ppt_w"/>
                                          </p:val>
                                        </p:tav>
                                      </p:tavLst>
                                    </p:anim>
                                    <p:anim calcmode="lin" valueType="num">
                                      <p:cBhvr>
                                        <p:cTn id="138" dur="500" fill="hold"/>
                                        <p:tgtEl>
                                          <p:spTgt spid="93"/>
                                        </p:tgtEl>
                                        <p:attrNameLst>
                                          <p:attrName>ppt_h</p:attrName>
                                        </p:attrNameLst>
                                      </p:cBhvr>
                                      <p:tavLst>
                                        <p:tav tm="0">
                                          <p:val>
                                            <p:fltVal val="0"/>
                                          </p:val>
                                        </p:tav>
                                        <p:tav tm="100000">
                                          <p:val>
                                            <p:strVal val="#ppt_h"/>
                                          </p:val>
                                        </p:tav>
                                      </p:tavLst>
                                    </p:anim>
                                    <p:animEffect transition="in" filter="fade">
                                      <p:cBhvr>
                                        <p:cTn id="139" dur="500"/>
                                        <p:tgtEl>
                                          <p:spTgt spid="93"/>
                                        </p:tgtEl>
                                      </p:cBhvr>
                                    </p:animEffect>
                                  </p:childTnLst>
                                </p:cTn>
                              </p:par>
                            </p:childTnLst>
                          </p:cTn>
                        </p:par>
                        <p:par>
                          <p:cTn id="140" fill="hold">
                            <p:stCondLst>
                              <p:cond delay="4000"/>
                            </p:stCondLst>
                            <p:childTnLst>
                              <p:par>
                                <p:cTn id="141" presetID="53" presetClass="entr" presetSubtype="0" fill="hold" grpId="0" nodeType="afterEffect">
                                  <p:stCondLst>
                                    <p:cond delay="0"/>
                                  </p:stCondLst>
                                  <p:childTnLst>
                                    <p:set>
                                      <p:cBhvr>
                                        <p:cTn id="142" dur="1" fill="hold">
                                          <p:stCondLst>
                                            <p:cond delay="0"/>
                                          </p:stCondLst>
                                        </p:cTn>
                                        <p:tgtEl>
                                          <p:spTgt spid="94"/>
                                        </p:tgtEl>
                                        <p:attrNameLst>
                                          <p:attrName>style.visibility</p:attrName>
                                        </p:attrNameLst>
                                      </p:cBhvr>
                                      <p:to>
                                        <p:strVal val="visible"/>
                                      </p:to>
                                    </p:set>
                                    <p:anim calcmode="lin" valueType="num">
                                      <p:cBhvr>
                                        <p:cTn id="143" dur="500" fill="hold"/>
                                        <p:tgtEl>
                                          <p:spTgt spid="94"/>
                                        </p:tgtEl>
                                        <p:attrNameLst>
                                          <p:attrName>ppt_w</p:attrName>
                                        </p:attrNameLst>
                                      </p:cBhvr>
                                      <p:tavLst>
                                        <p:tav tm="0">
                                          <p:val>
                                            <p:fltVal val="0"/>
                                          </p:val>
                                        </p:tav>
                                        <p:tav tm="100000">
                                          <p:val>
                                            <p:strVal val="#ppt_w"/>
                                          </p:val>
                                        </p:tav>
                                      </p:tavLst>
                                    </p:anim>
                                    <p:anim calcmode="lin" valueType="num">
                                      <p:cBhvr>
                                        <p:cTn id="144" dur="500" fill="hold"/>
                                        <p:tgtEl>
                                          <p:spTgt spid="94"/>
                                        </p:tgtEl>
                                        <p:attrNameLst>
                                          <p:attrName>ppt_h</p:attrName>
                                        </p:attrNameLst>
                                      </p:cBhvr>
                                      <p:tavLst>
                                        <p:tav tm="0">
                                          <p:val>
                                            <p:fltVal val="0"/>
                                          </p:val>
                                        </p:tav>
                                        <p:tav tm="100000">
                                          <p:val>
                                            <p:strVal val="#ppt_h"/>
                                          </p:val>
                                        </p:tav>
                                      </p:tavLst>
                                    </p:anim>
                                    <p:animEffect transition="in" filter="fade">
                                      <p:cBhvr>
                                        <p:cTn id="145" dur="500"/>
                                        <p:tgtEl>
                                          <p:spTgt spid="94"/>
                                        </p:tgtEl>
                                      </p:cBhvr>
                                    </p:animEffect>
                                  </p:childTnLst>
                                </p:cTn>
                              </p:par>
                            </p:childTnLst>
                          </p:cTn>
                        </p:par>
                        <p:par>
                          <p:cTn id="146" fill="hold">
                            <p:stCondLst>
                              <p:cond delay="4500"/>
                            </p:stCondLst>
                            <p:childTnLst>
                              <p:par>
                                <p:cTn id="147" presetID="53" presetClass="entr" presetSubtype="0" fill="hold" grpId="0" nodeType="afterEffect">
                                  <p:stCondLst>
                                    <p:cond delay="0"/>
                                  </p:stCondLst>
                                  <p:childTnLst>
                                    <p:set>
                                      <p:cBhvr>
                                        <p:cTn id="148" dur="1" fill="hold">
                                          <p:stCondLst>
                                            <p:cond delay="0"/>
                                          </p:stCondLst>
                                        </p:cTn>
                                        <p:tgtEl>
                                          <p:spTgt spid="95"/>
                                        </p:tgtEl>
                                        <p:attrNameLst>
                                          <p:attrName>style.visibility</p:attrName>
                                        </p:attrNameLst>
                                      </p:cBhvr>
                                      <p:to>
                                        <p:strVal val="visible"/>
                                      </p:to>
                                    </p:set>
                                    <p:anim calcmode="lin" valueType="num">
                                      <p:cBhvr>
                                        <p:cTn id="149" dur="500" fill="hold"/>
                                        <p:tgtEl>
                                          <p:spTgt spid="95"/>
                                        </p:tgtEl>
                                        <p:attrNameLst>
                                          <p:attrName>ppt_w</p:attrName>
                                        </p:attrNameLst>
                                      </p:cBhvr>
                                      <p:tavLst>
                                        <p:tav tm="0">
                                          <p:val>
                                            <p:fltVal val="0"/>
                                          </p:val>
                                        </p:tav>
                                        <p:tav tm="100000">
                                          <p:val>
                                            <p:strVal val="#ppt_w"/>
                                          </p:val>
                                        </p:tav>
                                      </p:tavLst>
                                    </p:anim>
                                    <p:anim calcmode="lin" valueType="num">
                                      <p:cBhvr>
                                        <p:cTn id="150" dur="500" fill="hold"/>
                                        <p:tgtEl>
                                          <p:spTgt spid="95"/>
                                        </p:tgtEl>
                                        <p:attrNameLst>
                                          <p:attrName>ppt_h</p:attrName>
                                        </p:attrNameLst>
                                      </p:cBhvr>
                                      <p:tavLst>
                                        <p:tav tm="0">
                                          <p:val>
                                            <p:fltVal val="0"/>
                                          </p:val>
                                        </p:tav>
                                        <p:tav tm="100000">
                                          <p:val>
                                            <p:strVal val="#ppt_h"/>
                                          </p:val>
                                        </p:tav>
                                      </p:tavLst>
                                    </p:anim>
                                    <p:animEffect transition="in" filter="fade">
                                      <p:cBhvr>
                                        <p:cTn id="151" dur="500"/>
                                        <p:tgtEl>
                                          <p:spTgt spid="95"/>
                                        </p:tgtEl>
                                      </p:cBhvr>
                                    </p:animEffect>
                                  </p:childTnLst>
                                </p:cTn>
                              </p:par>
                            </p:childTnLst>
                          </p:cTn>
                        </p:par>
                        <p:par>
                          <p:cTn id="152" fill="hold">
                            <p:stCondLst>
                              <p:cond delay="5000"/>
                            </p:stCondLst>
                            <p:childTnLst>
                              <p:par>
                                <p:cTn id="153" presetID="53" presetClass="entr" presetSubtype="0" fill="hold" grpId="0" nodeType="afterEffect">
                                  <p:stCondLst>
                                    <p:cond delay="0"/>
                                  </p:stCondLst>
                                  <p:childTnLst>
                                    <p:set>
                                      <p:cBhvr>
                                        <p:cTn id="154" dur="1" fill="hold">
                                          <p:stCondLst>
                                            <p:cond delay="0"/>
                                          </p:stCondLst>
                                        </p:cTn>
                                        <p:tgtEl>
                                          <p:spTgt spid="96"/>
                                        </p:tgtEl>
                                        <p:attrNameLst>
                                          <p:attrName>style.visibility</p:attrName>
                                        </p:attrNameLst>
                                      </p:cBhvr>
                                      <p:to>
                                        <p:strVal val="visible"/>
                                      </p:to>
                                    </p:set>
                                    <p:anim calcmode="lin" valueType="num">
                                      <p:cBhvr>
                                        <p:cTn id="155" dur="500" fill="hold"/>
                                        <p:tgtEl>
                                          <p:spTgt spid="96"/>
                                        </p:tgtEl>
                                        <p:attrNameLst>
                                          <p:attrName>ppt_w</p:attrName>
                                        </p:attrNameLst>
                                      </p:cBhvr>
                                      <p:tavLst>
                                        <p:tav tm="0">
                                          <p:val>
                                            <p:fltVal val="0"/>
                                          </p:val>
                                        </p:tav>
                                        <p:tav tm="100000">
                                          <p:val>
                                            <p:strVal val="#ppt_w"/>
                                          </p:val>
                                        </p:tav>
                                      </p:tavLst>
                                    </p:anim>
                                    <p:anim calcmode="lin" valueType="num">
                                      <p:cBhvr>
                                        <p:cTn id="156" dur="500" fill="hold"/>
                                        <p:tgtEl>
                                          <p:spTgt spid="96"/>
                                        </p:tgtEl>
                                        <p:attrNameLst>
                                          <p:attrName>ppt_h</p:attrName>
                                        </p:attrNameLst>
                                      </p:cBhvr>
                                      <p:tavLst>
                                        <p:tav tm="0">
                                          <p:val>
                                            <p:fltVal val="0"/>
                                          </p:val>
                                        </p:tav>
                                        <p:tav tm="100000">
                                          <p:val>
                                            <p:strVal val="#ppt_h"/>
                                          </p:val>
                                        </p:tav>
                                      </p:tavLst>
                                    </p:anim>
                                    <p:animEffect transition="in" filter="fade">
                                      <p:cBhvr>
                                        <p:cTn id="157" dur="500"/>
                                        <p:tgtEl>
                                          <p:spTgt spid="96"/>
                                        </p:tgtEl>
                                      </p:cBhvr>
                                    </p:animEffect>
                                  </p:childTnLst>
                                </p:cTn>
                              </p:par>
                            </p:childTnLst>
                          </p:cTn>
                        </p:par>
                        <p:par>
                          <p:cTn id="158" fill="hold">
                            <p:stCondLst>
                              <p:cond delay="5500"/>
                            </p:stCondLst>
                            <p:childTnLst>
                              <p:par>
                                <p:cTn id="159" presetID="53" presetClass="entr" presetSubtype="0" fill="hold" grpId="0" nodeType="afterEffect">
                                  <p:stCondLst>
                                    <p:cond delay="0"/>
                                  </p:stCondLst>
                                  <p:childTnLst>
                                    <p:set>
                                      <p:cBhvr>
                                        <p:cTn id="160" dur="1" fill="hold">
                                          <p:stCondLst>
                                            <p:cond delay="0"/>
                                          </p:stCondLst>
                                        </p:cTn>
                                        <p:tgtEl>
                                          <p:spTgt spid="97"/>
                                        </p:tgtEl>
                                        <p:attrNameLst>
                                          <p:attrName>style.visibility</p:attrName>
                                        </p:attrNameLst>
                                      </p:cBhvr>
                                      <p:to>
                                        <p:strVal val="visible"/>
                                      </p:to>
                                    </p:set>
                                    <p:anim calcmode="lin" valueType="num">
                                      <p:cBhvr>
                                        <p:cTn id="161" dur="500" fill="hold"/>
                                        <p:tgtEl>
                                          <p:spTgt spid="97"/>
                                        </p:tgtEl>
                                        <p:attrNameLst>
                                          <p:attrName>ppt_w</p:attrName>
                                        </p:attrNameLst>
                                      </p:cBhvr>
                                      <p:tavLst>
                                        <p:tav tm="0">
                                          <p:val>
                                            <p:fltVal val="0"/>
                                          </p:val>
                                        </p:tav>
                                        <p:tav tm="100000">
                                          <p:val>
                                            <p:strVal val="#ppt_w"/>
                                          </p:val>
                                        </p:tav>
                                      </p:tavLst>
                                    </p:anim>
                                    <p:anim calcmode="lin" valueType="num">
                                      <p:cBhvr>
                                        <p:cTn id="162" dur="500" fill="hold"/>
                                        <p:tgtEl>
                                          <p:spTgt spid="97"/>
                                        </p:tgtEl>
                                        <p:attrNameLst>
                                          <p:attrName>ppt_h</p:attrName>
                                        </p:attrNameLst>
                                      </p:cBhvr>
                                      <p:tavLst>
                                        <p:tav tm="0">
                                          <p:val>
                                            <p:fltVal val="0"/>
                                          </p:val>
                                        </p:tav>
                                        <p:tav tm="100000">
                                          <p:val>
                                            <p:strVal val="#ppt_h"/>
                                          </p:val>
                                        </p:tav>
                                      </p:tavLst>
                                    </p:anim>
                                    <p:animEffect transition="in" filter="fade">
                                      <p:cBhvr>
                                        <p:cTn id="163" dur="500"/>
                                        <p:tgtEl>
                                          <p:spTgt spid="97"/>
                                        </p:tgtEl>
                                      </p:cBhvr>
                                    </p:animEffect>
                                  </p:childTnLst>
                                </p:cTn>
                              </p:par>
                            </p:childTnLst>
                          </p:cTn>
                        </p:par>
                        <p:par>
                          <p:cTn id="164" fill="hold">
                            <p:stCondLst>
                              <p:cond delay="6000"/>
                            </p:stCondLst>
                            <p:childTnLst>
                              <p:par>
                                <p:cTn id="165" presetID="53" presetClass="entr" presetSubtype="0" fill="hold" grpId="0" nodeType="afterEffect">
                                  <p:stCondLst>
                                    <p:cond delay="0"/>
                                  </p:stCondLst>
                                  <p:childTnLst>
                                    <p:set>
                                      <p:cBhvr>
                                        <p:cTn id="166" dur="1" fill="hold">
                                          <p:stCondLst>
                                            <p:cond delay="0"/>
                                          </p:stCondLst>
                                        </p:cTn>
                                        <p:tgtEl>
                                          <p:spTgt spid="98"/>
                                        </p:tgtEl>
                                        <p:attrNameLst>
                                          <p:attrName>style.visibility</p:attrName>
                                        </p:attrNameLst>
                                      </p:cBhvr>
                                      <p:to>
                                        <p:strVal val="visible"/>
                                      </p:to>
                                    </p:set>
                                    <p:anim calcmode="lin" valueType="num">
                                      <p:cBhvr>
                                        <p:cTn id="167" dur="500" fill="hold"/>
                                        <p:tgtEl>
                                          <p:spTgt spid="98"/>
                                        </p:tgtEl>
                                        <p:attrNameLst>
                                          <p:attrName>ppt_w</p:attrName>
                                        </p:attrNameLst>
                                      </p:cBhvr>
                                      <p:tavLst>
                                        <p:tav tm="0">
                                          <p:val>
                                            <p:fltVal val="0"/>
                                          </p:val>
                                        </p:tav>
                                        <p:tav tm="100000">
                                          <p:val>
                                            <p:strVal val="#ppt_w"/>
                                          </p:val>
                                        </p:tav>
                                      </p:tavLst>
                                    </p:anim>
                                    <p:anim calcmode="lin" valueType="num">
                                      <p:cBhvr>
                                        <p:cTn id="168" dur="500" fill="hold"/>
                                        <p:tgtEl>
                                          <p:spTgt spid="98"/>
                                        </p:tgtEl>
                                        <p:attrNameLst>
                                          <p:attrName>ppt_h</p:attrName>
                                        </p:attrNameLst>
                                      </p:cBhvr>
                                      <p:tavLst>
                                        <p:tav tm="0">
                                          <p:val>
                                            <p:fltVal val="0"/>
                                          </p:val>
                                        </p:tav>
                                        <p:tav tm="100000">
                                          <p:val>
                                            <p:strVal val="#ppt_h"/>
                                          </p:val>
                                        </p:tav>
                                      </p:tavLst>
                                    </p:anim>
                                    <p:animEffect transition="in" filter="fade">
                                      <p:cBhvr>
                                        <p:cTn id="169" dur="500"/>
                                        <p:tgtEl>
                                          <p:spTgt spid="98"/>
                                        </p:tgtEl>
                                      </p:cBhvr>
                                    </p:animEffect>
                                  </p:childTnLst>
                                </p:cTn>
                              </p:par>
                            </p:childTnLst>
                          </p:cTn>
                        </p:par>
                        <p:par>
                          <p:cTn id="170" fill="hold">
                            <p:stCondLst>
                              <p:cond delay="6500"/>
                            </p:stCondLst>
                            <p:childTnLst>
                              <p:par>
                                <p:cTn id="171" presetID="53" presetClass="entr" presetSubtype="0" fill="hold" grpId="0" nodeType="afterEffect">
                                  <p:stCondLst>
                                    <p:cond delay="0"/>
                                  </p:stCondLst>
                                  <p:childTnLst>
                                    <p:set>
                                      <p:cBhvr>
                                        <p:cTn id="172" dur="1" fill="hold">
                                          <p:stCondLst>
                                            <p:cond delay="0"/>
                                          </p:stCondLst>
                                        </p:cTn>
                                        <p:tgtEl>
                                          <p:spTgt spid="99"/>
                                        </p:tgtEl>
                                        <p:attrNameLst>
                                          <p:attrName>style.visibility</p:attrName>
                                        </p:attrNameLst>
                                      </p:cBhvr>
                                      <p:to>
                                        <p:strVal val="visible"/>
                                      </p:to>
                                    </p:set>
                                    <p:anim calcmode="lin" valueType="num">
                                      <p:cBhvr>
                                        <p:cTn id="173" dur="500" fill="hold"/>
                                        <p:tgtEl>
                                          <p:spTgt spid="99"/>
                                        </p:tgtEl>
                                        <p:attrNameLst>
                                          <p:attrName>ppt_w</p:attrName>
                                        </p:attrNameLst>
                                      </p:cBhvr>
                                      <p:tavLst>
                                        <p:tav tm="0">
                                          <p:val>
                                            <p:fltVal val="0"/>
                                          </p:val>
                                        </p:tav>
                                        <p:tav tm="100000">
                                          <p:val>
                                            <p:strVal val="#ppt_w"/>
                                          </p:val>
                                        </p:tav>
                                      </p:tavLst>
                                    </p:anim>
                                    <p:anim calcmode="lin" valueType="num">
                                      <p:cBhvr>
                                        <p:cTn id="174" dur="500" fill="hold"/>
                                        <p:tgtEl>
                                          <p:spTgt spid="99"/>
                                        </p:tgtEl>
                                        <p:attrNameLst>
                                          <p:attrName>ppt_h</p:attrName>
                                        </p:attrNameLst>
                                      </p:cBhvr>
                                      <p:tavLst>
                                        <p:tav tm="0">
                                          <p:val>
                                            <p:fltVal val="0"/>
                                          </p:val>
                                        </p:tav>
                                        <p:tav tm="100000">
                                          <p:val>
                                            <p:strVal val="#ppt_h"/>
                                          </p:val>
                                        </p:tav>
                                      </p:tavLst>
                                    </p:anim>
                                    <p:animEffect transition="in" filter="fade">
                                      <p:cBhvr>
                                        <p:cTn id="175" dur="500"/>
                                        <p:tgtEl>
                                          <p:spTgt spid="99"/>
                                        </p:tgtEl>
                                      </p:cBhvr>
                                    </p:animEffect>
                                  </p:childTnLst>
                                </p:cTn>
                              </p:par>
                            </p:childTnLst>
                          </p:cTn>
                        </p:par>
                        <p:par>
                          <p:cTn id="176" fill="hold">
                            <p:stCondLst>
                              <p:cond delay="7000"/>
                            </p:stCondLst>
                            <p:childTnLst>
                              <p:par>
                                <p:cTn id="177" presetID="22" presetClass="exit" presetSubtype="1" fill="hold" nodeType="afterEffect">
                                  <p:stCondLst>
                                    <p:cond delay="0"/>
                                  </p:stCondLst>
                                  <p:childTnLst>
                                    <p:animEffect transition="out" filter="wipe(up)">
                                      <p:cBhvr>
                                        <p:cTn id="178" dur="2000"/>
                                        <p:tgtEl>
                                          <p:spTgt spid="82"/>
                                        </p:tgtEl>
                                      </p:cBhvr>
                                    </p:animEffect>
                                    <p:set>
                                      <p:cBhvr>
                                        <p:cTn id="179" dur="1" fill="hold">
                                          <p:stCondLst>
                                            <p:cond delay="1999"/>
                                          </p:stCondLst>
                                        </p:cTn>
                                        <p:tgtEl>
                                          <p:spTgt spid="82"/>
                                        </p:tgtEl>
                                        <p:attrNameLst>
                                          <p:attrName>style.visibility</p:attrName>
                                        </p:attrNameLst>
                                      </p:cBhvr>
                                      <p:to>
                                        <p:strVal val="hidden"/>
                                      </p:to>
                                    </p:set>
                                  </p:childTnLst>
                                </p:cTn>
                              </p:par>
                            </p:childTnLst>
                          </p:cTn>
                        </p:par>
                        <p:par>
                          <p:cTn id="180" fill="hold">
                            <p:stCondLst>
                              <p:cond delay="9000"/>
                            </p:stCondLst>
                            <p:childTnLst>
                              <p:par>
                                <p:cTn id="181" presetID="53" presetClass="entr" presetSubtype="0" fill="hold" grpId="0" nodeType="afterEffect">
                                  <p:stCondLst>
                                    <p:cond delay="0"/>
                                  </p:stCondLst>
                                  <p:childTnLst>
                                    <p:set>
                                      <p:cBhvr>
                                        <p:cTn id="182" dur="1" fill="hold">
                                          <p:stCondLst>
                                            <p:cond delay="0"/>
                                          </p:stCondLst>
                                        </p:cTn>
                                        <p:tgtEl>
                                          <p:spTgt spid="101"/>
                                        </p:tgtEl>
                                        <p:attrNameLst>
                                          <p:attrName>style.visibility</p:attrName>
                                        </p:attrNameLst>
                                      </p:cBhvr>
                                      <p:to>
                                        <p:strVal val="visible"/>
                                      </p:to>
                                    </p:set>
                                    <p:anim calcmode="lin" valueType="num">
                                      <p:cBhvr>
                                        <p:cTn id="183" dur="1000" fill="hold"/>
                                        <p:tgtEl>
                                          <p:spTgt spid="101"/>
                                        </p:tgtEl>
                                        <p:attrNameLst>
                                          <p:attrName>ppt_w</p:attrName>
                                        </p:attrNameLst>
                                      </p:cBhvr>
                                      <p:tavLst>
                                        <p:tav tm="0">
                                          <p:val>
                                            <p:fltVal val="0"/>
                                          </p:val>
                                        </p:tav>
                                        <p:tav tm="100000">
                                          <p:val>
                                            <p:strVal val="#ppt_w"/>
                                          </p:val>
                                        </p:tav>
                                      </p:tavLst>
                                    </p:anim>
                                    <p:anim calcmode="lin" valueType="num">
                                      <p:cBhvr>
                                        <p:cTn id="184" dur="1000" fill="hold"/>
                                        <p:tgtEl>
                                          <p:spTgt spid="101"/>
                                        </p:tgtEl>
                                        <p:attrNameLst>
                                          <p:attrName>ppt_h</p:attrName>
                                        </p:attrNameLst>
                                      </p:cBhvr>
                                      <p:tavLst>
                                        <p:tav tm="0">
                                          <p:val>
                                            <p:fltVal val="0"/>
                                          </p:val>
                                        </p:tav>
                                        <p:tav tm="100000">
                                          <p:val>
                                            <p:strVal val="#ppt_h"/>
                                          </p:val>
                                        </p:tav>
                                      </p:tavLst>
                                    </p:anim>
                                    <p:animEffect transition="in" filter="fade">
                                      <p:cBhvr>
                                        <p:cTn id="185" dur="1000"/>
                                        <p:tgtEl>
                                          <p:spTgt spid="101"/>
                                        </p:tgtEl>
                                      </p:cBhvr>
                                    </p:animEffect>
                                  </p:childTnLst>
                                </p:cTn>
                              </p:par>
                            </p:childTnLst>
                          </p:cTn>
                        </p:par>
                        <p:par>
                          <p:cTn id="186" fill="hold">
                            <p:stCondLst>
                              <p:cond delay="10000"/>
                            </p:stCondLst>
                            <p:childTnLst>
                              <p:par>
                                <p:cTn id="187" presetID="22" presetClass="entr" presetSubtype="1" fill="hold" grpId="0" nodeType="afterEffect">
                                  <p:stCondLst>
                                    <p:cond delay="0"/>
                                  </p:stCondLst>
                                  <p:childTnLst>
                                    <p:set>
                                      <p:cBhvr>
                                        <p:cTn id="188" dur="1" fill="hold">
                                          <p:stCondLst>
                                            <p:cond delay="0"/>
                                          </p:stCondLst>
                                        </p:cTn>
                                        <p:tgtEl>
                                          <p:spTgt spid="100"/>
                                        </p:tgtEl>
                                        <p:attrNameLst>
                                          <p:attrName>style.visibility</p:attrName>
                                        </p:attrNameLst>
                                      </p:cBhvr>
                                      <p:to>
                                        <p:strVal val="visible"/>
                                      </p:to>
                                    </p:set>
                                    <p:animEffect transition="in" filter="wipe(up)">
                                      <p:cBhvr>
                                        <p:cTn id="189"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p:bldP spid="80" grpId="0"/>
      <p:bldP spid="81" grpId="0" animBg="1"/>
      <p:bldP spid="90" grpId="0" animBg="1"/>
      <p:bldP spid="91" grpId="0" animBg="1"/>
      <p:bldP spid="92" grpId="0"/>
      <p:bldP spid="93" grpId="0" animBg="1"/>
      <p:bldP spid="94" grpId="0" animBg="1"/>
      <p:bldP spid="95" grpId="0" animBg="1"/>
      <p:bldP spid="96" grpId="0" animBg="1"/>
      <p:bldP spid="97" grpId="0" animBg="1"/>
      <p:bldP spid="98" grpId="0" animBg="1"/>
      <p:bldP spid="99" grpId="0" animBg="1"/>
      <p:bldP spid="100" grpId="0" animBg="1"/>
      <p:bldP spid="10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四角形: 角を丸くする 83">
            <a:extLst>
              <a:ext uri="{FF2B5EF4-FFF2-40B4-BE49-F238E27FC236}">
                <a16:creationId xmlns:a16="http://schemas.microsoft.com/office/drawing/2014/main" id="{F96A5081-D09E-4C40-89C7-F8539855BC26}"/>
              </a:ext>
            </a:extLst>
          </p:cNvPr>
          <p:cNvSpPr/>
          <p:nvPr/>
        </p:nvSpPr>
        <p:spPr>
          <a:xfrm>
            <a:off x="457200" y="841571"/>
            <a:ext cx="3125626" cy="3574966"/>
          </a:xfrm>
          <a:prstGeom prst="roundRect">
            <a:avLst/>
          </a:prstGeom>
          <a:solidFill>
            <a:srgbClr val="00B050">
              <a:alpha val="1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四角形: 角を丸くする 81">
            <a:extLst>
              <a:ext uri="{FF2B5EF4-FFF2-40B4-BE49-F238E27FC236}">
                <a16:creationId xmlns:a16="http://schemas.microsoft.com/office/drawing/2014/main" id="{73B7F19E-E39B-4F76-BE4E-BE294F090136}"/>
              </a:ext>
            </a:extLst>
          </p:cNvPr>
          <p:cNvSpPr/>
          <p:nvPr/>
        </p:nvSpPr>
        <p:spPr>
          <a:xfrm>
            <a:off x="3708965" y="836712"/>
            <a:ext cx="5111500" cy="3574966"/>
          </a:xfrm>
          <a:prstGeom prst="roundRect">
            <a:avLst/>
          </a:prstGeom>
          <a:solidFill>
            <a:srgbClr val="00B0F0">
              <a:alpha val="1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8"/>
          <p:cNvSpPr txBox="1">
            <a:spLocks noChangeArrowheads="1"/>
          </p:cNvSpPr>
          <p:nvPr/>
        </p:nvSpPr>
        <p:spPr bwMode="auto">
          <a:xfrm>
            <a:off x="0" y="0"/>
            <a:ext cx="88204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ea typeface="+mj-ea"/>
              </a:rPr>
              <a:t>同種移植</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吹き出し: 下矢印 8">
            <a:extLst>
              <a:ext uri="{FF2B5EF4-FFF2-40B4-BE49-F238E27FC236}">
                <a16:creationId xmlns:a16="http://schemas.microsoft.com/office/drawing/2014/main" id="{C8CB2C14-CC25-49E3-B8F1-C9566962C31A}"/>
              </a:ext>
            </a:extLst>
          </p:cNvPr>
          <p:cNvSpPr/>
          <p:nvPr/>
        </p:nvSpPr>
        <p:spPr>
          <a:xfrm>
            <a:off x="6084168" y="1052736"/>
            <a:ext cx="2347519" cy="1789696"/>
          </a:xfrm>
          <a:prstGeom prst="downArrowCallou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400" dirty="0">
                <a:solidFill>
                  <a:schemeClr val="tx1"/>
                </a:solidFill>
              </a:rPr>
              <a:t>抗腫瘍免疫反応</a:t>
            </a:r>
            <a:endParaRPr kumimoji="1" lang="en-US" altLang="ja-JP" sz="2400" dirty="0">
              <a:solidFill>
                <a:schemeClr val="tx1"/>
              </a:solidFill>
            </a:endParaRPr>
          </a:p>
        </p:txBody>
      </p:sp>
      <p:sp>
        <p:nvSpPr>
          <p:cNvPr id="48" name="コンテンツ プレースホルダー 2">
            <a:extLst>
              <a:ext uri="{FF2B5EF4-FFF2-40B4-BE49-F238E27FC236}">
                <a16:creationId xmlns:a16="http://schemas.microsoft.com/office/drawing/2014/main" id="{FA866680-EC29-44DB-B49E-3F756E4AF21C}"/>
              </a:ext>
            </a:extLst>
          </p:cNvPr>
          <p:cNvSpPr txBox="1">
            <a:spLocks/>
          </p:cNvSpPr>
          <p:nvPr/>
        </p:nvSpPr>
        <p:spPr bwMode="auto">
          <a:xfrm>
            <a:off x="457200" y="4490244"/>
            <a:ext cx="8219256" cy="22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spcBef>
                <a:spcPts val="0"/>
              </a:spcBef>
              <a:spcAft>
                <a:spcPts val="1200"/>
              </a:spcAft>
              <a:buClr>
                <a:srgbClr val="002060"/>
              </a:buClr>
              <a:buSzPct val="80000"/>
              <a:buFont typeface="Wingdings" pitchFamily="2" charset="2"/>
              <a:buChar char="l"/>
            </a:pPr>
            <a:r>
              <a:rPr lang="ja-JP" altLang="en-US" sz="2000" dirty="0">
                <a:latin typeface="+mj-ea"/>
                <a:ea typeface="+mj-ea"/>
              </a:rPr>
              <a:t>同種造血幹細胞移植は、患者の血液をドナーの血液に置換し、永久的な正常な造血能をもたせる治療法。</a:t>
            </a:r>
          </a:p>
          <a:p>
            <a:pPr>
              <a:spcBef>
                <a:spcPts val="0"/>
              </a:spcBef>
              <a:spcAft>
                <a:spcPts val="1200"/>
              </a:spcAft>
              <a:buClr>
                <a:srgbClr val="002060"/>
              </a:buClr>
              <a:buSzPct val="80000"/>
              <a:buFont typeface="Wingdings" pitchFamily="2" charset="2"/>
              <a:buChar char="l"/>
            </a:pPr>
            <a:r>
              <a:rPr lang="ja-JP" altLang="en-US" sz="2000" dirty="0">
                <a:latin typeface="+mj-ea"/>
                <a:ea typeface="+mj-ea"/>
              </a:rPr>
              <a:t>様々な死に直結する合併症が存在し、移植関連死亡が</a:t>
            </a:r>
            <a:r>
              <a:rPr lang="en-US" altLang="ja-JP" sz="2000" b="1" dirty="0">
                <a:solidFill>
                  <a:srgbClr val="FF0000"/>
                </a:solidFill>
                <a:latin typeface="+mj-ea"/>
                <a:ea typeface="+mj-ea"/>
              </a:rPr>
              <a:t>10 - 30</a:t>
            </a:r>
            <a:r>
              <a:rPr lang="ja-JP" altLang="en-US" sz="2000" b="1" dirty="0">
                <a:solidFill>
                  <a:srgbClr val="FF0000"/>
                </a:solidFill>
                <a:latin typeface="+mj-ea"/>
                <a:ea typeface="+mj-ea"/>
              </a:rPr>
              <a:t>％</a:t>
            </a:r>
            <a:r>
              <a:rPr lang="ja-JP" altLang="en-US" sz="2000" dirty="0">
                <a:latin typeface="+mj-ea"/>
                <a:ea typeface="+mj-ea"/>
              </a:rPr>
              <a:t>に認められ悪性腫瘍に対する治療法の中で最もリスクの高い治療である。</a:t>
            </a:r>
            <a:endParaRPr lang="en-US" altLang="ja-JP" sz="2000" dirty="0">
              <a:latin typeface="+mj-ea"/>
              <a:ea typeface="+mj-ea"/>
            </a:endParaRPr>
          </a:p>
          <a:p>
            <a:pPr>
              <a:spcBef>
                <a:spcPts val="0"/>
              </a:spcBef>
              <a:spcAft>
                <a:spcPts val="1200"/>
              </a:spcAft>
              <a:buClr>
                <a:srgbClr val="002060"/>
              </a:buClr>
              <a:buSzPct val="80000"/>
              <a:buFont typeface="Wingdings" pitchFamily="2" charset="2"/>
              <a:buChar char="l"/>
            </a:pPr>
            <a:r>
              <a:rPr lang="ja-JP" altLang="en-US" sz="2000" dirty="0">
                <a:latin typeface="+mj-ea"/>
                <a:ea typeface="+mj-ea"/>
              </a:rPr>
              <a:t>移植は患者に一定のリスクを生じるため、移植以外の治療法と比較し、</a:t>
            </a:r>
            <a:r>
              <a:rPr lang="en-US" altLang="ja-JP" sz="2000" dirty="0">
                <a:latin typeface="+mj-ea"/>
                <a:ea typeface="+mj-ea"/>
              </a:rPr>
              <a:t>QOL</a:t>
            </a:r>
            <a:r>
              <a:rPr lang="ja-JP" altLang="en-US" sz="2000" dirty="0">
                <a:latin typeface="+mj-ea"/>
                <a:ea typeface="+mj-ea"/>
              </a:rPr>
              <a:t>や</a:t>
            </a:r>
            <a:r>
              <a:rPr lang="ja-JP" altLang="en-US" sz="2000" b="1" dirty="0">
                <a:solidFill>
                  <a:srgbClr val="FF0000"/>
                </a:solidFill>
                <a:latin typeface="+mj-ea"/>
                <a:ea typeface="+mj-ea"/>
              </a:rPr>
              <a:t>生存率が優っているか</a:t>
            </a:r>
            <a:r>
              <a:rPr lang="ja-JP" altLang="en-US" sz="2000" dirty="0">
                <a:latin typeface="+mj-ea"/>
                <a:ea typeface="+mj-ea"/>
              </a:rPr>
              <a:t>、考慮し決定するべきである。　　</a:t>
            </a:r>
            <a:endParaRPr lang="en-US" altLang="ja-JP" sz="2000" dirty="0">
              <a:latin typeface="+mj-ea"/>
              <a:ea typeface="+mj-ea"/>
            </a:endParaRPr>
          </a:p>
        </p:txBody>
      </p:sp>
      <p:sp>
        <p:nvSpPr>
          <p:cNvPr id="42" name="矢印: 下カーブ 41">
            <a:extLst>
              <a:ext uri="{FF2B5EF4-FFF2-40B4-BE49-F238E27FC236}">
                <a16:creationId xmlns:a16="http://schemas.microsoft.com/office/drawing/2014/main" id="{2BDB70A8-9A25-4C4F-AC2F-F145A4671E05}"/>
              </a:ext>
            </a:extLst>
          </p:cNvPr>
          <p:cNvSpPr/>
          <p:nvPr/>
        </p:nvSpPr>
        <p:spPr>
          <a:xfrm>
            <a:off x="3142692" y="1109110"/>
            <a:ext cx="1800423" cy="765484"/>
          </a:xfrm>
          <a:prstGeom prst="curvedDownArrow">
            <a:avLst>
              <a:gd name="adj1" fmla="val 8051"/>
              <a:gd name="adj2" fmla="val 28404"/>
              <a:gd name="adj3" fmla="val 16391"/>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50" name="直線矢印コネクタ 49">
            <a:extLst>
              <a:ext uri="{FF2B5EF4-FFF2-40B4-BE49-F238E27FC236}">
                <a16:creationId xmlns:a16="http://schemas.microsoft.com/office/drawing/2014/main" id="{1D23112B-EC11-4CEB-A6EA-5FA0529BB718}"/>
              </a:ext>
            </a:extLst>
          </p:cNvPr>
          <p:cNvCxnSpPr/>
          <p:nvPr/>
        </p:nvCxnSpPr>
        <p:spPr>
          <a:xfrm>
            <a:off x="658925" y="3991937"/>
            <a:ext cx="7848872" cy="52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89ACB48C-0CC4-415E-BD79-27EFBA1A4B03}"/>
              </a:ext>
            </a:extLst>
          </p:cNvPr>
          <p:cNvCxnSpPr>
            <a:cxnSpLocks/>
          </p:cNvCxnSpPr>
          <p:nvPr/>
        </p:nvCxnSpPr>
        <p:spPr>
          <a:xfrm>
            <a:off x="766429" y="2550816"/>
            <a:ext cx="0" cy="1441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567A2469-1CA1-4954-8390-90E722D2D0D7}"/>
              </a:ext>
            </a:extLst>
          </p:cNvPr>
          <p:cNvSpPr txBox="1"/>
          <p:nvPr/>
        </p:nvSpPr>
        <p:spPr>
          <a:xfrm>
            <a:off x="4674066" y="4005813"/>
            <a:ext cx="1224136" cy="369332"/>
          </a:xfrm>
          <a:prstGeom prst="rect">
            <a:avLst/>
          </a:prstGeom>
          <a:noFill/>
        </p:spPr>
        <p:txBody>
          <a:bodyPr wrap="square" rtlCol="0">
            <a:spAutoFit/>
          </a:bodyPr>
          <a:lstStyle/>
          <a:p>
            <a:r>
              <a:rPr kumimoji="1" lang="ja-JP" altLang="en-US" b="1" dirty="0">
                <a:solidFill>
                  <a:srgbClr val="7030A0"/>
                </a:solidFill>
                <a:latin typeface="AR P丸ゴシック体E" pitchFamily="50" charset="-128"/>
                <a:ea typeface="AR P丸ゴシック体E" pitchFamily="50" charset="-128"/>
              </a:rPr>
              <a:t>腫瘍細胞</a:t>
            </a:r>
          </a:p>
        </p:txBody>
      </p:sp>
      <p:sp>
        <p:nvSpPr>
          <p:cNvPr id="55" name="フリーフォーム: 図形 54">
            <a:extLst>
              <a:ext uri="{FF2B5EF4-FFF2-40B4-BE49-F238E27FC236}">
                <a16:creationId xmlns:a16="http://schemas.microsoft.com/office/drawing/2014/main" id="{CB9AC3D4-B1E4-4D19-9790-E7C9654243CA}"/>
              </a:ext>
            </a:extLst>
          </p:cNvPr>
          <p:cNvSpPr/>
          <p:nvPr/>
        </p:nvSpPr>
        <p:spPr>
          <a:xfrm>
            <a:off x="3708965" y="3840224"/>
            <a:ext cx="4762320" cy="117541"/>
          </a:xfrm>
          <a:custGeom>
            <a:avLst/>
            <a:gdLst>
              <a:gd name="connsiteX0" fmla="*/ 0 w 2290119"/>
              <a:gd name="connsiteY0" fmla="*/ 0 h 626873"/>
              <a:gd name="connsiteX1" fmla="*/ 650790 w 2290119"/>
              <a:gd name="connsiteY1" fmla="*/ 362465 h 626873"/>
              <a:gd name="connsiteX2" fmla="*/ 1087395 w 2290119"/>
              <a:gd name="connsiteY2" fmla="*/ 626076 h 626873"/>
              <a:gd name="connsiteX3" fmla="*/ 2290119 w 2290119"/>
              <a:gd name="connsiteY3" fmla="*/ 428368 h 626873"/>
              <a:gd name="connsiteX0" fmla="*/ 0 w 2290119"/>
              <a:gd name="connsiteY0" fmla="*/ 0 h 567029"/>
              <a:gd name="connsiteX1" fmla="*/ 650790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911179 w 2290119"/>
              <a:gd name="connsiteY2" fmla="*/ 565379 h 567029"/>
              <a:gd name="connsiteX3" fmla="*/ 2290119 w 2290119"/>
              <a:gd name="connsiteY3" fmla="*/ 428368 h 567029"/>
              <a:gd name="connsiteX0" fmla="*/ 0 w 2290119"/>
              <a:gd name="connsiteY0" fmla="*/ 0 h 572345"/>
              <a:gd name="connsiteX1" fmla="*/ 807309 w 2290119"/>
              <a:gd name="connsiteY1" fmla="*/ 362465 h 572345"/>
              <a:gd name="connsiteX2" fmla="*/ 1911179 w 2290119"/>
              <a:gd name="connsiteY2" fmla="*/ 565379 h 572345"/>
              <a:gd name="connsiteX3" fmla="*/ 2290119 w 2290119"/>
              <a:gd name="connsiteY3" fmla="*/ 428368 h 572345"/>
              <a:gd name="connsiteX0" fmla="*/ 0 w 2290119"/>
              <a:gd name="connsiteY0" fmla="*/ 0 h 570107"/>
              <a:gd name="connsiteX1" fmla="*/ 807309 w 2290119"/>
              <a:gd name="connsiteY1" fmla="*/ 362465 h 570107"/>
              <a:gd name="connsiteX2" fmla="*/ 1911179 w 2290119"/>
              <a:gd name="connsiteY2" fmla="*/ 565379 h 570107"/>
              <a:gd name="connsiteX3" fmla="*/ 2290119 w 2290119"/>
              <a:gd name="connsiteY3" fmla="*/ 428368 h 570107"/>
              <a:gd name="connsiteX0" fmla="*/ 0 w 2290119"/>
              <a:gd name="connsiteY0" fmla="*/ 0 h 570107"/>
              <a:gd name="connsiteX1" fmla="*/ 807309 w 2290119"/>
              <a:gd name="connsiteY1" fmla="*/ 362465 h 570107"/>
              <a:gd name="connsiteX2" fmla="*/ 1886465 w 2290119"/>
              <a:gd name="connsiteY2" fmla="*/ 565379 h 570107"/>
              <a:gd name="connsiteX3" fmla="*/ 2290119 w 2290119"/>
              <a:gd name="connsiteY3" fmla="*/ 428368 h 570107"/>
              <a:gd name="connsiteX0" fmla="*/ 0 w 2290119"/>
              <a:gd name="connsiteY0" fmla="*/ 0 h 428368"/>
              <a:gd name="connsiteX1" fmla="*/ 807309 w 2290119"/>
              <a:gd name="connsiteY1" fmla="*/ 362465 h 428368"/>
              <a:gd name="connsiteX2" fmla="*/ 2290119 w 2290119"/>
              <a:gd name="connsiteY2" fmla="*/ 428368 h 428368"/>
              <a:gd name="connsiteX0" fmla="*/ 0 w 2290119"/>
              <a:gd name="connsiteY0" fmla="*/ 0 h 453245"/>
              <a:gd name="connsiteX1" fmla="*/ 807309 w 2290119"/>
              <a:gd name="connsiteY1" fmla="*/ 423162 h 453245"/>
              <a:gd name="connsiteX2" fmla="*/ 2290119 w 2290119"/>
              <a:gd name="connsiteY2" fmla="*/ 428368 h 453245"/>
              <a:gd name="connsiteX0" fmla="*/ 0 w 2265406"/>
              <a:gd name="connsiteY0" fmla="*/ 0 h 532420"/>
              <a:gd name="connsiteX1" fmla="*/ 807309 w 2265406"/>
              <a:gd name="connsiteY1" fmla="*/ 423162 h 532420"/>
              <a:gd name="connsiteX2" fmla="*/ 2265406 w 2265406"/>
              <a:gd name="connsiteY2" fmla="*/ 532420 h 532420"/>
            </a:gdLst>
            <a:ahLst/>
            <a:cxnLst>
              <a:cxn ang="0">
                <a:pos x="connsiteX0" y="connsiteY0"/>
              </a:cxn>
              <a:cxn ang="0">
                <a:pos x="connsiteX1" y="connsiteY1"/>
              </a:cxn>
              <a:cxn ang="0">
                <a:pos x="connsiteX2" y="connsiteY2"/>
              </a:cxn>
            </a:cxnLst>
            <a:rect l="l" t="t" r="r" b="b"/>
            <a:pathLst>
              <a:path w="2265406" h="532420">
                <a:moveTo>
                  <a:pt x="0" y="0"/>
                </a:moveTo>
                <a:cubicBezTo>
                  <a:pt x="216930" y="120822"/>
                  <a:pt x="429741" y="334425"/>
                  <a:pt x="807309" y="423162"/>
                </a:cubicBezTo>
                <a:cubicBezTo>
                  <a:pt x="1184877" y="511899"/>
                  <a:pt x="1956487" y="518690"/>
                  <a:pt x="2265406" y="532420"/>
                </a:cubicBezTo>
              </a:path>
            </a:pathLst>
          </a:custGeom>
          <a:noFill/>
          <a:ln w="41275">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4523AD80-62D7-40B4-A374-69F9F7456CCE}"/>
              </a:ext>
            </a:extLst>
          </p:cNvPr>
          <p:cNvSpPr/>
          <p:nvPr/>
        </p:nvSpPr>
        <p:spPr>
          <a:xfrm>
            <a:off x="3855761" y="2816164"/>
            <a:ext cx="642039" cy="1152128"/>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latin typeface="AR P丸ゴシック体E" pitchFamily="50" charset="-128"/>
                <a:ea typeface="AR P丸ゴシック体E" pitchFamily="50" charset="-128"/>
              </a:rPr>
              <a:t>超大量</a:t>
            </a:r>
            <a:endParaRPr kumimoji="1" lang="en-US" altLang="ja-JP" b="1" dirty="0">
              <a:solidFill>
                <a:schemeClr val="bg1"/>
              </a:solidFill>
              <a:latin typeface="AR P丸ゴシック体E" pitchFamily="50" charset="-128"/>
              <a:ea typeface="AR P丸ゴシック体E" pitchFamily="50" charset="-128"/>
            </a:endParaRPr>
          </a:p>
          <a:p>
            <a:pPr algn="ctr"/>
            <a:r>
              <a:rPr kumimoji="1" lang="ja-JP" altLang="en-US" b="1" dirty="0">
                <a:solidFill>
                  <a:schemeClr val="bg1"/>
                </a:solidFill>
                <a:latin typeface="AR P丸ゴシック体E" pitchFamily="50" charset="-128"/>
                <a:ea typeface="AR P丸ゴシック体E" pitchFamily="50" charset="-128"/>
              </a:rPr>
              <a:t>抗がん剤</a:t>
            </a:r>
          </a:p>
        </p:txBody>
      </p:sp>
      <p:sp>
        <p:nvSpPr>
          <p:cNvPr id="64" name="正方形/長方形 63">
            <a:extLst>
              <a:ext uri="{FF2B5EF4-FFF2-40B4-BE49-F238E27FC236}">
                <a16:creationId xmlns:a16="http://schemas.microsoft.com/office/drawing/2014/main" id="{B00B2A0D-163E-453B-A66B-A5DD2E6BCCFE}"/>
              </a:ext>
            </a:extLst>
          </p:cNvPr>
          <p:cNvSpPr/>
          <p:nvPr/>
        </p:nvSpPr>
        <p:spPr>
          <a:xfrm>
            <a:off x="3034743" y="2406800"/>
            <a:ext cx="264284" cy="1585137"/>
          </a:xfrm>
          <a:prstGeom prst="rect">
            <a:avLst/>
          </a:prstGeom>
          <a:solidFill>
            <a:srgbClr val="FF0000">
              <a:alpha val="20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矢印コネクタ 64">
            <a:extLst>
              <a:ext uri="{FF2B5EF4-FFF2-40B4-BE49-F238E27FC236}">
                <a16:creationId xmlns:a16="http://schemas.microsoft.com/office/drawing/2014/main" id="{C3C435D3-1717-42A9-A297-B74A7D6950F8}"/>
              </a:ext>
            </a:extLst>
          </p:cNvPr>
          <p:cNvCxnSpPr/>
          <p:nvPr/>
        </p:nvCxnSpPr>
        <p:spPr>
          <a:xfrm flipV="1">
            <a:off x="3165582" y="1902744"/>
            <a:ext cx="0" cy="50405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981DD913-57D2-4370-8E9B-C5DB67FA9AA3}"/>
              </a:ext>
            </a:extLst>
          </p:cNvPr>
          <p:cNvSpPr txBox="1"/>
          <p:nvPr/>
        </p:nvSpPr>
        <p:spPr>
          <a:xfrm>
            <a:off x="1693272" y="1686554"/>
            <a:ext cx="1352760" cy="369332"/>
          </a:xfrm>
          <a:prstGeom prst="rect">
            <a:avLst/>
          </a:prstGeom>
          <a:noFill/>
        </p:spPr>
        <p:txBody>
          <a:bodyPr wrap="square" rtlCol="0">
            <a:spAutoFit/>
          </a:bodyPr>
          <a:lstStyle/>
          <a:p>
            <a:r>
              <a:rPr kumimoji="1" lang="ja-JP" altLang="en-US" dirty="0"/>
              <a:t>幹細胞採取</a:t>
            </a:r>
          </a:p>
        </p:txBody>
      </p:sp>
      <p:sp>
        <p:nvSpPr>
          <p:cNvPr id="67" name="正方形/長方形 66">
            <a:extLst>
              <a:ext uri="{FF2B5EF4-FFF2-40B4-BE49-F238E27FC236}">
                <a16:creationId xmlns:a16="http://schemas.microsoft.com/office/drawing/2014/main" id="{16CD2B5C-CCF9-4A45-9DD3-F53D7A64DCC4}"/>
              </a:ext>
            </a:extLst>
          </p:cNvPr>
          <p:cNvSpPr/>
          <p:nvPr/>
        </p:nvSpPr>
        <p:spPr>
          <a:xfrm>
            <a:off x="4678837" y="1941067"/>
            <a:ext cx="264284" cy="1585137"/>
          </a:xfrm>
          <a:prstGeom prst="rect">
            <a:avLst/>
          </a:prstGeom>
          <a:solidFill>
            <a:srgbClr val="FF0000">
              <a:alpha val="20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9" name="Picture 7">
            <a:extLst>
              <a:ext uri="{FF2B5EF4-FFF2-40B4-BE49-F238E27FC236}">
                <a16:creationId xmlns:a16="http://schemas.microsoft.com/office/drawing/2014/main" id="{8FDD85E2-ECB8-4512-AE8C-04FA35687CAE}"/>
              </a:ext>
            </a:extLst>
          </p:cNvPr>
          <p:cNvPicPr>
            <a:picLocks noChangeAspect="1" noChangeArrowheads="1"/>
          </p:cNvPicPr>
          <p:nvPr/>
        </p:nvPicPr>
        <p:blipFill>
          <a:blip r:embed="rId3" cstate="print"/>
          <a:srcRect/>
          <a:stretch>
            <a:fillRect/>
          </a:stretch>
        </p:blipFill>
        <p:spPr bwMode="auto">
          <a:xfrm>
            <a:off x="3496965" y="1006162"/>
            <a:ext cx="971574" cy="723283"/>
          </a:xfrm>
          <a:prstGeom prst="rect">
            <a:avLst/>
          </a:prstGeom>
          <a:noFill/>
          <a:ln w="76200">
            <a:solidFill>
              <a:srgbClr val="00B050"/>
            </a:solidFill>
            <a:miter lim="800000"/>
            <a:headEnd/>
            <a:tailEnd/>
          </a:ln>
          <a:effectLst/>
        </p:spPr>
      </p:pic>
      <p:sp>
        <p:nvSpPr>
          <p:cNvPr id="70" name="テキスト ボックス 69">
            <a:extLst>
              <a:ext uri="{FF2B5EF4-FFF2-40B4-BE49-F238E27FC236}">
                <a16:creationId xmlns:a16="http://schemas.microsoft.com/office/drawing/2014/main" id="{9390D4FF-EF03-4549-A683-53C7543ADE13}"/>
              </a:ext>
            </a:extLst>
          </p:cNvPr>
          <p:cNvSpPr txBox="1"/>
          <p:nvPr/>
        </p:nvSpPr>
        <p:spPr>
          <a:xfrm>
            <a:off x="4952536" y="1471090"/>
            <a:ext cx="1252807" cy="369332"/>
          </a:xfrm>
          <a:prstGeom prst="rect">
            <a:avLst/>
          </a:prstGeom>
          <a:noFill/>
        </p:spPr>
        <p:txBody>
          <a:bodyPr wrap="square" rtlCol="0">
            <a:spAutoFit/>
          </a:bodyPr>
          <a:lstStyle/>
          <a:p>
            <a:r>
              <a:rPr kumimoji="1" lang="ja-JP" altLang="en-US" dirty="0"/>
              <a:t>同種移植</a:t>
            </a:r>
          </a:p>
        </p:txBody>
      </p:sp>
      <p:sp>
        <p:nvSpPr>
          <p:cNvPr id="72" name="テキスト ボックス 71">
            <a:extLst>
              <a:ext uri="{FF2B5EF4-FFF2-40B4-BE49-F238E27FC236}">
                <a16:creationId xmlns:a16="http://schemas.microsoft.com/office/drawing/2014/main" id="{D09AD73A-27AC-400B-9709-0CEEACF6FD3A}"/>
              </a:ext>
            </a:extLst>
          </p:cNvPr>
          <p:cNvSpPr txBox="1"/>
          <p:nvPr/>
        </p:nvSpPr>
        <p:spPr>
          <a:xfrm>
            <a:off x="1028632" y="3057224"/>
            <a:ext cx="1224136" cy="369332"/>
          </a:xfrm>
          <a:prstGeom prst="rect">
            <a:avLst/>
          </a:prstGeom>
          <a:noFill/>
        </p:spPr>
        <p:txBody>
          <a:bodyPr wrap="square" rtlCol="0">
            <a:spAutoFit/>
          </a:bodyPr>
          <a:lstStyle/>
          <a:p>
            <a:r>
              <a:rPr kumimoji="1" lang="ja-JP" altLang="en-US" b="1" dirty="0">
                <a:solidFill>
                  <a:srgbClr val="00B050"/>
                </a:solidFill>
                <a:latin typeface="AR P丸ゴシック体E" pitchFamily="50" charset="-128"/>
                <a:ea typeface="AR P丸ゴシック体E" pitchFamily="50" charset="-128"/>
              </a:rPr>
              <a:t>白血球数</a:t>
            </a:r>
          </a:p>
        </p:txBody>
      </p:sp>
      <p:sp>
        <p:nvSpPr>
          <p:cNvPr id="10" name="正方形/長方形 9">
            <a:extLst>
              <a:ext uri="{FF2B5EF4-FFF2-40B4-BE49-F238E27FC236}">
                <a16:creationId xmlns:a16="http://schemas.microsoft.com/office/drawing/2014/main" id="{9B414F7E-3D7F-4A7E-8BD5-CC188977919B}"/>
              </a:ext>
            </a:extLst>
          </p:cNvPr>
          <p:cNvSpPr/>
          <p:nvPr/>
        </p:nvSpPr>
        <p:spPr>
          <a:xfrm>
            <a:off x="3606431" y="3614455"/>
            <a:ext cx="92004" cy="594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0C33C888-F7FD-421C-B9D9-67675630C19A}"/>
              </a:ext>
            </a:extLst>
          </p:cNvPr>
          <p:cNvSpPr/>
          <p:nvPr/>
        </p:nvSpPr>
        <p:spPr>
          <a:xfrm>
            <a:off x="3895494" y="2609385"/>
            <a:ext cx="2441670" cy="1265011"/>
          </a:xfrm>
          <a:custGeom>
            <a:avLst/>
            <a:gdLst>
              <a:gd name="connsiteX0" fmla="*/ 0 w 4133385"/>
              <a:gd name="connsiteY0" fmla="*/ 0 h 1628078"/>
              <a:gd name="connsiteX1" fmla="*/ 1226634 w 4133385"/>
              <a:gd name="connsiteY1" fmla="*/ 364274 h 1628078"/>
              <a:gd name="connsiteX2" fmla="*/ 2282283 w 4133385"/>
              <a:gd name="connsiteY2" fmla="*/ 1308410 h 1628078"/>
              <a:gd name="connsiteX3" fmla="*/ 4133385 w 4133385"/>
              <a:gd name="connsiteY3" fmla="*/ 1628078 h 1628078"/>
            </a:gdLst>
            <a:ahLst/>
            <a:cxnLst>
              <a:cxn ang="0">
                <a:pos x="connsiteX0" y="connsiteY0"/>
              </a:cxn>
              <a:cxn ang="0">
                <a:pos x="connsiteX1" y="connsiteY1"/>
              </a:cxn>
              <a:cxn ang="0">
                <a:pos x="connsiteX2" y="connsiteY2"/>
              </a:cxn>
              <a:cxn ang="0">
                <a:pos x="connsiteX3" y="connsiteY3"/>
              </a:cxn>
            </a:cxnLst>
            <a:rect l="l" t="t" r="r" b="b"/>
            <a:pathLst>
              <a:path w="4133385" h="1628078">
                <a:moveTo>
                  <a:pt x="0" y="0"/>
                </a:moveTo>
                <a:cubicBezTo>
                  <a:pt x="423127" y="73103"/>
                  <a:pt x="846254" y="146206"/>
                  <a:pt x="1226634" y="364274"/>
                </a:cubicBezTo>
                <a:cubicBezTo>
                  <a:pt x="1607015" y="582342"/>
                  <a:pt x="1797825" y="1097776"/>
                  <a:pt x="2282283" y="1308410"/>
                </a:cubicBezTo>
                <a:cubicBezTo>
                  <a:pt x="2766741" y="1519044"/>
                  <a:pt x="3450063" y="1573561"/>
                  <a:pt x="4133385" y="1628078"/>
                </a:cubicBezTo>
              </a:path>
            </a:pathLst>
          </a:custGeom>
          <a:noFill/>
          <a:ln w="381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図形 12">
            <a:extLst>
              <a:ext uri="{FF2B5EF4-FFF2-40B4-BE49-F238E27FC236}">
                <a16:creationId xmlns:a16="http://schemas.microsoft.com/office/drawing/2014/main" id="{12FA829A-E5B5-44B8-AC6C-2ABC85C7F3A1}"/>
              </a:ext>
            </a:extLst>
          </p:cNvPr>
          <p:cNvSpPr/>
          <p:nvPr/>
        </p:nvSpPr>
        <p:spPr>
          <a:xfrm>
            <a:off x="4698380" y="2698595"/>
            <a:ext cx="3717074" cy="1204332"/>
          </a:xfrm>
          <a:custGeom>
            <a:avLst/>
            <a:gdLst>
              <a:gd name="connsiteX0" fmla="*/ 0 w 3717074"/>
              <a:gd name="connsiteY0" fmla="*/ 1204332 h 1204332"/>
              <a:gd name="connsiteX1" fmla="*/ 2668859 w 3717074"/>
              <a:gd name="connsiteY1" fmla="*/ 869795 h 1204332"/>
              <a:gd name="connsiteX2" fmla="*/ 3717074 w 3717074"/>
              <a:gd name="connsiteY2" fmla="*/ 0 h 1204332"/>
            </a:gdLst>
            <a:ahLst/>
            <a:cxnLst>
              <a:cxn ang="0">
                <a:pos x="connsiteX0" y="connsiteY0"/>
              </a:cxn>
              <a:cxn ang="0">
                <a:pos x="connsiteX1" y="connsiteY1"/>
              </a:cxn>
              <a:cxn ang="0">
                <a:pos x="connsiteX2" y="connsiteY2"/>
              </a:cxn>
            </a:cxnLst>
            <a:rect l="l" t="t" r="r" b="b"/>
            <a:pathLst>
              <a:path w="3717074" h="1204332">
                <a:moveTo>
                  <a:pt x="0" y="1204332"/>
                </a:moveTo>
                <a:cubicBezTo>
                  <a:pt x="1024673" y="1137424"/>
                  <a:pt x="2049347" y="1070517"/>
                  <a:pt x="2668859" y="869795"/>
                </a:cubicBezTo>
                <a:cubicBezTo>
                  <a:pt x="3288371" y="669073"/>
                  <a:pt x="3502722" y="334536"/>
                  <a:pt x="3717074" y="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id="{E94479C2-CB17-4010-B54B-777B0DCBB906}"/>
              </a:ext>
            </a:extLst>
          </p:cNvPr>
          <p:cNvSpPr txBox="1"/>
          <p:nvPr/>
        </p:nvSpPr>
        <p:spPr>
          <a:xfrm>
            <a:off x="4624926" y="890326"/>
            <a:ext cx="1466664" cy="523220"/>
          </a:xfrm>
          <a:prstGeom prst="rect">
            <a:avLst/>
          </a:prstGeom>
          <a:noFill/>
        </p:spPr>
        <p:txBody>
          <a:bodyPr wrap="square" rtlCol="0">
            <a:spAutoFit/>
          </a:bodyPr>
          <a:lstStyle/>
          <a:p>
            <a:pPr algn="ctr"/>
            <a:r>
              <a:rPr kumimoji="1" lang="ja-JP" altLang="en-US" sz="2800" b="1" dirty="0"/>
              <a:t>患者</a:t>
            </a:r>
          </a:p>
        </p:txBody>
      </p:sp>
      <p:sp>
        <p:nvSpPr>
          <p:cNvPr id="7" name="楕円 6">
            <a:extLst>
              <a:ext uri="{FF2B5EF4-FFF2-40B4-BE49-F238E27FC236}">
                <a16:creationId xmlns:a16="http://schemas.microsoft.com/office/drawing/2014/main" id="{338615FB-7AC2-46DA-86FC-63FD6E2F0003}"/>
              </a:ext>
            </a:extLst>
          </p:cNvPr>
          <p:cNvSpPr/>
          <p:nvPr/>
        </p:nvSpPr>
        <p:spPr>
          <a:xfrm>
            <a:off x="6300192" y="1764695"/>
            <a:ext cx="373975" cy="341659"/>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G</a:t>
            </a:r>
            <a:endParaRPr kumimoji="1" lang="ja-JP" altLang="en-US" sz="3200" dirty="0">
              <a:solidFill>
                <a:schemeClr val="tx1"/>
              </a:solidFill>
            </a:endParaRPr>
          </a:p>
        </p:txBody>
      </p:sp>
      <p:sp>
        <p:nvSpPr>
          <p:cNvPr id="41" name="楕円 40">
            <a:extLst>
              <a:ext uri="{FF2B5EF4-FFF2-40B4-BE49-F238E27FC236}">
                <a16:creationId xmlns:a16="http://schemas.microsoft.com/office/drawing/2014/main" id="{CE30A490-3F93-451B-9816-E6E838735808}"/>
              </a:ext>
            </a:extLst>
          </p:cNvPr>
          <p:cNvSpPr/>
          <p:nvPr/>
        </p:nvSpPr>
        <p:spPr>
          <a:xfrm>
            <a:off x="7002472" y="1777332"/>
            <a:ext cx="373975" cy="341659"/>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H</a:t>
            </a:r>
            <a:endParaRPr kumimoji="1" lang="ja-JP" altLang="en-US" sz="3200" dirty="0">
              <a:solidFill>
                <a:schemeClr val="tx1"/>
              </a:solidFill>
            </a:endParaRPr>
          </a:p>
        </p:txBody>
      </p:sp>
      <p:sp>
        <p:nvSpPr>
          <p:cNvPr id="8" name="テキスト ボックス 7">
            <a:extLst>
              <a:ext uri="{FF2B5EF4-FFF2-40B4-BE49-F238E27FC236}">
                <a16:creationId xmlns:a16="http://schemas.microsoft.com/office/drawing/2014/main" id="{106CEA6B-87A2-4F73-BC48-0234CE15BB73}"/>
              </a:ext>
            </a:extLst>
          </p:cNvPr>
          <p:cNvSpPr txBox="1"/>
          <p:nvPr/>
        </p:nvSpPr>
        <p:spPr>
          <a:xfrm>
            <a:off x="6652616" y="1812898"/>
            <a:ext cx="1695984" cy="369332"/>
          </a:xfrm>
          <a:prstGeom prst="rect">
            <a:avLst/>
          </a:prstGeom>
          <a:noFill/>
        </p:spPr>
        <p:txBody>
          <a:bodyPr wrap="square" rtlCol="0">
            <a:spAutoFit/>
          </a:bodyPr>
          <a:lstStyle/>
          <a:p>
            <a:r>
              <a:rPr kumimoji="1" lang="en-US" altLang="ja-JP" dirty="0"/>
              <a:t>vs          disease</a:t>
            </a:r>
            <a:endParaRPr kumimoji="1" lang="ja-JP" altLang="en-US" dirty="0"/>
          </a:p>
        </p:txBody>
      </p:sp>
      <p:sp>
        <p:nvSpPr>
          <p:cNvPr id="85" name="フリーフォーム: 図形 84">
            <a:extLst>
              <a:ext uri="{FF2B5EF4-FFF2-40B4-BE49-F238E27FC236}">
                <a16:creationId xmlns:a16="http://schemas.microsoft.com/office/drawing/2014/main" id="{1DD260B5-58B0-4DDB-A623-7E33D10853EE}"/>
              </a:ext>
            </a:extLst>
          </p:cNvPr>
          <p:cNvSpPr/>
          <p:nvPr/>
        </p:nvSpPr>
        <p:spPr>
          <a:xfrm>
            <a:off x="750197" y="2763673"/>
            <a:ext cx="2675196" cy="846423"/>
          </a:xfrm>
          <a:custGeom>
            <a:avLst/>
            <a:gdLst>
              <a:gd name="connsiteX0" fmla="*/ 0 w 3717074"/>
              <a:gd name="connsiteY0" fmla="*/ 1204332 h 1204332"/>
              <a:gd name="connsiteX1" fmla="*/ 2668859 w 3717074"/>
              <a:gd name="connsiteY1" fmla="*/ 869795 h 1204332"/>
              <a:gd name="connsiteX2" fmla="*/ 3717074 w 3717074"/>
              <a:gd name="connsiteY2" fmla="*/ 0 h 1204332"/>
            </a:gdLst>
            <a:ahLst/>
            <a:cxnLst>
              <a:cxn ang="0">
                <a:pos x="connsiteX0" y="connsiteY0"/>
              </a:cxn>
              <a:cxn ang="0">
                <a:pos x="connsiteX1" y="connsiteY1"/>
              </a:cxn>
              <a:cxn ang="0">
                <a:pos x="connsiteX2" y="connsiteY2"/>
              </a:cxn>
            </a:cxnLst>
            <a:rect l="l" t="t" r="r" b="b"/>
            <a:pathLst>
              <a:path w="3717074" h="1204332">
                <a:moveTo>
                  <a:pt x="0" y="1204332"/>
                </a:moveTo>
                <a:cubicBezTo>
                  <a:pt x="1024673" y="1137424"/>
                  <a:pt x="2049347" y="1070517"/>
                  <a:pt x="2668859" y="869795"/>
                </a:cubicBezTo>
                <a:cubicBezTo>
                  <a:pt x="3288371" y="669073"/>
                  <a:pt x="3502722" y="334536"/>
                  <a:pt x="3717074" y="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85">
            <a:extLst>
              <a:ext uri="{FF2B5EF4-FFF2-40B4-BE49-F238E27FC236}">
                <a16:creationId xmlns:a16="http://schemas.microsoft.com/office/drawing/2014/main" id="{606CF896-AFE3-45D7-AE5D-BD11979C4587}"/>
              </a:ext>
            </a:extLst>
          </p:cNvPr>
          <p:cNvSpPr txBox="1"/>
          <p:nvPr/>
        </p:nvSpPr>
        <p:spPr>
          <a:xfrm>
            <a:off x="4952007" y="2952067"/>
            <a:ext cx="1224136" cy="369332"/>
          </a:xfrm>
          <a:prstGeom prst="rect">
            <a:avLst/>
          </a:prstGeom>
          <a:noFill/>
        </p:spPr>
        <p:txBody>
          <a:bodyPr wrap="square" rtlCol="0">
            <a:spAutoFit/>
          </a:bodyPr>
          <a:lstStyle/>
          <a:p>
            <a:r>
              <a:rPr kumimoji="1" lang="ja-JP" altLang="en-US" b="1" dirty="0">
                <a:solidFill>
                  <a:srgbClr val="0070C0"/>
                </a:solidFill>
                <a:latin typeface="AR P丸ゴシック体E" pitchFamily="50" charset="-128"/>
                <a:ea typeface="AR P丸ゴシック体E" pitchFamily="50" charset="-128"/>
              </a:rPr>
              <a:t>白血球数</a:t>
            </a:r>
          </a:p>
        </p:txBody>
      </p:sp>
      <p:sp>
        <p:nvSpPr>
          <p:cNvPr id="87" name="テキスト ボックス 86">
            <a:extLst>
              <a:ext uri="{FF2B5EF4-FFF2-40B4-BE49-F238E27FC236}">
                <a16:creationId xmlns:a16="http://schemas.microsoft.com/office/drawing/2014/main" id="{CC034E86-2599-4659-A1F2-592A15222F68}"/>
              </a:ext>
            </a:extLst>
          </p:cNvPr>
          <p:cNvSpPr txBox="1"/>
          <p:nvPr/>
        </p:nvSpPr>
        <p:spPr>
          <a:xfrm>
            <a:off x="665783" y="884638"/>
            <a:ext cx="1466664" cy="523220"/>
          </a:xfrm>
          <a:prstGeom prst="rect">
            <a:avLst/>
          </a:prstGeom>
          <a:noFill/>
        </p:spPr>
        <p:txBody>
          <a:bodyPr wrap="square" rtlCol="0">
            <a:spAutoFit/>
          </a:bodyPr>
          <a:lstStyle/>
          <a:p>
            <a:pPr algn="ctr"/>
            <a:r>
              <a:rPr kumimoji="1" lang="ja-JP" altLang="en-US" sz="2800" b="1" dirty="0"/>
              <a:t>ドナー</a:t>
            </a:r>
          </a:p>
        </p:txBody>
      </p:sp>
    </p:spTree>
    <p:extLst>
      <p:ext uri="{BB962C8B-B14F-4D97-AF65-F5344CB8AC3E}">
        <p14:creationId xmlns:p14="http://schemas.microsoft.com/office/powerpoint/2010/main" val="832062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961851"/>
            <a:ext cx="6635080" cy="4915421"/>
          </a:xfrm>
        </p:spPr>
        <p:txBody>
          <a:bodyPr/>
          <a:lstStyle/>
          <a:p>
            <a:pPr marL="0" indent="0">
              <a:spcBef>
                <a:spcPts val="0"/>
              </a:spcBef>
              <a:spcAft>
                <a:spcPts val="600"/>
              </a:spcAft>
              <a:buClr>
                <a:srgbClr val="002060"/>
              </a:buClr>
              <a:buSzPct val="80000"/>
              <a:buNone/>
            </a:pPr>
            <a:r>
              <a:rPr lang="ja-JP" altLang="en-US" sz="2400" b="1" dirty="0">
                <a:solidFill>
                  <a:srgbClr val="00B050"/>
                </a:solidFill>
                <a:latin typeface="+mj-ea"/>
                <a:ea typeface="+mj-ea"/>
              </a:rPr>
              <a:t>成人の適応疾患</a:t>
            </a:r>
          </a:p>
          <a:p>
            <a:pPr>
              <a:spcBef>
                <a:spcPts val="0"/>
              </a:spcBef>
              <a:spcAft>
                <a:spcPts val="600"/>
              </a:spcAft>
              <a:buClr>
                <a:srgbClr val="002060"/>
              </a:buClr>
              <a:buSzPct val="80000"/>
              <a:buFont typeface="Wingdings" pitchFamily="2" charset="2"/>
              <a:buChar char="l"/>
            </a:pPr>
            <a:r>
              <a:rPr lang="ja-JP" altLang="en-US" sz="2000" dirty="0">
                <a:solidFill>
                  <a:srgbClr val="FF0000"/>
                </a:solidFill>
                <a:latin typeface="+mj-ea"/>
                <a:ea typeface="+mj-ea"/>
              </a:rPr>
              <a:t>急性骨髄性白血病</a:t>
            </a:r>
            <a:r>
              <a:rPr lang="ja-JP" altLang="en-US" sz="2000" dirty="0">
                <a:latin typeface="+mj-ea"/>
                <a:ea typeface="+mj-ea"/>
              </a:rPr>
              <a:t>第</a:t>
            </a:r>
            <a:r>
              <a:rPr lang="en-US" altLang="ja-JP" sz="2000" dirty="0">
                <a:latin typeface="+mj-ea"/>
                <a:ea typeface="+mj-ea"/>
              </a:rPr>
              <a:t>1</a:t>
            </a:r>
            <a:r>
              <a:rPr lang="ja-JP" altLang="en-US" sz="2000" dirty="0">
                <a:latin typeface="+mj-ea"/>
                <a:ea typeface="+mj-ea"/>
              </a:rPr>
              <a:t>寛解期、標準リスク～高リスク群、第２以降の寛解期にあたる</a:t>
            </a:r>
            <a:r>
              <a:rPr lang="en-US" altLang="ja-JP" sz="2000" dirty="0">
                <a:latin typeface="+mj-ea"/>
                <a:ea typeface="+mj-ea"/>
              </a:rPr>
              <a:t>AML</a:t>
            </a:r>
          </a:p>
          <a:p>
            <a:pPr>
              <a:spcBef>
                <a:spcPts val="0"/>
              </a:spcBef>
              <a:spcAft>
                <a:spcPts val="600"/>
              </a:spcAft>
              <a:buClr>
                <a:srgbClr val="002060"/>
              </a:buClr>
              <a:buSzPct val="80000"/>
              <a:buFont typeface="Wingdings" pitchFamily="2" charset="2"/>
              <a:buChar char="l"/>
            </a:pPr>
            <a:r>
              <a:rPr lang="ja-JP" altLang="en-US" sz="2000" dirty="0">
                <a:solidFill>
                  <a:srgbClr val="FF0000"/>
                </a:solidFill>
                <a:latin typeface="+mj-ea"/>
                <a:ea typeface="+mj-ea"/>
              </a:rPr>
              <a:t>急性リンパ性白血病</a:t>
            </a:r>
            <a:r>
              <a:rPr lang="ja-JP" altLang="en-US" sz="2000" dirty="0">
                <a:latin typeface="+mj-ea"/>
                <a:ea typeface="+mj-ea"/>
              </a:rPr>
              <a:t>、予後不良群（</a:t>
            </a:r>
            <a:r>
              <a:rPr lang="en-US" altLang="ja-JP" sz="2000" dirty="0">
                <a:latin typeface="+mj-ea"/>
                <a:ea typeface="+mj-ea"/>
              </a:rPr>
              <a:t>Ph</a:t>
            </a:r>
            <a:r>
              <a:rPr lang="ja-JP" altLang="en-US" sz="2000" dirty="0">
                <a:latin typeface="+mj-ea"/>
                <a:ea typeface="+mj-ea"/>
              </a:rPr>
              <a:t>、</a:t>
            </a:r>
            <a:r>
              <a:rPr lang="en-US" altLang="ja-JP" sz="2000" dirty="0">
                <a:latin typeface="+mj-ea"/>
                <a:ea typeface="+mj-ea"/>
              </a:rPr>
              <a:t>Hypodiploidy</a:t>
            </a:r>
            <a:r>
              <a:rPr lang="ja-JP" altLang="en-US" sz="2000" dirty="0">
                <a:latin typeface="+mj-ea"/>
                <a:ea typeface="+mj-ea"/>
              </a:rPr>
              <a:t>、</a:t>
            </a:r>
            <a:r>
              <a:rPr lang="en-US" altLang="ja-JP" sz="2000" dirty="0">
                <a:latin typeface="+mj-ea"/>
                <a:ea typeface="+mj-ea"/>
              </a:rPr>
              <a:t>t(v;11q23)</a:t>
            </a:r>
            <a:r>
              <a:rPr lang="ja-JP" altLang="en-US" sz="2000" dirty="0">
                <a:latin typeface="+mj-ea"/>
                <a:ea typeface="+mj-ea"/>
              </a:rPr>
              <a:t>、地固め療法後</a:t>
            </a:r>
            <a:r>
              <a:rPr lang="en-US" altLang="ja-JP" sz="2000" dirty="0">
                <a:latin typeface="+mj-ea"/>
                <a:ea typeface="+mj-ea"/>
              </a:rPr>
              <a:t>MRD</a:t>
            </a:r>
            <a:r>
              <a:rPr lang="ja-JP" altLang="en-US" sz="2000" dirty="0">
                <a:latin typeface="+mj-ea"/>
                <a:ea typeface="+mj-ea"/>
              </a:rPr>
              <a:t>陽性例）</a:t>
            </a:r>
            <a:endParaRPr lang="en-US" altLang="ja-JP" sz="2000" dirty="0">
              <a:latin typeface="+mj-ea"/>
              <a:ea typeface="+mj-ea"/>
            </a:endParaRPr>
          </a:p>
          <a:p>
            <a:pPr>
              <a:spcBef>
                <a:spcPts val="0"/>
              </a:spcBef>
              <a:spcAft>
                <a:spcPts val="600"/>
              </a:spcAft>
              <a:buClr>
                <a:srgbClr val="002060"/>
              </a:buClr>
              <a:buSzPct val="80000"/>
              <a:buFont typeface="Wingdings" pitchFamily="2" charset="2"/>
              <a:buChar char="l"/>
            </a:pPr>
            <a:r>
              <a:rPr lang="ja-JP" altLang="en-US" sz="2000" dirty="0">
                <a:solidFill>
                  <a:srgbClr val="FF0000"/>
                </a:solidFill>
                <a:latin typeface="+mj-ea"/>
                <a:ea typeface="+mj-ea"/>
              </a:rPr>
              <a:t>慢性骨髄性白血病</a:t>
            </a:r>
            <a:r>
              <a:rPr lang="en-US" altLang="ja-JP" sz="2000" dirty="0">
                <a:latin typeface="+mj-ea"/>
                <a:ea typeface="+mj-ea"/>
              </a:rPr>
              <a:t>…</a:t>
            </a:r>
            <a:r>
              <a:rPr lang="ja-JP" altLang="en-US" sz="2000" dirty="0">
                <a:latin typeface="+mj-ea"/>
                <a:ea typeface="+mj-ea"/>
              </a:rPr>
              <a:t>芽球期では全例、移行期では</a:t>
            </a:r>
            <a:r>
              <a:rPr lang="en-US" altLang="ja-JP" sz="2000" dirty="0">
                <a:latin typeface="+mj-ea"/>
                <a:ea typeface="+mj-ea"/>
              </a:rPr>
              <a:t>optimal</a:t>
            </a:r>
            <a:r>
              <a:rPr lang="ja-JP" altLang="en-US" sz="2000" dirty="0">
                <a:latin typeface="+mj-ea"/>
                <a:ea typeface="+mj-ea"/>
              </a:rPr>
              <a:t>な奏功が得られない群</a:t>
            </a:r>
          </a:p>
          <a:p>
            <a:pPr>
              <a:spcBef>
                <a:spcPts val="0"/>
              </a:spcBef>
              <a:spcAft>
                <a:spcPts val="600"/>
              </a:spcAft>
              <a:buClr>
                <a:srgbClr val="002060"/>
              </a:buClr>
              <a:buSzPct val="80000"/>
              <a:buFont typeface="Wingdings" pitchFamily="2" charset="2"/>
              <a:buChar char="l"/>
            </a:pPr>
            <a:r>
              <a:rPr lang="ja-JP" altLang="en-US" sz="2000" dirty="0">
                <a:solidFill>
                  <a:srgbClr val="FF0000"/>
                </a:solidFill>
                <a:latin typeface="+mj-ea"/>
                <a:ea typeface="+mj-ea"/>
              </a:rPr>
              <a:t>骨髄線維症</a:t>
            </a:r>
            <a:r>
              <a:rPr lang="ja-JP" altLang="en-US" sz="2000" dirty="0">
                <a:latin typeface="+mj-ea"/>
                <a:ea typeface="+mj-ea"/>
              </a:rPr>
              <a:t>　</a:t>
            </a:r>
            <a:r>
              <a:rPr lang="en-US" altLang="ja-JP" sz="2000" dirty="0">
                <a:latin typeface="+mj-ea"/>
                <a:ea typeface="+mj-ea"/>
              </a:rPr>
              <a:t>Int2, High</a:t>
            </a:r>
            <a:r>
              <a:rPr lang="ja-JP" altLang="en-US" sz="2000" dirty="0">
                <a:latin typeface="+mj-ea"/>
                <a:ea typeface="+mj-ea"/>
              </a:rPr>
              <a:t>群</a:t>
            </a:r>
          </a:p>
          <a:p>
            <a:pPr>
              <a:spcBef>
                <a:spcPts val="0"/>
              </a:spcBef>
              <a:spcAft>
                <a:spcPts val="600"/>
              </a:spcAft>
              <a:buClr>
                <a:srgbClr val="002060"/>
              </a:buClr>
              <a:buSzPct val="80000"/>
              <a:buFont typeface="Wingdings" pitchFamily="2" charset="2"/>
              <a:buChar char="l"/>
            </a:pPr>
            <a:r>
              <a:rPr lang="ja-JP" altLang="en-US" sz="2000" dirty="0">
                <a:solidFill>
                  <a:srgbClr val="FF0000"/>
                </a:solidFill>
                <a:latin typeface="+mj-ea"/>
                <a:ea typeface="+mj-ea"/>
              </a:rPr>
              <a:t>骨髄異形成症候群</a:t>
            </a:r>
            <a:r>
              <a:rPr lang="ja-JP" altLang="en-US" sz="2000" dirty="0">
                <a:latin typeface="+mj-ea"/>
                <a:ea typeface="+mj-ea"/>
              </a:rPr>
              <a:t>　</a:t>
            </a:r>
            <a:r>
              <a:rPr lang="en-US" altLang="ja-JP" sz="2000" dirty="0">
                <a:latin typeface="+mj-ea"/>
                <a:ea typeface="+mj-ea"/>
              </a:rPr>
              <a:t>Int-2</a:t>
            </a:r>
            <a:r>
              <a:rPr lang="ja-JP" altLang="en-US" sz="2000" dirty="0">
                <a:latin typeface="+mj-ea"/>
                <a:ea typeface="+mj-ea"/>
              </a:rPr>
              <a:t>～</a:t>
            </a:r>
            <a:r>
              <a:rPr lang="en-US" altLang="ja-JP" sz="2000" dirty="0">
                <a:latin typeface="+mj-ea"/>
                <a:ea typeface="+mj-ea"/>
              </a:rPr>
              <a:t>high risk</a:t>
            </a:r>
            <a:r>
              <a:rPr lang="ja-JP" altLang="en-US" sz="2000" dirty="0">
                <a:latin typeface="+mj-ea"/>
                <a:ea typeface="+mj-ea"/>
              </a:rPr>
              <a:t>群</a:t>
            </a:r>
          </a:p>
          <a:p>
            <a:pPr>
              <a:spcBef>
                <a:spcPts val="0"/>
              </a:spcBef>
              <a:spcAft>
                <a:spcPts val="600"/>
              </a:spcAft>
              <a:buClr>
                <a:srgbClr val="002060"/>
              </a:buClr>
              <a:buSzPct val="80000"/>
              <a:buFont typeface="Wingdings" pitchFamily="2" charset="2"/>
              <a:buChar char="l"/>
            </a:pPr>
            <a:r>
              <a:rPr lang="ja-JP" altLang="en-US" sz="2000" dirty="0">
                <a:solidFill>
                  <a:srgbClr val="FF0000"/>
                </a:solidFill>
                <a:latin typeface="+mj-ea"/>
                <a:ea typeface="+mj-ea"/>
              </a:rPr>
              <a:t>悪性リンパ腫</a:t>
            </a:r>
            <a:r>
              <a:rPr lang="ja-JP" altLang="en-US" sz="2000" dirty="0">
                <a:latin typeface="+mj-ea"/>
                <a:ea typeface="+mj-ea"/>
              </a:rPr>
              <a:t>　再発難治例に対して</a:t>
            </a:r>
          </a:p>
          <a:p>
            <a:pPr>
              <a:spcBef>
                <a:spcPts val="0"/>
              </a:spcBef>
              <a:spcAft>
                <a:spcPts val="600"/>
              </a:spcAft>
              <a:buClr>
                <a:srgbClr val="002060"/>
              </a:buClr>
              <a:buSzPct val="80000"/>
              <a:buFont typeface="Wingdings" pitchFamily="2" charset="2"/>
              <a:buChar char="l"/>
            </a:pPr>
            <a:r>
              <a:rPr lang="ja-JP" altLang="en-US" sz="2000" dirty="0">
                <a:solidFill>
                  <a:srgbClr val="FF0000"/>
                </a:solidFill>
                <a:latin typeface="+mj-ea"/>
                <a:ea typeface="+mj-ea"/>
              </a:rPr>
              <a:t>再生不良性貧血　</a:t>
            </a:r>
            <a:r>
              <a:rPr lang="en-US" altLang="ja-JP" sz="2000" dirty="0">
                <a:latin typeface="+mj-ea"/>
                <a:ea typeface="+mj-ea"/>
              </a:rPr>
              <a:t>40</a:t>
            </a:r>
            <a:r>
              <a:rPr lang="ja-JP" altLang="en-US" sz="2000" dirty="0">
                <a:latin typeface="+mj-ea"/>
                <a:ea typeface="+mj-ea"/>
              </a:rPr>
              <a:t>歳未満の重症型、</a:t>
            </a:r>
            <a:r>
              <a:rPr lang="en-US" altLang="ja-JP" sz="2000" dirty="0">
                <a:latin typeface="+mj-ea"/>
                <a:ea typeface="+mj-ea"/>
              </a:rPr>
              <a:t>20</a:t>
            </a:r>
            <a:r>
              <a:rPr lang="ja-JP" altLang="en-US" sz="2000" dirty="0">
                <a:latin typeface="+mj-ea"/>
                <a:ea typeface="+mj-ea"/>
              </a:rPr>
              <a:t>歳未満の初回</a:t>
            </a:r>
            <a:r>
              <a:rPr lang="en-US" altLang="ja-JP" sz="2000" dirty="0">
                <a:latin typeface="+mj-ea"/>
                <a:ea typeface="+mj-ea"/>
              </a:rPr>
              <a:t>stage3</a:t>
            </a:r>
            <a:r>
              <a:rPr lang="ja-JP" altLang="en-US" sz="2000" dirty="0">
                <a:latin typeface="+mj-ea"/>
                <a:ea typeface="+mj-ea"/>
              </a:rPr>
              <a:t>～</a:t>
            </a:r>
            <a:r>
              <a:rPr lang="en-US" altLang="ja-JP" sz="2000" dirty="0">
                <a:latin typeface="+mj-ea"/>
                <a:ea typeface="+mj-ea"/>
              </a:rPr>
              <a:t>5</a:t>
            </a:r>
            <a:r>
              <a:rPr lang="ja-JP" altLang="en-US" sz="2000" dirty="0">
                <a:latin typeface="+mj-ea"/>
                <a:ea typeface="+mj-ea"/>
              </a:rPr>
              <a:t>の再生不良性貧血、免疫抑制剤不応例</a:t>
            </a:r>
            <a:endParaRPr lang="en-US" altLang="ja-JP" sz="2000" dirty="0">
              <a:latin typeface="+mj-ea"/>
              <a:ea typeface="+mj-ea"/>
            </a:endParaRPr>
          </a:p>
          <a:p>
            <a:pPr marL="0" indent="0">
              <a:spcBef>
                <a:spcPts val="0"/>
              </a:spcBef>
              <a:spcAft>
                <a:spcPts val="600"/>
              </a:spcAft>
              <a:buClr>
                <a:srgbClr val="002060"/>
              </a:buClr>
              <a:buSzPct val="80000"/>
              <a:buNone/>
            </a:pPr>
            <a:r>
              <a:rPr lang="ja-JP" altLang="en-US" sz="2000" dirty="0">
                <a:latin typeface="+mj-ea"/>
                <a:ea typeface="+mj-ea"/>
              </a:rPr>
              <a:t>　　　　　　　　　　（→</a:t>
            </a:r>
            <a:r>
              <a:rPr lang="en-US" altLang="ja-JP" sz="2000" dirty="0">
                <a:latin typeface="+mj-ea"/>
                <a:ea typeface="+mj-ea"/>
              </a:rPr>
              <a:t>HLA</a:t>
            </a:r>
            <a:r>
              <a:rPr lang="ja-JP" altLang="en-US" sz="2000" dirty="0">
                <a:latin typeface="+mj-ea"/>
                <a:ea typeface="+mj-ea"/>
              </a:rPr>
              <a:t>一致血縁者間骨髄移植なら許容）</a:t>
            </a:r>
            <a:endParaRPr lang="en-US" altLang="ja-JP" sz="2000" dirty="0">
              <a:latin typeface="+mj-ea"/>
              <a:ea typeface="+mj-ea"/>
            </a:endParaRPr>
          </a:p>
          <a:p>
            <a:pPr marL="0" indent="0">
              <a:spcBef>
                <a:spcPts val="0"/>
              </a:spcBef>
              <a:spcAft>
                <a:spcPts val="600"/>
              </a:spcAft>
              <a:buClr>
                <a:srgbClr val="002060"/>
              </a:buClr>
              <a:buSzPct val="80000"/>
              <a:buNone/>
            </a:pPr>
            <a:endParaRPr lang="en-US" altLang="ja-JP" sz="2000" dirty="0">
              <a:latin typeface="+mj-ea"/>
              <a:ea typeface="+mj-ea"/>
            </a:endParaRPr>
          </a:p>
          <a:p>
            <a:pPr marL="0" indent="0">
              <a:spcBef>
                <a:spcPts val="0"/>
              </a:spcBef>
              <a:spcAft>
                <a:spcPts val="600"/>
              </a:spcAft>
              <a:buClr>
                <a:srgbClr val="002060"/>
              </a:buClr>
              <a:buSzPct val="80000"/>
              <a:buNone/>
            </a:pPr>
            <a:r>
              <a:rPr lang="en-US" altLang="ja-JP" sz="1600" dirty="0">
                <a:latin typeface="+mj-ea"/>
                <a:ea typeface="+mj-ea"/>
              </a:rPr>
              <a:t>※</a:t>
            </a:r>
            <a:r>
              <a:rPr lang="ja-JP" altLang="en-US" sz="1600" dirty="0">
                <a:latin typeface="+mj-ea"/>
                <a:ea typeface="+mj-ea"/>
              </a:rPr>
              <a:t>　</a:t>
            </a:r>
            <a:r>
              <a:rPr lang="en-US" altLang="ja-JP" sz="1600" dirty="0">
                <a:latin typeface="+mj-ea"/>
                <a:ea typeface="+mj-ea"/>
              </a:rPr>
              <a:t>65</a:t>
            </a:r>
            <a:r>
              <a:rPr lang="ja-JP" altLang="en-US" sz="1600" dirty="0">
                <a:latin typeface="+mj-ea"/>
                <a:ea typeface="+mj-ea"/>
              </a:rPr>
              <a:t>歳以上の高齢者に対しては、十分に考慮する。</a:t>
            </a:r>
            <a:endParaRPr lang="en-US" altLang="ja-JP" sz="1600" dirty="0">
              <a:latin typeface="+mj-ea"/>
              <a:ea typeface="+mj-ea"/>
            </a:endParaRPr>
          </a:p>
          <a:p>
            <a:pPr marL="0" indent="0">
              <a:spcBef>
                <a:spcPts val="0"/>
              </a:spcBef>
              <a:spcAft>
                <a:spcPts val="600"/>
              </a:spcAft>
              <a:buClr>
                <a:srgbClr val="002060"/>
              </a:buClr>
              <a:buSzPct val="80000"/>
              <a:buNone/>
            </a:pPr>
            <a:r>
              <a:rPr lang="en-US" altLang="ja-JP" sz="1600" dirty="0">
                <a:latin typeface="+mj-ea"/>
                <a:ea typeface="+mj-ea"/>
              </a:rPr>
              <a:t>※</a:t>
            </a:r>
            <a:r>
              <a:rPr lang="ja-JP" altLang="en-US" sz="1600" dirty="0">
                <a:latin typeface="+mj-ea"/>
                <a:ea typeface="+mj-ea"/>
              </a:rPr>
              <a:t>　ここでは、小児疾患については割愛する</a:t>
            </a:r>
          </a:p>
          <a:p>
            <a:pPr>
              <a:spcBef>
                <a:spcPts val="0"/>
              </a:spcBef>
              <a:spcAft>
                <a:spcPts val="1800"/>
              </a:spcAft>
              <a:buClr>
                <a:srgbClr val="002060"/>
              </a:buClr>
              <a:buSzPct val="80000"/>
              <a:buFont typeface="Wingdings" pitchFamily="2" charset="2"/>
              <a:buChar char="l"/>
            </a:pPr>
            <a:endParaRPr lang="en-US" altLang="ja-JP" sz="2000" dirty="0">
              <a:latin typeface="+mj-ea"/>
              <a:ea typeface="+mj-ea"/>
            </a:endParaRPr>
          </a:p>
        </p:txBody>
      </p:sp>
      <p:sp>
        <p:nvSpPr>
          <p:cNvPr id="4" name="テキスト ボックス 8"/>
          <p:cNvSpPr txBox="1">
            <a:spLocks noChangeArrowheads="1"/>
          </p:cNvSpPr>
          <p:nvPr/>
        </p:nvSpPr>
        <p:spPr bwMode="auto">
          <a:xfrm>
            <a:off x="0" y="0"/>
            <a:ext cx="7777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同種移植</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右大かっこ 6">
            <a:extLst>
              <a:ext uri="{FF2B5EF4-FFF2-40B4-BE49-F238E27FC236}">
                <a16:creationId xmlns:a16="http://schemas.microsoft.com/office/drawing/2014/main" id="{13C6393A-8503-4CD1-B3AB-7D1F18E94C17}"/>
              </a:ext>
            </a:extLst>
          </p:cNvPr>
          <p:cNvSpPr/>
          <p:nvPr/>
        </p:nvSpPr>
        <p:spPr>
          <a:xfrm>
            <a:off x="6804249" y="1412776"/>
            <a:ext cx="144016" cy="2736304"/>
          </a:xfrm>
          <a:prstGeom prst="rightBracket">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00B0F0"/>
              </a:solidFill>
            </a:endParaRPr>
          </a:p>
        </p:txBody>
      </p:sp>
      <p:sp>
        <p:nvSpPr>
          <p:cNvPr id="8" name="テキスト ボックス 7">
            <a:extLst>
              <a:ext uri="{FF2B5EF4-FFF2-40B4-BE49-F238E27FC236}">
                <a16:creationId xmlns:a16="http://schemas.microsoft.com/office/drawing/2014/main" id="{C2C9595C-2B3A-4729-88A6-F75C3D86D5B2}"/>
              </a:ext>
            </a:extLst>
          </p:cNvPr>
          <p:cNvSpPr txBox="1"/>
          <p:nvPr/>
        </p:nvSpPr>
        <p:spPr>
          <a:xfrm>
            <a:off x="7081677" y="1772816"/>
            <a:ext cx="1800200" cy="2031325"/>
          </a:xfrm>
          <a:prstGeom prst="rect">
            <a:avLst/>
          </a:prstGeom>
          <a:noFill/>
          <a:ln w="38100">
            <a:solidFill>
              <a:srgbClr val="00B0F0"/>
            </a:solidFill>
            <a:prstDash val="sysDash"/>
          </a:ln>
        </p:spPr>
        <p:txBody>
          <a:bodyPr wrap="square" rtlCol="0">
            <a:spAutoFit/>
          </a:bodyPr>
          <a:lstStyle/>
          <a:p>
            <a:r>
              <a:rPr lang="ja-JP" altLang="en-US" dirty="0"/>
              <a:t>造血器腫瘍に対しては、骨髄破壊的超大量抗がん剤治療後の造血再構築、免疫学的抗腫瘍効果を期待して</a:t>
            </a:r>
            <a:endParaRPr kumimoji="1" lang="ja-JP" altLang="en-US" dirty="0"/>
          </a:p>
        </p:txBody>
      </p:sp>
      <p:sp>
        <p:nvSpPr>
          <p:cNvPr id="11" name="右大かっこ 10">
            <a:extLst>
              <a:ext uri="{FF2B5EF4-FFF2-40B4-BE49-F238E27FC236}">
                <a16:creationId xmlns:a16="http://schemas.microsoft.com/office/drawing/2014/main" id="{13BF29BA-81CD-4B65-805E-77FE3E5BD2D9}"/>
              </a:ext>
            </a:extLst>
          </p:cNvPr>
          <p:cNvSpPr/>
          <p:nvPr/>
        </p:nvSpPr>
        <p:spPr>
          <a:xfrm>
            <a:off x="6804248" y="3429000"/>
            <a:ext cx="213393" cy="2160240"/>
          </a:xfrm>
          <a:prstGeom prst="rightBracket">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04BC3349-7D06-4451-8B23-E64A6C27A063}"/>
              </a:ext>
            </a:extLst>
          </p:cNvPr>
          <p:cNvSpPr txBox="1"/>
          <p:nvPr/>
        </p:nvSpPr>
        <p:spPr>
          <a:xfrm>
            <a:off x="7081677" y="3933056"/>
            <a:ext cx="1800200" cy="1200329"/>
          </a:xfrm>
          <a:prstGeom prst="rect">
            <a:avLst/>
          </a:prstGeom>
          <a:noFill/>
          <a:ln w="38100">
            <a:solidFill>
              <a:srgbClr val="00B050"/>
            </a:solidFill>
            <a:prstDash val="sysDash"/>
          </a:ln>
        </p:spPr>
        <p:txBody>
          <a:bodyPr wrap="square" rtlCol="0">
            <a:spAutoFit/>
          </a:bodyPr>
          <a:lstStyle/>
          <a:p>
            <a:r>
              <a:rPr lang="ja-JP" altLang="en-US" dirty="0"/>
              <a:t>血液細胞を正常に造れなくなる疾患に対しては造血回復のため</a:t>
            </a:r>
            <a:endParaRPr kumimoji="1" lang="ja-JP" altLang="en-US" dirty="0"/>
          </a:p>
        </p:txBody>
      </p:sp>
    </p:spTree>
    <p:extLst>
      <p:ext uri="{BB962C8B-B14F-4D97-AF65-F5344CB8AC3E}">
        <p14:creationId xmlns:p14="http://schemas.microsoft.com/office/powerpoint/2010/main" val="169199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7777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同種移植の流れ</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Group 6">
            <a:extLst>
              <a:ext uri="{FF2B5EF4-FFF2-40B4-BE49-F238E27FC236}">
                <a16:creationId xmlns:a16="http://schemas.microsoft.com/office/drawing/2014/main" id="{B588F57C-4EF4-4A52-AF1F-88644E69FC98}"/>
              </a:ext>
            </a:extLst>
          </p:cNvPr>
          <p:cNvGrpSpPr>
            <a:grpSpLocks/>
          </p:cNvGrpSpPr>
          <p:nvPr/>
        </p:nvGrpSpPr>
        <p:grpSpPr bwMode="auto">
          <a:xfrm>
            <a:off x="684216" y="836623"/>
            <a:ext cx="7848600" cy="1296987"/>
            <a:chOff x="431" y="527"/>
            <a:chExt cx="4944" cy="817"/>
          </a:xfrm>
        </p:grpSpPr>
        <p:sp>
          <p:nvSpPr>
            <p:cNvPr id="13" name="AutoShape 7">
              <a:extLst>
                <a:ext uri="{FF2B5EF4-FFF2-40B4-BE49-F238E27FC236}">
                  <a16:creationId xmlns:a16="http://schemas.microsoft.com/office/drawing/2014/main" id="{500FC2EF-6722-47A8-8057-330336669A71}"/>
                </a:ext>
              </a:extLst>
            </p:cNvPr>
            <p:cNvSpPr>
              <a:spLocks noChangeArrowheads="1"/>
            </p:cNvSpPr>
            <p:nvPr/>
          </p:nvSpPr>
          <p:spPr bwMode="auto">
            <a:xfrm>
              <a:off x="431" y="527"/>
              <a:ext cx="4944" cy="817"/>
            </a:xfrm>
            <a:prstGeom prst="foldedCorner">
              <a:avLst>
                <a:gd name="adj" fmla="val 12500"/>
              </a:avLst>
            </a:prstGeom>
            <a:solidFill>
              <a:srgbClr val="FFDBFF"/>
            </a:solidFill>
            <a:ln w="9525">
              <a:solidFill>
                <a:schemeClr val="tx1"/>
              </a:solidFill>
              <a:round/>
              <a:headEnd/>
              <a:tailEnd/>
            </a:ln>
          </p:spPr>
          <p:txBody>
            <a:bodyPr wrap="none" anchor="ctr"/>
            <a:lstStyle/>
            <a:p>
              <a:endParaRPr lang="ja-JP" altLang="en-US"/>
            </a:p>
          </p:txBody>
        </p:sp>
        <p:sp>
          <p:nvSpPr>
            <p:cNvPr id="14" name="Text Box 8">
              <a:extLst>
                <a:ext uri="{FF2B5EF4-FFF2-40B4-BE49-F238E27FC236}">
                  <a16:creationId xmlns:a16="http://schemas.microsoft.com/office/drawing/2014/main" id="{FD30AFCB-C42F-426E-825A-7B70ADC40AEA}"/>
                </a:ext>
              </a:extLst>
            </p:cNvPr>
            <p:cNvSpPr txBox="1">
              <a:spLocks noChangeArrowheads="1"/>
            </p:cNvSpPr>
            <p:nvPr/>
          </p:nvSpPr>
          <p:spPr bwMode="auto">
            <a:xfrm>
              <a:off x="567" y="618"/>
              <a:ext cx="4672" cy="596"/>
            </a:xfrm>
            <a:prstGeom prst="rect">
              <a:avLst/>
            </a:prstGeom>
            <a:solidFill>
              <a:srgbClr val="FFDBFF"/>
            </a:solidFill>
            <a:ln w="9525">
              <a:noFill/>
              <a:miter lim="800000"/>
              <a:headEnd/>
              <a:tailEnd/>
            </a:ln>
          </p:spPr>
          <p:txBody>
            <a:bodyPr>
              <a:spAutoFit/>
            </a:bodyPr>
            <a:lstStyle/>
            <a:p>
              <a:pPr>
                <a:spcBef>
                  <a:spcPct val="50000"/>
                </a:spcBef>
              </a:pPr>
              <a:r>
                <a:rPr lang="ja-JP" altLang="en-US" sz="2800" b="1">
                  <a:solidFill>
                    <a:srgbClr val="FF0000"/>
                  </a:solidFill>
                </a:rPr>
                <a:t>造血幹細胞を，他の人（ドナー）から提供を受け（骨髄，末梢血，臍帯血），点滴投与．</a:t>
              </a:r>
            </a:p>
          </p:txBody>
        </p:sp>
      </p:grpSp>
      <p:grpSp>
        <p:nvGrpSpPr>
          <p:cNvPr id="15" name="Group 67">
            <a:extLst>
              <a:ext uri="{FF2B5EF4-FFF2-40B4-BE49-F238E27FC236}">
                <a16:creationId xmlns:a16="http://schemas.microsoft.com/office/drawing/2014/main" id="{2F677FD9-02B1-4558-8192-C64BCC222C7A}"/>
              </a:ext>
            </a:extLst>
          </p:cNvPr>
          <p:cNvGrpSpPr>
            <a:grpSpLocks/>
          </p:cNvGrpSpPr>
          <p:nvPr/>
        </p:nvGrpSpPr>
        <p:grpSpPr bwMode="auto">
          <a:xfrm>
            <a:off x="539755" y="3284548"/>
            <a:ext cx="1223963" cy="2376487"/>
            <a:chOff x="612" y="1797"/>
            <a:chExt cx="635" cy="1333"/>
          </a:xfrm>
        </p:grpSpPr>
        <p:sp>
          <p:nvSpPr>
            <p:cNvPr id="16" name="Oval 68">
              <a:extLst>
                <a:ext uri="{FF2B5EF4-FFF2-40B4-BE49-F238E27FC236}">
                  <a16:creationId xmlns:a16="http://schemas.microsoft.com/office/drawing/2014/main" id="{F24A7ADE-BE7C-47AD-AD14-56DD19877D9E}"/>
                </a:ext>
              </a:extLst>
            </p:cNvPr>
            <p:cNvSpPr>
              <a:spLocks noChangeArrowheads="1"/>
            </p:cNvSpPr>
            <p:nvPr/>
          </p:nvSpPr>
          <p:spPr bwMode="auto">
            <a:xfrm>
              <a:off x="644" y="2205"/>
              <a:ext cx="571" cy="925"/>
            </a:xfrm>
            <a:prstGeom prst="ellipse">
              <a:avLst/>
            </a:prstGeom>
            <a:solidFill>
              <a:srgbClr val="EEFDA1"/>
            </a:solidFill>
            <a:ln w="9525">
              <a:solidFill>
                <a:schemeClr val="tx1"/>
              </a:solidFill>
              <a:round/>
              <a:headEnd/>
              <a:tailEnd/>
            </a:ln>
          </p:spPr>
          <p:txBody>
            <a:bodyPr wrap="none" anchor="ctr"/>
            <a:lstStyle/>
            <a:p>
              <a:endParaRPr lang="ja-JP" altLang="en-US"/>
            </a:p>
          </p:txBody>
        </p:sp>
        <p:sp>
          <p:nvSpPr>
            <p:cNvPr id="17" name="AutoShape 69">
              <a:extLst>
                <a:ext uri="{FF2B5EF4-FFF2-40B4-BE49-F238E27FC236}">
                  <a16:creationId xmlns:a16="http://schemas.microsoft.com/office/drawing/2014/main" id="{C68AE407-C42E-45EE-AF2A-3B01EF243E2A}"/>
                </a:ext>
              </a:extLst>
            </p:cNvPr>
            <p:cNvSpPr>
              <a:spLocks noChangeArrowheads="1"/>
            </p:cNvSpPr>
            <p:nvPr/>
          </p:nvSpPr>
          <p:spPr bwMode="auto">
            <a:xfrm>
              <a:off x="612" y="1797"/>
              <a:ext cx="635" cy="544"/>
            </a:xfrm>
            <a:prstGeom prst="smileyFace">
              <a:avLst>
                <a:gd name="adj" fmla="val 4653"/>
              </a:avLst>
            </a:prstGeom>
            <a:solidFill>
              <a:srgbClr val="EEFDA1"/>
            </a:solidFill>
            <a:ln w="9525">
              <a:solidFill>
                <a:schemeClr val="tx1"/>
              </a:solidFill>
              <a:round/>
              <a:headEnd/>
              <a:tailEnd/>
            </a:ln>
          </p:spPr>
          <p:txBody>
            <a:bodyPr wrap="none" anchor="ctr"/>
            <a:lstStyle/>
            <a:p>
              <a:endParaRPr lang="ja-JP" altLang="en-US"/>
            </a:p>
          </p:txBody>
        </p:sp>
      </p:grpSp>
      <p:grpSp>
        <p:nvGrpSpPr>
          <p:cNvPr id="18" name="Group 70">
            <a:extLst>
              <a:ext uri="{FF2B5EF4-FFF2-40B4-BE49-F238E27FC236}">
                <a16:creationId xmlns:a16="http://schemas.microsoft.com/office/drawing/2014/main" id="{6D49E66F-8586-4DA8-8A7F-B0B14991C513}"/>
              </a:ext>
            </a:extLst>
          </p:cNvPr>
          <p:cNvGrpSpPr>
            <a:grpSpLocks/>
          </p:cNvGrpSpPr>
          <p:nvPr/>
        </p:nvGrpSpPr>
        <p:grpSpPr bwMode="auto">
          <a:xfrm>
            <a:off x="1690688" y="3141663"/>
            <a:ext cx="792162" cy="1655762"/>
            <a:chOff x="1292" y="1752"/>
            <a:chExt cx="499" cy="1043"/>
          </a:xfrm>
        </p:grpSpPr>
        <p:sp>
          <p:nvSpPr>
            <p:cNvPr id="19" name="Rectangle 71">
              <a:extLst>
                <a:ext uri="{FF2B5EF4-FFF2-40B4-BE49-F238E27FC236}">
                  <a16:creationId xmlns:a16="http://schemas.microsoft.com/office/drawing/2014/main" id="{4DB58D3D-C012-46F5-9F01-2323FBDD10BC}"/>
                </a:ext>
              </a:extLst>
            </p:cNvPr>
            <p:cNvSpPr>
              <a:spLocks noChangeArrowheads="1"/>
            </p:cNvSpPr>
            <p:nvPr/>
          </p:nvSpPr>
          <p:spPr bwMode="auto">
            <a:xfrm>
              <a:off x="1383" y="1752"/>
              <a:ext cx="408" cy="589"/>
            </a:xfrm>
            <a:prstGeom prst="rect">
              <a:avLst/>
            </a:prstGeom>
            <a:solidFill>
              <a:srgbClr val="FFFFFF"/>
            </a:solidFill>
            <a:ln w="9525">
              <a:solidFill>
                <a:schemeClr val="tx1"/>
              </a:solidFill>
              <a:miter lim="800000"/>
              <a:headEnd/>
              <a:tailEnd/>
            </a:ln>
          </p:spPr>
          <p:txBody>
            <a:bodyPr wrap="none" anchor="ctr"/>
            <a:lstStyle/>
            <a:p>
              <a:endParaRPr lang="ja-JP" altLang="en-US"/>
            </a:p>
          </p:txBody>
        </p:sp>
        <p:sp>
          <p:nvSpPr>
            <p:cNvPr id="20" name="Rectangle 72">
              <a:extLst>
                <a:ext uri="{FF2B5EF4-FFF2-40B4-BE49-F238E27FC236}">
                  <a16:creationId xmlns:a16="http://schemas.microsoft.com/office/drawing/2014/main" id="{88FDA45F-7D44-4E0F-9506-42B632AC3E8B}"/>
                </a:ext>
              </a:extLst>
            </p:cNvPr>
            <p:cNvSpPr>
              <a:spLocks noChangeArrowheads="1"/>
            </p:cNvSpPr>
            <p:nvPr/>
          </p:nvSpPr>
          <p:spPr bwMode="auto">
            <a:xfrm>
              <a:off x="1394" y="1933"/>
              <a:ext cx="397" cy="408"/>
            </a:xfrm>
            <a:prstGeom prst="rect">
              <a:avLst/>
            </a:prstGeom>
            <a:solidFill>
              <a:srgbClr val="99FFCC"/>
            </a:solidFill>
            <a:ln w="9525">
              <a:noFill/>
              <a:miter lim="800000"/>
              <a:headEnd/>
              <a:tailEnd/>
            </a:ln>
          </p:spPr>
          <p:txBody>
            <a:bodyPr wrap="none" anchor="ctr"/>
            <a:lstStyle/>
            <a:p>
              <a:endParaRPr lang="ja-JP" altLang="en-US"/>
            </a:p>
          </p:txBody>
        </p:sp>
        <p:sp>
          <p:nvSpPr>
            <p:cNvPr id="21" name="Freeform 73">
              <a:extLst>
                <a:ext uri="{FF2B5EF4-FFF2-40B4-BE49-F238E27FC236}">
                  <a16:creationId xmlns:a16="http://schemas.microsoft.com/office/drawing/2014/main" id="{2DE80B91-FA43-4A36-8A16-4BAFCA8C64C1}"/>
                </a:ext>
              </a:extLst>
            </p:cNvPr>
            <p:cNvSpPr>
              <a:spLocks/>
            </p:cNvSpPr>
            <p:nvPr/>
          </p:nvSpPr>
          <p:spPr bwMode="auto">
            <a:xfrm>
              <a:off x="1292" y="2341"/>
              <a:ext cx="273" cy="454"/>
            </a:xfrm>
            <a:custGeom>
              <a:avLst/>
              <a:gdLst>
                <a:gd name="T0" fmla="*/ 273 w 273"/>
                <a:gd name="T1" fmla="*/ 0 h 454"/>
                <a:gd name="T2" fmla="*/ 273 w 273"/>
                <a:gd name="T3" fmla="*/ 273 h 454"/>
                <a:gd name="T4" fmla="*/ 182 w 273"/>
                <a:gd name="T5" fmla="*/ 409 h 454"/>
                <a:gd name="T6" fmla="*/ 0 w 273"/>
                <a:gd name="T7" fmla="*/ 454 h 454"/>
                <a:gd name="T8" fmla="*/ 0 60000 65536"/>
                <a:gd name="T9" fmla="*/ 0 60000 65536"/>
                <a:gd name="T10" fmla="*/ 0 60000 65536"/>
                <a:gd name="T11" fmla="*/ 0 60000 65536"/>
                <a:gd name="T12" fmla="*/ 0 w 273"/>
                <a:gd name="T13" fmla="*/ 0 h 454"/>
                <a:gd name="T14" fmla="*/ 273 w 273"/>
                <a:gd name="T15" fmla="*/ 454 h 454"/>
              </a:gdLst>
              <a:ahLst/>
              <a:cxnLst>
                <a:cxn ang="T8">
                  <a:pos x="T0" y="T1"/>
                </a:cxn>
                <a:cxn ang="T9">
                  <a:pos x="T2" y="T3"/>
                </a:cxn>
                <a:cxn ang="T10">
                  <a:pos x="T4" y="T5"/>
                </a:cxn>
                <a:cxn ang="T11">
                  <a:pos x="T6" y="T7"/>
                </a:cxn>
              </a:cxnLst>
              <a:rect l="T12" t="T13" r="T14" b="T15"/>
              <a:pathLst>
                <a:path w="273" h="454">
                  <a:moveTo>
                    <a:pt x="273" y="0"/>
                  </a:moveTo>
                  <a:lnTo>
                    <a:pt x="273" y="273"/>
                  </a:lnTo>
                  <a:lnTo>
                    <a:pt x="182" y="409"/>
                  </a:lnTo>
                  <a:lnTo>
                    <a:pt x="0" y="454"/>
                  </a:lnTo>
                </a:path>
              </a:pathLst>
            </a:custGeom>
            <a:noFill/>
            <a:ln w="9525">
              <a:solidFill>
                <a:schemeClr val="tx1"/>
              </a:solidFill>
              <a:round/>
              <a:headEnd/>
              <a:tailEnd/>
            </a:ln>
          </p:spPr>
          <p:txBody>
            <a:bodyPr/>
            <a:lstStyle/>
            <a:p>
              <a:endParaRPr lang="ja-JP" altLang="en-US"/>
            </a:p>
          </p:txBody>
        </p:sp>
      </p:grpSp>
      <p:sp>
        <p:nvSpPr>
          <p:cNvPr id="22" name="Text Box 74">
            <a:extLst>
              <a:ext uri="{FF2B5EF4-FFF2-40B4-BE49-F238E27FC236}">
                <a16:creationId xmlns:a16="http://schemas.microsoft.com/office/drawing/2014/main" id="{B52EA6E2-CBDD-437A-B92A-30D00CA6EFD3}"/>
              </a:ext>
            </a:extLst>
          </p:cNvPr>
          <p:cNvSpPr txBox="1">
            <a:spLocks noChangeArrowheads="1"/>
          </p:cNvSpPr>
          <p:nvPr/>
        </p:nvSpPr>
        <p:spPr bwMode="auto">
          <a:xfrm>
            <a:off x="1547818" y="2420948"/>
            <a:ext cx="1271587" cy="701675"/>
          </a:xfrm>
          <a:prstGeom prst="rect">
            <a:avLst/>
          </a:prstGeom>
          <a:noFill/>
          <a:ln w="9525">
            <a:noFill/>
            <a:miter lim="800000"/>
            <a:headEnd/>
            <a:tailEnd/>
          </a:ln>
        </p:spPr>
        <p:txBody>
          <a:bodyPr>
            <a:spAutoFit/>
          </a:bodyPr>
          <a:lstStyle/>
          <a:p>
            <a:pPr>
              <a:spcBef>
                <a:spcPct val="50000"/>
              </a:spcBef>
            </a:pPr>
            <a:r>
              <a:rPr lang="ja-JP" altLang="en-US" sz="2000" b="1"/>
              <a:t>抗がん剤投与</a:t>
            </a:r>
          </a:p>
        </p:txBody>
      </p:sp>
      <p:grpSp>
        <p:nvGrpSpPr>
          <p:cNvPr id="23" name="Group 75">
            <a:extLst>
              <a:ext uri="{FF2B5EF4-FFF2-40B4-BE49-F238E27FC236}">
                <a16:creationId xmlns:a16="http://schemas.microsoft.com/office/drawing/2014/main" id="{B6424EC5-0B1F-4DEC-8BF5-7DB589E51F0F}"/>
              </a:ext>
            </a:extLst>
          </p:cNvPr>
          <p:cNvGrpSpPr>
            <a:grpSpLocks/>
          </p:cNvGrpSpPr>
          <p:nvPr/>
        </p:nvGrpSpPr>
        <p:grpSpPr bwMode="auto">
          <a:xfrm>
            <a:off x="3203579" y="3284548"/>
            <a:ext cx="1223963" cy="2376487"/>
            <a:chOff x="612" y="1797"/>
            <a:chExt cx="635" cy="1333"/>
          </a:xfrm>
        </p:grpSpPr>
        <p:sp>
          <p:nvSpPr>
            <p:cNvPr id="24" name="Oval 76">
              <a:extLst>
                <a:ext uri="{FF2B5EF4-FFF2-40B4-BE49-F238E27FC236}">
                  <a16:creationId xmlns:a16="http://schemas.microsoft.com/office/drawing/2014/main" id="{B3985A84-3448-4E4C-BC6D-EFDDEF28F082}"/>
                </a:ext>
              </a:extLst>
            </p:cNvPr>
            <p:cNvSpPr>
              <a:spLocks noChangeArrowheads="1"/>
            </p:cNvSpPr>
            <p:nvPr/>
          </p:nvSpPr>
          <p:spPr bwMode="auto">
            <a:xfrm>
              <a:off x="644" y="2205"/>
              <a:ext cx="571" cy="925"/>
            </a:xfrm>
            <a:prstGeom prst="ellipse">
              <a:avLst/>
            </a:prstGeom>
            <a:solidFill>
              <a:srgbClr val="EEFDA1"/>
            </a:solidFill>
            <a:ln w="9525">
              <a:solidFill>
                <a:schemeClr val="tx1"/>
              </a:solidFill>
              <a:round/>
              <a:headEnd/>
              <a:tailEnd/>
            </a:ln>
          </p:spPr>
          <p:txBody>
            <a:bodyPr wrap="none" anchor="ctr"/>
            <a:lstStyle/>
            <a:p>
              <a:endParaRPr lang="ja-JP" altLang="en-US"/>
            </a:p>
          </p:txBody>
        </p:sp>
        <p:sp>
          <p:nvSpPr>
            <p:cNvPr id="25" name="AutoShape 77">
              <a:extLst>
                <a:ext uri="{FF2B5EF4-FFF2-40B4-BE49-F238E27FC236}">
                  <a16:creationId xmlns:a16="http://schemas.microsoft.com/office/drawing/2014/main" id="{B200B775-41AE-447B-BADC-22DC417ED3FB}"/>
                </a:ext>
              </a:extLst>
            </p:cNvPr>
            <p:cNvSpPr>
              <a:spLocks noChangeArrowheads="1"/>
            </p:cNvSpPr>
            <p:nvPr/>
          </p:nvSpPr>
          <p:spPr bwMode="auto">
            <a:xfrm>
              <a:off x="612" y="1797"/>
              <a:ext cx="635" cy="544"/>
            </a:xfrm>
            <a:prstGeom prst="smileyFace">
              <a:avLst>
                <a:gd name="adj" fmla="val 4653"/>
              </a:avLst>
            </a:prstGeom>
            <a:solidFill>
              <a:srgbClr val="EEFDA1"/>
            </a:solidFill>
            <a:ln w="9525">
              <a:solidFill>
                <a:schemeClr val="tx1"/>
              </a:solidFill>
              <a:round/>
              <a:headEnd/>
              <a:tailEnd/>
            </a:ln>
          </p:spPr>
          <p:txBody>
            <a:bodyPr wrap="none" anchor="ctr"/>
            <a:lstStyle/>
            <a:p>
              <a:endParaRPr lang="ja-JP" altLang="en-US"/>
            </a:p>
          </p:txBody>
        </p:sp>
      </p:grpSp>
      <p:grpSp>
        <p:nvGrpSpPr>
          <p:cNvPr id="26" name="Group 78">
            <a:extLst>
              <a:ext uri="{FF2B5EF4-FFF2-40B4-BE49-F238E27FC236}">
                <a16:creationId xmlns:a16="http://schemas.microsoft.com/office/drawing/2014/main" id="{6BF2EF26-1420-437E-A043-0266E6DFB43E}"/>
              </a:ext>
            </a:extLst>
          </p:cNvPr>
          <p:cNvGrpSpPr>
            <a:grpSpLocks/>
          </p:cNvGrpSpPr>
          <p:nvPr/>
        </p:nvGrpSpPr>
        <p:grpSpPr bwMode="auto">
          <a:xfrm>
            <a:off x="5435603" y="3284548"/>
            <a:ext cx="1223963" cy="2376487"/>
            <a:chOff x="612" y="1797"/>
            <a:chExt cx="635" cy="1333"/>
          </a:xfrm>
        </p:grpSpPr>
        <p:sp>
          <p:nvSpPr>
            <p:cNvPr id="27" name="Oval 79">
              <a:extLst>
                <a:ext uri="{FF2B5EF4-FFF2-40B4-BE49-F238E27FC236}">
                  <a16:creationId xmlns:a16="http://schemas.microsoft.com/office/drawing/2014/main" id="{D451A262-4464-4045-9552-45D44828EE52}"/>
                </a:ext>
              </a:extLst>
            </p:cNvPr>
            <p:cNvSpPr>
              <a:spLocks noChangeArrowheads="1"/>
            </p:cNvSpPr>
            <p:nvPr/>
          </p:nvSpPr>
          <p:spPr bwMode="auto">
            <a:xfrm>
              <a:off x="644" y="2205"/>
              <a:ext cx="571" cy="925"/>
            </a:xfrm>
            <a:prstGeom prst="ellipse">
              <a:avLst/>
            </a:prstGeom>
            <a:solidFill>
              <a:srgbClr val="EEFDA1"/>
            </a:solidFill>
            <a:ln w="9525">
              <a:solidFill>
                <a:schemeClr val="tx1"/>
              </a:solidFill>
              <a:round/>
              <a:headEnd/>
              <a:tailEnd/>
            </a:ln>
          </p:spPr>
          <p:txBody>
            <a:bodyPr wrap="none" anchor="ctr"/>
            <a:lstStyle/>
            <a:p>
              <a:endParaRPr lang="ja-JP" altLang="en-US"/>
            </a:p>
          </p:txBody>
        </p:sp>
        <p:sp>
          <p:nvSpPr>
            <p:cNvPr id="28" name="AutoShape 80">
              <a:extLst>
                <a:ext uri="{FF2B5EF4-FFF2-40B4-BE49-F238E27FC236}">
                  <a16:creationId xmlns:a16="http://schemas.microsoft.com/office/drawing/2014/main" id="{3DA8FF19-45F8-4706-9406-A36AF948C78C}"/>
                </a:ext>
              </a:extLst>
            </p:cNvPr>
            <p:cNvSpPr>
              <a:spLocks noChangeArrowheads="1"/>
            </p:cNvSpPr>
            <p:nvPr/>
          </p:nvSpPr>
          <p:spPr bwMode="auto">
            <a:xfrm>
              <a:off x="612" y="1797"/>
              <a:ext cx="635" cy="544"/>
            </a:xfrm>
            <a:prstGeom prst="smileyFace">
              <a:avLst>
                <a:gd name="adj" fmla="val 4653"/>
              </a:avLst>
            </a:prstGeom>
            <a:solidFill>
              <a:srgbClr val="EEFDA1"/>
            </a:solidFill>
            <a:ln w="9525">
              <a:solidFill>
                <a:schemeClr val="tx1"/>
              </a:solidFill>
              <a:round/>
              <a:headEnd/>
              <a:tailEnd/>
            </a:ln>
          </p:spPr>
          <p:txBody>
            <a:bodyPr wrap="none" anchor="ctr"/>
            <a:lstStyle/>
            <a:p>
              <a:endParaRPr lang="ja-JP" altLang="en-US"/>
            </a:p>
          </p:txBody>
        </p:sp>
      </p:grpSp>
      <p:grpSp>
        <p:nvGrpSpPr>
          <p:cNvPr id="29" name="Group 89">
            <a:extLst>
              <a:ext uri="{FF2B5EF4-FFF2-40B4-BE49-F238E27FC236}">
                <a16:creationId xmlns:a16="http://schemas.microsoft.com/office/drawing/2014/main" id="{B9B5916D-F4EC-4213-9D1C-EC09601FA8B2}"/>
              </a:ext>
            </a:extLst>
          </p:cNvPr>
          <p:cNvGrpSpPr>
            <a:grpSpLocks/>
          </p:cNvGrpSpPr>
          <p:nvPr/>
        </p:nvGrpSpPr>
        <p:grpSpPr bwMode="auto">
          <a:xfrm>
            <a:off x="684218" y="4365635"/>
            <a:ext cx="935037" cy="1222375"/>
            <a:chOff x="431" y="2750"/>
            <a:chExt cx="589" cy="770"/>
          </a:xfrm>
        </p:grpSpPr>
        <p:sp>
          <p:nvSpPr>
            <p:cNvPr id="30" name="AutoShape 90">
              <a:extLst>
                <a:ext uri="{FF2B5EF4-FFF2-40B4-BE49-F238E27FC236}">
                  <a16:creationId xmlns:a16="http://schemas.microsoft.com/office/drawing/2014/main" id="{926E9304-8C3F-4192-9579-A2CBE6E213CE}"/>
                </a:ext>
              </a:extLst>
            </p:cNvPr>
            <p:cNvSpPr>
              <a:spLocks noChangeArrowheads="1"/>
            </p:cNvSpPr>
            <p:nvPr/>
          </p:nvSpPr>
          <p:spPr bwMode="auto">
            <a:xfrm>
              <a:off x="431" y="2976"/>
              <a:ext cx="227" cy="181"/>
            </a:xfrm>
            <a:prstGeom prst="irregularSeal2">
              <a:avLst/>
            </a:prstGeom>
            <a:solidFill>
              <a:srgbClr val="800080"/>
            </a:solidFill>
            <a:ln w="9525">
              <a:solidFill>
                <a:schemeClr val="tx1"/>
              </a:solidFill>
              <a:miter lim="800000"/>
              <a:headEnd/>
              <a:tailEnd/>
            </a:ln>
          </p:spPr>
          <p:txBody>
            <a:bodyPr wrap="none" anchor="ctr"/>
            <a:lstStyle/>
            <a:p>
              <a:pPr algn="ctr"/>
              <a:endParaRPr lang="ja-JP" altLang="en-US"/>
            </a:p>
          </p:txBody>
        </p:sp>
        <p:sp>
          <p:nvSpPr>
            <p:cNvPr id="31" name="AutoShape 91">
              <a:extLst>
                <a:ext uri="{FF2B5EF4-FFF2-40B4-BE49-F238E27FC236}">
                  <a16:creationId xmlns:a16="http://schemas.microsoft.com/office/drawing/2014/main" id="{B338269D-95DB-4F44-ABA1-A1A428681832}"/>
                </a:ext>
              </a:extLst>
            </p:cNvPr>
            <p:cNvSpPr>
              <a:spLocks noChangeArrowheads="1"/>
            </p:cNvSpPr>
            <p:nvPr/>
          </p:nvSpPr>
          <p:spPr bwMode="auto">
            <a:xfrm>
              <a:off x="657" y="3339"/>
              <a:ext cx="227" cy="181"/>
            </a:xfrm>
            <a:prstGeom prst="irregularSeal2">
              <a:avLst/>
            </a:prstGeom>
            <a:solidFill>
              <a:srgbClr val="800080"/>
            </a:solidFill>
            <a:ln w="9525">
              <a:solidFill>
                <a:schemeClr val="tx1"/>
              </a:solidFill>
              <a:miter lim="800000"/>
              <a:headEnd/>
              <a:tailEnd/>
            </a:ln>
          </p:spPr>
          <p:txBody>
            <a:bodyPr wrap="none" anchor="ctr"/>
            <a:lstStyle/>
            <a:p>
              <a:endParaRPr lang="ja-JP" altLang="en-US"/>
            </a:p>
          </p:txBody>
        </p:sp>
        <p:sp>
          <p:nvSpPr>
            <p:cNvPr id="32" name="AutoShape 92">
              <a:extLst>
                <a:ext uri="{FF2B5EF4-FFF2-40B4-BE49-F238E27FC236}">
                  <a16:creationId xmlns:a16="http://schemas.microsoft.com/office/drawing/2014/main" id="{16E89BEE-B4FE-425D-B741-368F1ED27694}"/>
                </a:ext>
              </a:extLst>
            </p:cNvPr>
            <p:cNvSpPr>
              <a:spLocks noChangeArrowheads="1"/>
            </p:cNvSpPr>
            <p:nvPr/>
          </p:nvSpPr>
          <p:spPr bwMode="auto">
            <a:xfrm>
              <a:off x="793" y="2931"/>
              <a:ext cx="227" cy="181"/>
            </a:xfrm>
            <a:prstGeom prst="irregularSeal2">
              <a:avLst/>
            </a:prstGeom>
            <a:solidFill>
              <a:srgbClr val="800080"/>
            </a:solidFill>
            <a:ln w="9525">
              <a:solidFill>
                <a:schemeClr val="tx1"/>
              </a:solidFill>
              <a:miter lim="800000"/>
              <a:headEnd/>
              <a:tailEnd/>
            </a:ln>
          </p:spPr>
          <p:txBody>
            <a:bodyPr wrap="none" anchor="ctr"/>
            <a:lstStyle/>
            <a:p>
              <a:endParaRPr lang="ja-JP" altLang="en-US"/>
            </a:p>
          </p:txBody>
        </p:sp>
        <p:sp>
          <p:nvSpPr>
            <p:cNvPr id="33" name="AutoShape 93">
              <a:extLst>
                <a:ext uri="{FF2B5EF4-FFF2-40B4-BE49-F238E27FC236}">
                  <a16:creationId xmlns:a16="http://schemas.microsoft.com/office/drawing/2014/main" id="{34072E3A-EE15-4989-A86F-0E95A9C13403}"/>
                </a:ext>
              </a:extLst>
            </p:cNvPr>
            <p:cNvSpPr>
              <a:spLocks noChangeArrowheads="1"/>
            </p:cNvSpPr>
            <p:nvPr/>
          </p:nvSpPr>
          <p:spPr bwMode="auto">
            <a:xfrm>
              <a:off x="476" y="2750"/>
              <a:ext cx="227" cy="181"/>
            </a:xfrm>
            <a:prstGeom prst="irregularSeal2">
              <a:avLst/>
            </a:prstGeom>
            <a:solidFill>
              <a:srgbClr val="800080"/>
            </a:solidFill>
            <a:ln w="9525">
              <a:solidFill>
                <a:schemeClr val="tx1"/>
              </a:solidFill>
              <a:miter lim="800000"/>
              <a:headEnd/>
              <a:tailEnd/>
            </a:ln>
          </p:spPr>
          <p:txBody>
            <a:bodyPr wrap="none" anchor="ctr"/>
            <a:lstStyle/>
            <a:p>
              <a:endParaRPr lang="ja-JP" altLang="en-US"/>
            </a:p>
          </p:txBody>
        </p:sp>
        <p:sp>
          <p:nvSpPr>
            <p:cNvPr id="34" name="Oval 94">
              <a:extLst>
                <a:ext uri="{FF2B5EF4-FFF2-40B4-BE49-F238E27FC236}">
                  <a16:creationId xmlns:a16="http://schemas.microsoft.com/office/drawing/2014/main" id="{CB2C3347-16F8-46B7-9102-D277C3F4B9D3}"/>
                </a:ext>
              </a:extLst>
            </p:cNvPr>
            <p:cNvSpPr>
              <a:spLocks noChangeArrowheads="1"/>
            </p:cNvSpPr>
            <p:nvPr/>
          </p:nvSpPr>
          <p:spPr bwMode="auto">
            <a:xfrm>
              <a:off x="748" y="2750"/>
              <a:ext cx="181" cy="136"/>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35" name="Oval 95">
              <a:extLst>
                <a:ext uri="{FF2B5EF4-FFF2-40B4-BE49-F238E27FC236}">
                  <a16:creationId xmlns:a16="http://schemas.microsoft.com/office/drawing/2014/main" id="{8E7CFDEB-E378-48A2-8788-4057DDAE9375}"/>
                </a:ext>
              </a:extLst>
            </p:cNvPr>
            <p:cNvSpPr>
              <a:spLocks noChangeArrowheads="1"/>
            </p:cNvSpPr>
            <p:nvPr/>
          </p:nvSpPr>
          <p:spPr bwMode="auto">
            <a:xfrm>
              <a:off x="657" y="3113"/>
              <a:ext cx="181" cy="136"/>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36" name="Oval 96">
              <a:extLst>
                <a:ext uri="{FF2B5EF4-FFF2-40B4-BE49-F238E27FC236}">
                  <a16:creationId xmlns:a16="http://schemas.microsoft.com/office/drawing/2014/main" id="{1BDB4631-BDD5-4ABA-B241-1A3EA6B786A3}"/>
                </a:ext>
              </a:extLst>
            </p:cNvPr>
            <p:cNvSpPr>
              <a:spLocks noChangeArrowheads="1"/>
            </p:cNvSpPr>
            <p:nvPr/>
          </p:nvSpPr>
          <p:spPr bwMode="auto">
            <a:xfrm>
              <a:off x="476" y="3203"/>
              <a:ext cx="181" cy="136"/>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37" name="Oval 97">
              <a:extLst>
                <a:ext uri="{FF2B5EF4-FFF2-40B4-BE49-F238E27FC236}">
                  <a16:creationId xmlns:a16="http://schemas.microsoft.com/office/drawing/2014/main" id="{04F5DA81-EECA-4DB7-BF85-FB94F550ACAA}"/>
                </a:ext>
              </a:extLst>
            </p:cNvPr>
            <p:cNvSpPr>
              <a:spLocks noChangeArrowheads="1"/>
            </p:cNvSpPr>
            <p:nvPr/>
          </p:nvSpPr>
          <p:spPr bwMode="auto">
            <a:xfrm>
              <a:off x="828" y="3214"/>
              <a:ext cx="181" cy="136"/>
            </a:xfrm>
            <a:prstGeom prst="ellipse">
              <a:avLst/>
            </a:prstGeom>
            <a:solidFill>
              <a:schemeClr val="hlink"/>
            </a:solidFill>
            <a:ln w="9525">
              <a:solidFill>
                <a:schemeClr val="tx1"/>
              </a:solidFill>
              <a:round/>
              <a:headEnd/>
              <a:tailEnd/>
            </a:ln>
          </p:spPr>
          <p:txBody>
            <a:bodyPr wrap="none" anchor="ctr"/>
            <a:lstStyle/>
            <a:p>
              <a:endParaRPr lang="ja-JP" altLang="en-US"/>
            </a:p>
          </p:txBody>
        </p:sp>
      </p:grpSp>
      <p:sp>
        <p:nvSpPr>
          <p:cNvPr id="38" name="AutoShape 98">
            <a:extLst>
              <a:ext uri="{FF2B5EF4-FFF2-40B4-BE49-F238E27FC236}">
                <a16:creationId xmlns:a16="http://schemas.microsoft.com/office/drawing/2014/main" id="{0B82F9A9-9ABB-40C6-9338-E81352D86DF8}"/>
              </a:ext>
            </a:extLst>
          </p:cNvPr>
          <p:cNvSpPr>
            <a:spLocks noChangeArrowheads="1"/>
          </p:cNvSpPr>
          <p:nvPr/>
        </p:nvSpPr>
        <p:spPr bwMode="auto">
          <a:xfrm>
            <a:off x="3349627" y="4724400"/>
            <a:ext cx="360363" cy="287338"/>
          </a:xfrm>
          <a:prstGeom prst="irregularSeal2">
            <a:avLst/>
          </a:prstGeom>
          <a:solidFill>
            <a:srgbClr val="800080"/>
          </a:solidFill>
          <a:ln w="9525">
            <a:solidFill>
              <a:schemeClr val="tx1"/>
            </a:solidFill>
            <a:miter lim="800000"/>
            <a:headEnd/>
            <a:tailEnd/>
          </a:ln>
        </p:spPr>
        <p:txBody>
          <a:bodyPr wrap="none" anchor="ctr"/>
          <a:lstStyle/>
          <a:p>
            <a:pPr algn="ctr"/>
            <a:endParaRPr lang="ja-JP" altLang="en-US"/>
          </a:p>
        </p:txBody>
      </p:sp>
      <p:sp>
        <p:nvSpPr>
          <p:cNvPr id="39" name="AutoShape 99">
            <a:extLst>
              <a:ext uri="{FF2B5EF4-FFF2-40B4-BE49-F238E27FC236}">
                <a16:creationId xmlns:a16="http://schemas.microsoft.com/office/drawing/2014/main" id="{55C16F9E-C6E7-406E-894A-45FD80B31FB1}"/>
              </a:ext>
            </a:extLst>
          </p:cNvPr>
          <p:cNvSpPr>
            <a:spLocks noChangeArrowheads="1"/>
          </p:cNvSpPr>
          <p:nvPr/>
        </p:nvSpPr>
        <p:spPr bwMode="auto">
          <a:xfrm>
            <a:off x="3708403" y="5300673"/>
            <a:ext cx="360363" cy="287337"/>
          </a:xfrm>
          <a:prstGeom prst="irregularSeal2">
            <a:avLst/>
          </a:prstGeom>
          <a:solidFill>
            <a:srgbClr val="800080"/>
          </a:solidFill>
          <a:ln w="9525">
            <a:solidFill>
              <a:schemeClr val="tx1"/>
            </a:solidFill>
            <a:miter lim="800000"/>
            <a:headEnd/>
            <a:tailEnd/>
          </a:ln>
        </p:spPr>
        <p:txBody>
          <a:bodyPr wrap="none" anchor="ctr"/>
          <a:lstStyle/>
          <a:p>
            <a:endParaRPr lang="ja-JP" altLang="en-US"/>
          </a:p>
        </p:txBody>
      </p:sp>
      <p:sp>
        <p:nvSpPr>
          <p:cNvPr id="40" name="AutoShape 100">
            <a:extLst>
              <a:ext uri="{FF2B5EF4-FFF2-40B4-BE49-F238E27FC236}">
                <a16:creationId xmlns:a16="http://schemas.microsoft.com/office/drawing/2014/main" id="{87B10F35-CFA2-4143-9766-B22F5CF04E6F}"/>
              </a:ext>
            </a:extLst>
          </p:cNvPr>
          <p:cNvSpPr>
            <a:spLocks noChangeArrowheads="1"/>
          </p:cNvSpPr>
          <p:nvPr/>
        </p:nvSpPr>
        <p:spPr bwMode="auto">
          <a:xfrm>
            <a:off x="3924300" y="4652973"/>
            <a:ext cx="360363" cy="287337"/>
          </a:xfrm>
          <a:prstGeom prst="irregularSeal2">
            <a:avLst/>
          </a:prstGeom>
          <a:solidFill>
            <a:srgbClr val="800080"/>
          </a:solidFill>
          <a:ln w="9525">
            <a:solidFill>
              <a:schemeClr val="tx1"/>
            </a:solidFill>
            <a:miter lim="800000"/>
            <a:headEnd/>
            <a:tailEnd/>
          </a:ln>
        </p:spPr>
        <p:txBody>
          <a:bodyPr wrap="none" anchor="ctr"/>
          <a:lstStyle/>
          <a:p>
            <a:endParaRPr lang="ja-JP" altLang="en-US"/>
          </a:p>
        </p:txBody>
      </p:sp>
      <p:sp>
        <p:nvSpPr>
          <p:cNvPr id="41" name="AutoShape 101">
            <a:extLst>
              <a:ext uri="{FF2B5EF4-FFF2-40B4-BE49-F238E27FC236}">
                <a16:creationId xmlns:a16="http://schemas.microsoft.com/office/drawing/2014/main" id="{2B83CC1F-CD37-4781-AA94-ACC63D923145}"/>
              </a:ext>
            </a:extLst>
          </p:cNvPr>
          <p:cNvSpPr>
            <a:spLocks noChangeArrowheads="1"/>
          </p:cNvSpPr>
          <p:nvPr/>
        </p:nvSpPr>
        <p:spPr bwMode="auto">
          <a:xfrm>
            <a:off x="3421063" y="4365625"/>
            <a:ext cx="360362" cy="287338"/>
          </a:xfrm>
          <a:prstGeom prst="irregularSeal2">
            <a:avLst/>
          </a:prstGeom>
          <a:solidFill>
            <a:srgbClr val="800080"/>
          </a:solidFill>
          <a:ln w="9525">
            <a:solidFill>
              <a:schemeClr val="tx1"/>
            </a:solidFill>
            <a:miter lim="800000"/>
            <a:headEnd/>
            <a:tailEnd/>
          </a:ln>
        </p:spPr>
        <p:txBody>
          <a:bodyPr wrap="none" anchor="ctr"/>
          <a:lstStyle/>
          <a:p>
            <a:endParaRPr lang="ja-JP" altLang="en-US"/>
          </a:p>
        </p:txBody>
      </p:sp>
      <p:sp>
        <p:nvSpPr>
          <p:cNvPr id="42" name="Oval 102">
            <a:extLst>
              <a:ext uri="{FF2B5EF4-FFF2-40B4-BE49-F238E27FC236}">
                <a16:creationId xmlns:a16="http://schemas.microsoft.com/office/drawing/2014/main" id="{F041D252-01FB-4ECD-977D-7ACA982927D3}"/>
              </a:ext>
            </a:extLst>
          </p:cNvPr>
          <p:cNvSpPr>
            <a:spLocks noChangeArrowheads="1"/>
          </p:cNvSpPr>
          <p:nvPr/>
        </p:nvSpPr>
        <p:spPr bwMode="auto">
          <a:xfrm>
            <a:off x="3852868" y="4365625"/>
            <a:ext cx="287337" cy="215900"/>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43" name="Oval 103">
            <a:extLst>
              <a:ext uri="{FF2B5EF4-FFF2-40B4-BE49-F238E27FC236}">
                <a16:creationId xmlns:a16="http://schemas.microsoft.com/office/drawing/2014/main" id="{22A31874-8341-46EF-933C-594AC19FB032}"/>
              </a:ext>
            </a:extLst>
          </p:cNvPr>
          <p:cNvSpPr>
            <a:spLocks noChangeArrowheads="1"/>
          </p:cNvSpPr>
          <p:nvPr/>
        </p:nvSpPr>
        <p:spPr bwMode="auto">
          <a:xfrm>
            <a:off x="3708400" y="4941888"/>
            <a:ext cx="287338" cy="215900"/>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44" name="Oval 104">
            <a:extLst>
              <a:ext uri="{FF2B5EF4-FFF2-40B4-BE49-F238E27FC236}">
                <a16:creationId xmlns:a16="http://schemas.microsoft.com/office/drawing/2014/main" id="{EAF2BEFF-8C11-4545-991D-924385E9C4A4}"/>
              </a:ext>
            </a:extLst>
          </p:cNvPr>
          <p:cNvSpPr>
            <a:spLocks noChangeArrowheads="1"/>
          </p:cNvSpPr>
          <p:nvPr/>
        </p:nvSpPr>
        <p:spPr bwMode="auto">
          <a:xfrm>
            <a:off x="3421068" y="5084763"/>
            <a:ext cx="287337" cy="215900"/>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45" name="Oval 105">
            <a:extLst>
              <a:ext uri="{FF2B5EF4-FFF2-40B4-BE49-F238E27FC236}">
                <a16:creationId xmlns:a16="http://schemas.microsoft.com/office/drawing/2014/main" id="{63A84B3C-27C6-4407-8A98-B50F71B05404}"/>
              </a:ext>
            </a:extLst>
          </p:cNvPr>
          <p:cNvSpPr>
            <a:spLocks noChangeArrowheads="1"/>
          </p:cNvSpPr>
          <p:nvPr/>
        </p:nvSpPr>
        <p:spPr bwMode="auto">
          <a:xfrm>
            <a:off x="3979868" y="5102225"/>
            <a:ext cx="287337" cy="215900"/>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46" name="Text Box 106">
            <a:extLst>
              <a:ext uri="{FF2B5EF4-FFF2-40B4-BE49-F238E27FC236}">
                <a16:creationId xmlns:a16="http://schemas.microsoft.com/office/drawing/2014/main" id="{162CC584-6D6C-4D4A-8122-9DB5AF6A359F}"/>
              </a:ext>
            </a:extLst>
          </p:cNvPr>
          <p:cNvSpPr txBox="1">
            <a:spLocks noChangeArrowheads="1"/>
          </p:cNvSpPr>
          <p:nvPr/>
        </p:nvSpPr>
        <p:spPr bwMode="auto">
          <a:xfrm>
            <a:off x="3276600" y="2422535"/>
            <a:ext cx="1295400" cy="708025"/>
          </a:xfrm>
          <a:prstGeom prst="rect">
            <a:avLst/>
          </a:prstGeom>
          <a:noFill/>
          <a:ln w="9525">
            <a:noFill/>
            <a:miter lim="800000"/>
            <a:headEnd/>
            <a:tailEnd/>
          </a:ln>
        </p:spPr>
        <p:txBody>
          <a:bodyPr>
            <a:spAutoFit/>
          </a:bodyPr>
          <a:lstStyle/>
          <a:p>
            <a:pPr>
              <a:spcBef>
                <a:spcPct val="50000"/>
              </a:spcBef>
            </a:pPr>
            <a:r>
              <a:rPr lang="ja-JP" altLang="en-US" sz="2000" b="1">
                <a:solidFill>
                  <a:srgbClr val="800080"/>
                </a:solidFill>
              </a:rPr>
              <a:t>悪性細胞の減少</a:t>
            </a:r>
          </a:p>
        </p:txBody>
      </p:sp>
      <p:sp>
        <p:nvSpPr>
          <p:cNvPr id="47" name="Text Box 107">
            <a:extLst>
              <a:ext uri="{FF2B5EF4-FFF2-40B4-BE49-F238E27FC236}">
                <a16:creationId xmlns:a16="http://schemas.microsoft.com/office/drawing/2014/main" id="{FC0C1A0D-1FA7-4F78-B13C-D2EDF718F48C}"/>
              </a:ext>
            </a:extLst>
          </p:cNvPr>
          <p:cNvSpPr txBox="1">
            <a:spLocks noChangeArrowheads="1"/>
          </p:cNvSpPr>
          <p:nvPr/>
        </p:nvSpPr>
        <p:spPr bwMode="auto">
          <a:xfrm>
            <a:off x="1767128" y="4941898"/>
            <a:ext cx="1507888" cy="707886"/>
          </a:xfrm>
          <a:prstGeom prst="rect">
            <a:avLst/>
          </a:prstGeom>
          <a:noFill/>
          <a:ln w="9525">
            <a:noFill/>
            <a:miter lim="800000"/>
            <a:headEnd/>
            <a:tailEnd/>
          </a:ln>
        </p:spPr>
        <p:txBody>
          <a:bodyPr wrap="square">
            <a:spAutoFit/>
          </a:bodyPr>
          <a:lstStyle/>
          <a:p>
            <a:pPr>
              <a:spcBef>
                <a:spcPct val="50000"/>
              </a:spcBef>
            </a:pPr>
            <a:r>
              <a:rPr lang="ja-JP" altLang="en-US" sz="2000" b="1" dirty="0">
                <a:solidFill>
                  <a:schemeClr val="hlink"/>
                </a:solidFill>
              </a:rPr>
              <a:t>正常の血液細胞も減少</a:t>
            </a:r>
          </a:p>
        </p:txBody>
      </p:sp>
      <p:sp>
        <p:nvSpPr>
          <p:cNvPr id="48" name="AutoShape 108">
            <a:extLst>
              <a:ext uri="{FF2B5EF4-FFF2-40B4-BE49-F238E27FC236}">
                <a16:creationId xmlns:a16="http://schemas.microsoft.com/office/drawing/2014/main" id="{796F3087-BA13-44A0-83A8-709902A55B03}"/>
              </a:ext>
            </a:extLst>
          </p:cNvPr>
          <p:cNvSpPr>
            <a:spLocks noChangeArrowheads="1"/>
          </p:cNvSpPr>
          <p:nvPr/>
        </p:nvSpPr>
        <p:spPr bwMode="auto">
          <a:xfrm>
            <a:off x="2268543" y="4292610"/>
            <a:ext cx="574675" cy="576263"/>
          </a:xfrm>
          <a:prstGeom prst="rightArrow">
            <a:avLst>
              <a:gd name="adj1" fmla="val 50000"/>
              <a:gd name="adj2" fmla="val 25000"/>
            </a:avLst>
          </a:prstGeom>
          <a:solidFill>
            <a:srgbClr val="808080"/>
          </a:solidFill>
          <a:ln w="9525">
            <a:noFill/>
            <a:miter lim="800000"/>
            <a:headEnd/>
            <a:tailEnd/>
          </a:ln>
        </p:spPr>
        <p:txBody>
          <a:bodyPr wrap="none" anchor="ctr"/>
          <a:lstStyle/>
          <a:p>
            <a:endParaRPr lang="ja-JP" altLang="en-US"/>
          </a:p>
        </p:txBody>
      </p:sp>
      <p:sp>
        <p:nvSpPr>
          <p:cNvPr id="49" name="AutoShape 117">
            <a:extLst>
              <a:ext uri="{FF2B5EF4-FFF2-40B4-BE49-F238E27FC236}">
                <a16:creationId xmlns:a16="http://schemas.microsoft.com/office/drawing/2014/main" id="{BDC07BC1-C4E4-42C9-BC35-7BF68FA8D94A}"/>
              </a:ext>
            </a:extLst>
          </p:cNvPr>
          <p:cNvSpPr>
            <a:spLocks noChangeArrowheads="1"/>
          </p:cNvSpPr>
          <p:nvPr/>
        </p:nvSpPr>
        <p:spPr bwMode="auto">
          <a:xfrm>
            <a:off x="4573593" y="4292610"/>
            <a:ext cx="574675" cy="576263"/>
          </a:xfrm>
          <a:prstGeom prst="rightArrow">
            <a:avLst>
              <a:gd name="adj1" fmla="val 50000"/>
              <a:gd name="adj2" fmla="val 25000"/>
            </a:avLst>
          </a:prstGeom>
          <a:solidFill>
            <a:srgbClr val="808080"/>
          </a:solidFill>
          <a:ln w="9525">
            <a:noFill/>
            <a:miter lim="800000"/>
            <a:headEnd/>
            <a:tailEnd/>
          </a:ln>
        </p:spPr>
        <p:txBody>
          <a:bodyPr wrap="none" anchor="ctr"/>
          <a:lstStyle/>
          <a:p>
            <a:endParaRPr lang="ja-JP" altLang="en-US"/>
          </a:p>
        </p:txBody>
      </p:sp>
      <p:sp>
        <p:nvSpPr>
          <p:cNvPr id="50" name="Line 118">
            <a:extLst>
              <a:ext uri="{FF2B5EF4-FFF2-40B4-BE49-F238E27FC236}">
                <a16:creationId xmlns:a16="http://schemas.microsoft.com/office/drawing/2014/main" id="{E3C82B39-C456-454C-81F0-40F6A63F61E9}"/>
              </a:ext>
            </a:extLst>
          </p:cNvPr>
          <p:cNvSpPr>
            <a:spLocks noChangeShapeType="1"/>
          </p:cNvSpPr>
          <p:nvPr/>
        </p:nvSpPr>
        <p:spPr bwMode="auto">
          <a:xfrm flipH="1">
            <a:off x="4859340" y="2205048"/>
            <a:ext cx="504825" cy="1800225"/>
          </a:xfrm>
          <a:prstGeom prst="line">
            <a:avLst/>
          </a:prstGeom>
          <a:noFill/>
          <a:ln w="76200">
            <a:solidFill>
              <a:srgbClr val="FF0C02"/>
            </a:solidFill>
            <a:round/>
            <a:headEnd/>
            <a:tailEnd type="triangle" w="lg" len="lg"/>
          </a:ln>
        </p:spPr>
        <p:txBody>
          <a:bodyPr/>
          <a:lstStyle/>
          <a:p>
            <a:endParaRPr lang="ja-JP" altLang="en-US"/>
          </a:p>
        </p:txBody>
      </p:sp>
      <p:sp>
        <p:nvSpPr>
          <p:cNvPr id="51" name="Text Box 119">
            <a:extLst>
              <a:ext uri="{FF2B5EF4-FFF2-40B4-BE49-F238E27FC236}">
                <a16:creationId xmlns:a16="http://schemas.microsoft.com/office/drawing/2014/main" id="{154AC3D0-5474-41A6-AFC0-D64246311AC5}"/>
              </a:ext>
            </a:extLst>
          </p:cNvPr>
          <p:cNvSpPr txBox="1">
            <a:spLocks noChangeArrowheads="1"/>
          </p:cNvSpPr>
          <p:nvPr/>
        </p:nvSpPr>
        <p:spPr bwMode="auto">
          <a:xfrm>
            <a:off x="5435600" y="2276485"/>
            <a:ext cx="1346200" cy="1006475"/>
          </a:xfrm>
          <a:prstGeom prst="rect">
            <a:avLst/>
          </a:prstGeom>
          <a:noFill/>
          <a:ln w="9525">
            <a:noFill/>
            <a:miter lim="800000"/>
            <a:headEnd/>
            <a:tailEnd/>
          </a:ln>
        </p:spPr>
        <p:txBody>
          <a:bodyPr>
            <a:spAutoFit/>
          </a:bodyPr>
          <a:lstStyle/>
          <a:p>
            <a:pPr>
              <a:spcBef>
                <a:spcPct val="50000"/>
              </a:spcBef>
            </a:pPr>
            <a:r>
              <a:rPr lang="ja-JP" altLang="en-US" sz="2000" b="1">
                <a:solidFill>
                  <a:srgbClr val="FF0000"/>
                </a:solidFill>
              </a:rPr>
              <a:t>ドナーの造血幹細胞を点滴</a:t>
            </a:r>
          </a:p>
        </p:txBody>
      </p:sp>
      <p:sp>
        <p:nvSpPr>
          <p:cNvPr id="52" name="Oval 120">
            <a:extLst>
              <a:ext uri="{FF2B5EF4-FFF2-40B4-BE49-F238E27FC236}">
                <a16:creationId xmlns:a16="http://schemas.microsoft.com/office/drawing/2014/main" id="{84FB12E6-5616-4FE4-BC76-6B3575A24746}"/>
              </a:ext>
            </a:extLst>
          </p:cNvPr>
          <p:cNvSpPr>
            <a:spLocks noChangeArrowheads="1"/>
          </p:cNvSpPr>
          <p:nvPr/>
        </p:nvSpPr>
        <p:spPr bwMode="auto">
          <a:xfrm>
            <a:off x="5651503" y="4365625"/>
            <a:ext cx="287338" cy="215900"/>
          </a:xfrm>
          <a:prstGeom prst="ellipse">
            <a:avLst/>
          </a:prstGeom>
          <a:solidFill>
            <a:srgbClr val="FF0C02"/>
          </a:solidFill>
          <a:ln w="9525">
            <a:solidFill>
              <a:schemeClr val="tx1"/>
            </a:solidFill>
            <a:round/>
            <a:headEnd/>
            <a:tailEnd/>
          </a:ln>
        </p:spPr>
        <p:txBody>
          <a:bodyPr wrap="none" anchor="ctr"/>
          <a:lstStyle/>
          <a:p>
            <a:endParaRPr lang="ja-JP" altLang="en-US"/>
          </a:p>
        </p:txBody>
      </p:sp>
      <p:sp>
        <p:nvSpPr>
          <p:cNvPr id="53" name="Oval 121">
            <a:extLst>
              <a:ext uri="{FF2B5EF4-FFF2-40B4-BE49-F238E27FC236}">
                <a16:creationId xmlns:a16="http://schemas.microsoft.com/office/drawing/2014/main" id="{52F79E8F-93F0-4F75-A077-851E9CD730F0}"/>
              </a:ext>
            </a:extLst>
          </p:cNvPr>
          <p:cNvSpPr>
            <a:spLocks noChangeArrowheads="1"/>
          </p:cNvSpPr>
          <p:nvPr/>
        </p:nvSpPr>
        <p:spPr bwMode="auto">
          <a:xfrm>
            <a:off x="5651503" y="4652963"/>
            <a:ext cx="287338" cy="215900"/>
          </a:xfrm>
          <a:prstGeom prst="ellipse">
            <a:avLst/>
          </a:prstGeom>
          <a:solidFill>
            <a:srgbClr val="FF0C02"/>
          </a:solidFill>
          <a:ln w="9525">
            <a:solidFill>
              <a:schemeClr val="tx1"/>
            </a:solidFill>
            <a:round/>
            <a:headEnd/>
            <a:tailEnd/>
          </a:ln>
        </p:spPr>
        <p:txBody>
          <a:bodyPr wrap="none" anchor="ctr"/>
          <a:lstStyle/>
          <a:p>
            <a:endParaRPr lang="ja-JP" altLang="en-US"/>
          </a:p>
        </p:txBody>
      </p:sp>
      <p:sp>
        <p:nvSpPr>
          <p:cNvPr id="54" name="Oval 122">
            <a:extLst>
              <a:ext uri="{FF2B5EF4-FFF2-40B4-BE49-F238E27FC236}">
                <a16:creationId xmlns:a16="http://schemas.microsoft.com/office/drawing/2014/main" id="{C0AF7818-4620-4850-9FC9-A6A14AE6EF96}"/>
              </a:ext>
            </a:extLst>
          </p:cNvPr>
          <p:cNvSpPr>
            <a:spLocks noChangeArrowheads="1"/>
          </p:cNvSpPr>
          <p:nvPr/>
        </p:nvSpPr>
        <p:spPr bwMode="auto">
          <a:xfrm>
            <a:off x="6011868" y="4365625"/>
            <a:ext cx="287337" cy="215900"/>
          </a:xfrm>
          <a:prstGeom prst="ellipse">
            <a:avLst/>
          </a:prstGeom>
          <a:solidFill>
            <a:srgbClr val="FF0C02"/>
          </a:solidFill>
          <a:ln w="9525">
            <a:solidFill>
              <a:schemeClr val="tx1"/>
            </a:solidFill>
            <a:round/>
            <a:headEnd/>
            <a:tailEnd/>
          </a:ln>
        </p:spPr>
        <p:txBody>
          <a:bodyPr wrap="none" anchor="ctr"/>
          <a:lstStyle/>
          <a:p>
            <a:endParaRPr lang="ja-JP" altLang="en-US"/>
          </a:p>
        </p:txBody>
      </p:sp>
      <p:sp>
        <p:nvSpPr>
          <p:cNvPr id="55" name="Oval 123">
            <a:extLst>
              <a:ext uri="{FF2B5EF4-FFF2-40B4-BE49-F238E27FC236}">
                <a16:creationId xmlns:a16="http://schemas.microsoft.com/office/drawing/2014/main" id="{029D4B1D-D1E6-435E-92FE-794C8EC15149}"/>
              </a:ext>
            </a:extLst>
          </p:cNvPr>
          <p:cNvSpPr>
            <a:spLocks noChangeArrowheads="1"/>
          </p:cNvSpPr>
          <p:nvPr/>
        </p:nvSpPr>
        <p:spPr bwMode="auto">
          <a:xfrm>
            <a:off x="6229351" y="4581525"/>
            <a:ext cx="287338" cy="215900"/>
          </a:xfrm>
          <a:prstGeom prst="ellipse">
            <a:avLst/>
          </a:prstGeom>
          <a:solidFill>
            <a:srgbClr val="FF0C02"/>
          </a:solidFill>
          <a:ln w="9525">
            <a:solidFill>
              <a:schemeClr val="tx1"/>
            </a:solidFill>
            <a:round/>
            <a:headEnd/>
            <a:tailEnd/>
          </a:ln>
        </p:spPr>
        <p:txBody>
          <a:bodyPr wrap="none" anchor="ctr"/>
          <a:lstStyle/>
          <a:p>
            <a:endParaRPr lang="ja-JP" altLang="en-US"/>
          </a:p>
        </p:txBody>
      </p:sp>
      <p:sp>
        <p:nvSpPr>
          <p:cNvPr id="56" name="Oval 124">
            <a:extLst>
              <a:ext uri="{FF2B5EF4-FFF2-40B4-BE49-F238E27FC236}">
                <a16:creationId xmlns:a16="http://schemas.microsoft.com/office/drawing/2014/main" id="{4C796CA3-FFE8-4F3D-B29A-9E35A89B9028}"/>
              </a:ext>
            </a:extLst>
          </p:cNvPr>
          <p:cNvSpPr>
            <a:spLocks noChangeArrowheads="1"/>
          </p:cNvSpPr>
          <p:nvPr/>
        </p:nvSpPr>
        <p:spPr bwMode="auto">
          <a:xfrm>
            <a:off x="6156327" y="4868863"/>
            <a:ext cx="287338" cy="215900"/>
          </a:xfrm>
          <a:prstGeom prst="ellipse">
            <a:avLst/>
          </a:prstGeom>
          <a:solidFill>
            <a:srgbClr val="FF0C02"/>
          </a:solidFill>
          <a:ln w="9525">
            <a:solidFill>
              <a:schemeClr val="tx1"/>
            </a:solidFill>
            <a:round/>
            <a:headEnd/>
            <a:tailEnd/>
          </a:ln>
        </p:spPr>
        <p:txBody>
          <a:bodyPr wrap="none" anchor="ctr"/>
          <a:lstStyle/>
          <a:p>
            <a:endParaRPr lang="ja-JP" altLang="en-US"/>
          </a:p>
        </p:txBody>
      </p:sp>
      <p:sp>
        <p:nvSpPr>
          <p:cNvPr id="57" name="Oval 125">
            <a:extLst>
              <a:ext uri="{FF2B5EF4-FFF2-40B4-BE49-F238E27FC236}">
                <a16:creationId xmlns:a16="http://schemas.microsoft.com/office/drawing/2014/main" id="{D116E59D-B977-4A7F-B663-1E5547C3A5C2}"/>
              </a:ext>
            </a:extLst>
          </p:cNvPr>
          <p:cNvSpPr>
            <a:spLocks noChangeArrowheads="1"/>
          </p:cNvSpPr>
          <p:nvPr/>
        </p:nvSpPr>
        <p:spPr bwMode="auto">
          <a:xfrm>
            <a:off x="5724527" y="5013325"/>
            <a:ext cx="287338" cy="215900"/>
          </a:xfrm>
          <a:prstGeom prst="ellipse">
            <a:avLst/>
          </a:prstGeom>
          <a:solidFill>
            <a:srgbClr val="FF0C02"/>
          </a:solidFill>
          <a:ln w="9525">
            <a:solidFill>
              <a:schemeClr val="tx1"/>
            </a:solidFill>
            <a:round/>
            <a:headEnd/>
            <a:tailEnd/>
          </a:ln>
        </p:spPr>
        <p:txBody>
          <a:bodyPr wrap="none" anchor="ctr"/>
          <a:lstStyle/>
          <a:p>
            <a:endParaRPr lang="ja-JP" altLang="en-US"/>
          </a:p>
        </p:txBody>
      </p:sp>
      <p:sp>
        <p:nvSpPr>
          <p:cNvPr id="58" name="Text Box 127">
            <a:extLst>
              <a:ext uri="{FF2B5EF4-FFF2-40B4-BE49-F238E27FC236}">
                <a16:creationId xmlns:a16="http://schemas.microsoft.com/office/drawing/2014/main" id="{6177C28B-29F5-4455-8C9C-32CC13E645D0}"/>
              </a:ext>
            </a:extLst>
          </p:cNvPr>
          <p:cNvSpPr txBox="1">
            <a:spLocks noChangeArrowheads="1"/>
          </p:cNvSpPr>
          <p:nvPr/>
        </p:nvSpPr>
        <p:spPr bwMode="auto">
          <a:xfrm>
            <a:off x="4343405" y="5300673"/>
            <a:ext cx="1439863" cy="1006475"/>
          </a:xfrm>
          <a:prstGeom prst="rect">
            <a:avLst/>
          </a:prstGeom>
          <a:noFill/>
          <a:ln w="9525">
            <a:noFill/>
            <a:miter lim="800000"/>
            <a:headEnd/>
            <a:tailEnd/>
          </a:ln>
        </p:spPr>
        <p:txBody>
          <a:bodyPr>
            <a:spAutoFit/>
          </a:bodyPr>
          <a:lstStyle/>
          <a:p>
            <a:pPr>
              <a:spcBef>
                <a:spcPct val="50000"/>
              </a:spcBef>
            </a:pPr>
            <a:r>
              <a:rPr lang="ja-JP" altLang="en-US" sz="2000" b="1">
                <a:solidFill>
                  <a:srgbClr val="FF0000"/>
                </a:solidFill>
              </a:rPr>
              <a:t>ドナー由来の血液細胞が回復</a:t>
            </a:r>
          </a:p>
        </p:txBody>
      </p:sp>
      <p:sp>
        <p:nvSpPr>
          <p:cNvPr id="59" name="AutoShape 128">
            <a:extLst>
              <a:ext uri="{FF2B5EF4-FFF2-40B4-BE49-F238E27FC236}">
                <a16:creationId xmlns:a16="http://schemas.microsoft.com/office/drawing/2014/main" id="{EAD894CC-6165-47D4-9973-23F1DC7EB86D}"/>
              </a:ext>
            </a:extLst>
          </p:cNvPr>
          <p:cNvSpPr>
            <a:spLocks noChangeArrowheads="1"/>
          </p:cNvSpPr>
          <p:nvPr/>
        </p:nvSpPr>
        <p:spPr bwMode="auto">
          <a:xfrm>
            <a:off x="5964239" y="5303848"/>
            <a:ext cx="360362" cy="287337"/>
          </a:xfrm>
          <a:prstGeom prst="irregularSeal2">
            <a:avLst/>
          </a:prstGeom>
          <a:solidFill>
            <a:srgbClr val="800080"/>
          </a:solidFill>
          <a:ln w="9525">
            <a:solidFill>
              <a:schemeClr val="tx1"/>
            </a:solidFill>
            <a:miter lim="800000"/>
            <a:headEnd/>
            <a:tailEnd/>
          </a:ln>
        </p:spPr>
        <p:txBody>
          <a:bodyPr wrap="none" anchor="ctr"/>
          <a:lstStyle/>
          <a:p>
            <a:endParaRPr lang="ja-JP" altLang="en-US"/>
          </a:p>
        </p:txBody>
      </p:sp>
      <p:sp>
        <p:nvSpPr>
          <p:cNvPr id="60" name="Freeform 131">
            <a:extLst>
              <a:ext uri="{FF2B5EF4-FFF2-40B4-BE49-F238E27FC236}">
                <a16:creationId xmlns:a16="http://schemas.microsoft.com/office/drawing/2014/main" id="{A433E5F7-3738-4744-B44D-25F22D493371}"/>
              </a:ext>
            </a:extLst>
          </p:cNvPr>
          <p:cNvSpPr>
            <a:spLocks/>
          </p:cNvSpPr>
          <p:nvPr/>
        </p:nvSpPr>
        <p:spPr bwMode="auto">
          <a:xfrm>
            <a:off x="6400802" y="4927600"/>
            <a:ext cx="546100" cy="482600"/>
          </a:xfrm>
          <a:custGeom>
            <a:avLst/>
            <a:gdLst>
              <a:gd name="T0" fmla="*/ 2147483647 w 344"/>
              <a:gd name="T1" fmla="*/ 2147483647 h 304"/>
              <a:gd name="T2" fmla="*/ 2147483647 w 344"/>
              <a:gd name="T3" fmla="*/ 2147483647 h 304"/>
              <a:gd name="T4" fmla="*/ 2147483647 w 344"/>
              <a:gd name="T5" fmla="*/ 2147483647 h 304"/>
              <a:gd name="T6" fmla="*/ 2147483647 w 344"/>
              <a:gd name="T7" fmla="*/ 2147483647 h 304"/>
              <a:gd name="T8" fmla="*/ 0 w 344"/>
              <a:gd name="T9" fmla="*/ 2147483647 h 304"/>
              <a:gd name="T10" fmla="*/ 0 60000 65536"/>
              <a:gd name="T11" fmla="*/ 0 60000 65536"/>
              <a:gd name="T12" fmla="*/ 0 60000 65536"/>
              <a:gd name="T13" fmla="*/ 0 60000 65536"/>
              <a:gd name="T14" fmla="*/ 0 60000 65536"/>
              <a:gd name="T15" fmla="*/ 0 w 344"/>
              <a:gd name="T16" fmla="*/ 0 h 304"/>
              <a:gd name="T17" fmla="*/ 344 w 344"/>
              <a:gd name="T18" fmla="*/ 304 h 304"/>
            </a:gdLst>
            <a:ahLst/>
            <a:cxnLst>
              <a:cxn ang="T10">
                <a:pos x="T0" y="T1"/>
              </a:cxn>
              <a:cxn ang="T11">
                <a:pos x="T2" y="T3"/>
              </a:cxn>
              <a:cxn ang="T12">
                <a:pos x="T4" y="T5"/>
              </a:cxn>
              <a:cxn ang="T13">
                <a:pos x="T6" y="T7"/>
              </a:cxn>
              <a:cxn ang="T14">
                <a:pos x="T8" y="T9"/>
              </a:cxn>
            </a:cxnLst>
            <a:rect l="T15" t="T16" r="T17" b="T18"/>
            <a:pathLst>
              <a:path w="344" h="304">
                <a:moveTo>
                  <a:pt x="48" y="16"/>
                </a:moveTo>
                <a:cubicBezTo>
                  <a:pt x="120" y="8"/>
                  <a:pt x="192" y="0"/>
                  <a:pt x="240" y="16"/>
                </a:cubicBezTo>
                <a:cubicBezTo>
                  <a:pt x="288" y="32"/>
                  <a:pt x="344" y="72"/>
                  <a:pt x="336" y="112"/>
                </a:cubicBezTo>
                <a:cubicBezTo>
                  <a:pt x="328" y="152"/>
                  <a:pt x="248" y="224"/>
                  <a:pt x="192" y="256"/>
                </a:cubicBezTo>
                <a:cubicBezTo>
                  <a:pt x="136" y="288"/>
                  <a:pt x="68" y="296"/>
                  <a:pt x="0" y="304"/>
                </a:cubicBezTo>
              </a:path>
            </a:pathLst>
          </a:custGeom>
          <a:noFill/>
          <a:ln w="38100">
            <a:solidFill>
              <a:srgbClr val="FF0C02"/>
            </a:solidFill>
            <a:round/>
            <a:headEnd/>
            <a:tailEnd type="stealth" w="lg" len="lg"/>
          </a:ln>
        </p:spPr>
        <p:txBody>
          <a:bodyPr wrap="none" anchor="ctr"/>
          <a:lstStyle/>
          <a:p>
            <a:endParaRPr lang="ja-JP" altLang="en-US"/>
          </a:p>
        </p:txBody>
      </p:sp>
      <p:sp>
        <p:nvSpPr>
          <p:cNvPr id="61" name="Text Box 140">
            <a:extLst>
              <a:ext uri="{FF2B5EF4-FFF2-40B4-BE49-F238E27FC236}">
                <a16:creationId xmlns:a16="http://schemas.microsoft.com/office/drawing/2014/main" id="{9822A766-9571-4A15-8A7B-15AAD4D5C07C}"/>
              </a:ext>
            </a:extLst>
          </p:cNvPr>
          <p:cNvSpPr txBox="1">
            <a:spLocks noChangeArrowheads="1"/>
          </p:cNvSpPr>
          <p:nvPr/>
        </p:nvSpPr>
        <p:spPr bwMode="auto">
          <a:xfrm>
            <a:off x="5791199" y="5638810"/>
            <a:ext cx="1876427" cy="584775"/>
          </a:xfrm>
          <a:prstGeom prst="rect">
            <a:avLst/>
          </a:prstGeom>
          <a:noFill/>
          <a:ln w="9525">
            <a:noFill/>
            <a:miter lim="800000"/>
            <a:headEnd/>
            <a:tailEnd/>
          </a:ln>
        </p:spPr>
        <p:txBody>
          <a:bodyPr wrap="square">
            <a:spAutoFit/>
          </a:bodyPr>
          <a:lstStyle/>
          <a:p>
            <a:pPr>
              <a:spcBef>
                <a:spcPct val="50000"/>
              </a:spcBef>
            </a:pPr>
            <a:r>
              <a:rPr lang="ja-JP" altLang="en-US" sz="1600" b="1" dirty="0">
                <a:solidFill>
                  <a:srgbClr val="FF0000"/>
                </a:solidFill>
              </a:rPr>
              <a:t>「免疫反応」が悪性細胞を攻撃</a:t>
            </a:r>
          </a:p>
        </p:txBody>
      </p:sp>
      <p:grpSp>
        <p:nvGrpSpPr>
          <p:cNvPr id="62" name="Group 143">
            <a:extLst>
              <a:ext uri="{FF2B5EF4-FFF2-40B4-BE49-F238E27FC236}">
                <a16:creationId xmlns:a16="http://schemas.microsoft.com/office/drawing/2014/main" id="{68B4B6B8-37C9-4F34-9992-47C0DC16D066}"/>
              </a:ext>
            </a:extLst>
          </p:cNvPr>
          <p:cNvGrpSpPr>
            <a:grpSpLocks/>
          </p:cNvGrpSpPr>
          <p:nvPr/>
        </p:nvGrpSpPr>
        <p:grpSpPr bwMode="auto">
          <a:xfrm>
            <a:off x="5519743" y="3298825"/>
            <a:ext cx="1081087" cy="865188"/>
            <a:chOff x="4263" y="2078"/>
            <a:chExt cx="681" cy="545"/>
          </a:xfrm>
        </p:grpSpPr>
        <p:sp>
          <p:nvSpPr>
            <p:cNvPr id="63" name="Oval 110">
              <a:extLst>
                <a:ext uri="{FF2B5EF4-FFF2-40B4-BE49-F238E27FC236}">
                  <a16:creationId xmlns:a16="http://schemas.microsoft.com/office/drawing/2014/main" id="{1B1132FB-C477-4368-BC76-A5C2CB397DF1}"/>
                </a:ext>
              </a:extLst>
            </p:cNvPr>
            <p:cNvSpPr>
              <a:spLocks noChangeArrowheads="1"/>
            </p:cNvSpPr>
            <p:nvPr/>
          </p:nvSpPr>
          <p:spPr bwMode="auto">
            <a:xfrm>
              <a:off x="4263" y="2078"/>
              <a:ext cx="681" cy="545"/>
            </a:xfrm>
            <a:prstGeom prst="ellipse">
              <a:avLst/>
            </a:prstGeom>
            <a:solidFill>
              <a:srgbClr val="FFFF99"/>
            </a:solidFill>
            <a:ln w="9525">
              <a:noFill/>
              <a:round/>
              <a:headEnd/>
              <a:tailEnd/>
            </a:ln>
          </p:spPr>
          <p:txBody>
            <a:bodyPr wrap="none" anchor="ctr"/>
            <a:lstStyle/>
            <a:p>
              <a:endParaRPr lang="ja-JP" altLang="en-US"/>
            </a:p>
          </p:txBody>
        </p:sp>
        <p:sp>
          <p:nvSpPr>
            <p:cNvPr id="64" name="Oval 112">
              <a:extLst>
                <a:ext uri="{FF2B5EF4-FFF2-40B4-BE49-F238E27FC236}">
                  <a16:creationId xmlns:a16="http://schemas.microsoft.com/office/drawing/2014/main" id="{CBFD5805-CB50-413E-8665-13A5B056A6E1}"/>
                </a:ext>
              </a:extLst>
            </p:cNvPr>
            <p:cNvSpPr>
              <a:spLocks noChangeArrowheads="1"/>
            </p:cNvSpPr>
            <p:nvPr/>
          </p:nvSpPr>
          <p:spPr bwMode="auto">
            <a:xfrm>
              <a:off x="4444" y="2294"/>
              <a:ext cx="91" cy="91"/>
            </a:xfrm>
            <a:prstGeom prst="ellipse">
              <a:avLst/>
            </a:prstGeom>
            <a:solidFill>
              <a:srgbClr val="969696"/>
            </a:solidFill>
            <a:ln w="9525">
              <a:solidFill>
                <a:schemeClr val="tx1"/>
              </a:solidFill>
              <a:round/>
              <a:headEnd/>
              <a:tailEnd/>
            </a:ln>
          </p:spPr>
          <p:txBody>
            <a:bodyPr wrap="none" anchor="ctr"/>
            <a:lstStyle/>
            <a:p>
              <a:endParaRPr lang="ja-JP" altLang="en-US"/>
            </a:p>
          </p:txBody>
        </p:sp>
        <p:sp>
          <p:nvSpPr>
            <p:cNvPr id="65" name="Oval 113">
              <a:extLst>
                <a:ext uri="{FF2B5EF4-FFF2-40B4-BE49-F238E27FC236}">
                  <a16:creationId xmlns:a16="http://schemas.microsoft.com/office/drawing/2014/main" id="{510D5D28-833D-48A6-BB25-51D51C4EE834}"/>
                </a:ext>
              </a:extLst>
            </p:cNvPr>
            <p:cNvSpPr>
              <a:spLocks noChangeArrowheads="1"/>
            </p:cNvSpPr>
            <p:nvPr/>
          </p:nvSpPr>
          <p:spPr bwMode="auto">
            <a:xfrm>
              <a:off x="4671" y="2294"/>
              <a:ext cx="91" cy="91"/>
            </a:xfrm>
            <a:prstGeom prst="ellipse">
              <a:avLst/>
            </a:prstGeom>
            <a:solidFill>
              <a:srgbClr val="969696"/>
            </a:solidFill>
            <a:ln w="9525">
              <a:solidFill>
                <a:schemeClr val="tx1"/>
              </a:solidFill>
              <a:round/>
              <a:headEnd/>
              <a:tailEnd/>
            </a:ln>
          </p:spPr>
          <p:txBody>
            <a:bodyPr wrap="none" anchor="ctr"/>
            <a:lstStyle/>
            <a:p>
              <a:endParaRPr lang="ja-JP" altLang="en-US"/>
            </a:p>
          </p:txBody>
        </p:sp>
        <p:sp>
          <p:nvSpPr>
            <p:cNvPr id="66" name="Freeform 114">
              <a:extLst>
                <a:ext uri="{FF2B5EF4-FFF2-40B4-BE49-F238E27FC236}">
                  <a16:creationId xmlns:a16="http://schemas.microsoft.com/office/drawing/2014/main" id="{114C3FAB-6D4C-4BD0-AE6B-F91972C1E1BA}"/>
                </a:ext>
              </a:extLst>
            </p:cNvPr>
            <p:cNvSpPr>
              <a:spLocks/>
            </p:cNvSpPr>
            <p:nvPr/>
          </p:nvSpPr>
          <p:spPr bwMode="auto">
            <a:xfrm flipV="1">
              <a:off x="4444" y="2499"/>
              <a:ext cx="318" cy="91"/>
            </a:xfrm>
            <a:custGeom>
              <a:avLst/>
              <a:gdLst>
                <a:gd name="T0" fmla="*/ 0 w 318"/>
                <a:gd name="T1" fmla="*/ 91 h 91"/>
                <a:gd name="T2" fmla="*/ 136 w 318"/>
                <a:gd name="T3" fmla="*/ 0 h 91"/>
                <a:gd name="T4" fmla="*/ 318 w 318"/>
                <a:gd name="T5" fmla="*/ 91 h 91"/>
                <a:gd name="T6" fmla="*/ 0 60000 65536"/>
                <a:gd name="T7" fmla="*/ 0 60000 65536"/>
                <a:gd name="T8" fmla="*/ 0 60000 65536"/>
                <a:gd name="T9" fmla="*/ 0 w 318"/>
                <a:gd name="T10" fmla="*/ 0 h 91"/>
                <a:gd name="T11" fmla="*/ 318 w 318"/>
                <a:gd name="T12" fmla="*/ 91 h 91"/>
              </a:gdLst>
              <a:ahLst/>
              <a:cxnLst>
                <a:cxn ang="T6">
                  <a:pos x="T0" y="T1"/>
                </a:cxn>
                <a:cxn ang="T7">
                  <a:pos x="T2" y="T3"/>
                </a:cxn>
                <a:cxn ang="T8">
                  <a:pos x="T4" y="T5"/>
                </a:cxn>
              </a:cxnLst>
              <a:rect l="T9" t="T10" r="T11" b="T12"/>
              <a:pathLst>
                <a:path w="318" h="91">
                  <a:moveTo>
                    <a:pt x="0" y="91"/>
                  </a:moveTo>
                  <a:lnTo>
                    <a:pt x="136" y="0"/>
                  </a:lnTo>
                  <a:lnTo>
                    <a:pt x="318" y="91"/>
                  </a:lnTo>
                </a:path>
              </a:pathLst>
            </a:custGeom>
            <a:noFill/>
            <a:ln w="9525">
              <a:solidFill>
                <a:schemeClr val="tx1"/>
              </a:solidFill>
              <a:round/>
              <a:headEnd/>
              <a:tailEnd/>
            </a:ln>
          </p:spPr>
          <p:txBody>
            <a:bodyPr/>
            <a:lstStyle/>
            <a:p>
              <a:endParaRPr lang="ja-JP" altLang="en-US"/>
            </a:p>
          </p:txBody>
        </p:sp>
        <p:sp>
          <p:nvSpPr>
            <p:cNvPr id="67" name="Oval 141">
              <a:extLst>
                <a:ext uri="{FF2B5EF4-FFF2-40B4-BE49-F238E27FC236}">
                  <a16:creationId xmlns:a16="http://schemas.microsoft.com/office/drawing/2014/main" id="{84EE3A2D-4AC8-4DA7-98B8-E24AAF0C21E7}"/>
                </a:ext>
              </a:extLst>
            </p:cNvPr>
            <p:cNvSpPr>
              <a:spLocks noChangeArrowheads="1"/>
            </p:cNvSpPr>
            <p:nvPr/>
          </p:nvSpPr>
          <p:spPr bwMode="auto">
            <a:xfrm>
              <a:off x="4368" y="2400"/>
              <a:ext cx="96" cy="96"/>
            </a:xfrm>
            <a:prstGeom prst="ellipse">
              <a:avLst/>
            </a:prstGeom>
            <a:solidFill>
              <a:srgbClr val="FF00FF">
                <a:alpha val="30980"/>
              </a:srgbClr>
            </a:solidFill>
            <a:ln w="9525">
              <a:noFill/>
              <a:round/>
              <a:headEnd/>
              <a:tailEnd/>
            </a:ln>
          </p:spPr>
          <p:txBody>
            <a:bodyPr wrap="none" anchor="ctr"/>
            <a:lstStyle/>
            <a:p>
              <a:endParaRPr lang="ja-JP" altLang="en-US"/>
            </a:p>
          </p:txBody>
        </p:sp>
        <p:sp>
          <p:nvSpPr>
            <p:cNvPr id="68" name="Oval 142">
              <a:extLst>
                <a:ext uri="{FF2B5EF4-FFF2-40B4-BE49-F238E27FC236}">
                  <a16:creationId xmlns:a16="http://schemas.microsoft.com/office/drawing/2014/main" id="{EC967ECB-A665-4699-A558-000FB0D10ED9}"/>
                </a:ext>
              </a:extLst>
            </p:cNvPr>
            <p:cNvSpPr>
              <a:spLocks noChangeArrowheads="1"/>
            </p:cNvSpPr>
            <p:nvPr/>
          </p:nvSpPr>
          <p:spPr bwMode="auto">
            <a:xfrm>
              <a:off x="4752" y="2400"/>
              <a:ext cx="96" cy="96"/>
            </a:xfrm>
            <a:prstGeom prst="ellipse">
              <a:avLst/>
            </a:prstGeom>
            <a:solidFill>
              <a:srgbClr val="FF00FF">
                <a:alpha val="30980"/>
              </a:srgbClr>
            </a:solidFill>
            <a:ln w="9525">
              <a:noFill/>
              <a:round/>
              <a:headEnd/>
              <a:tailEnd/>
            </a:ln>
          </p:spPr>
          <p:txBody>
            <a:bodyPr wrap="none" anchor="ctr"/>
            <a:lstStyle/>
            <a:p>
              <a:endParaRPr lang="ja-JP" altLang="en-US"/>
            </a:p>
          </p:txBody>
        </p:sp>
      </p:grpSp>
      <p:sp>
        <p:nvSpPr>
          <p:cNvPr id="69" name="Freeform 144">
            <a:extLst>
              <a:ext uri="{FF2B5EF4-FFF2-40B4-BE49-F238E27FC236}">
                <a16:creationId xmlns:a16="http://schemas.microsoft.com/office/drawing/2014/main" id="{1CFE07AB-B7BC-4D4B-9099-6F8013C611F9}"/>
              </a:ext>
            </a:extLst>
          </p:cNvPr>
          <p:cNvSpPr>
            <a:spLocks/>
          </p:cNvSpPr>
          <p:nvPr/>
        </p:nvSpPr>
        <p:spPr bwMode="auto">
          <a:xfrm flipV="1">
            <a:off x="6540500" y="4038600"/>
            <a:ext cx="546100" cy="711200"/>
          </a:xfrm>
          <a:custGeom>
            <a:avLst/>
            <a:gdLst>
              <a:gd name="T0" fmla="*/ 2147483647 w 344"/>
              <a:gd name="T1" fmla="*/ 2147483647 h 304"/>
              <a:gd name="T2" fmla="*/ 2147483647 w 344"/>
              <a:gd name="T3" fmla="*/ 2147483647 h 304"/>
              <a:gd name="T4" fmla="*/ 2147483647 w 344"/>
              <a:gd name="T5" fmla="*/ 2147483647 h 304"/>
              <a:gd name="T6" fmla="*/ 2147483647 w 344"/>
              <a:gd name="T7" fmla="*/ 2147483647 h 304"/>
              <a:gd name="T8" fmla="*/ 0 w 344"/>
              <a:gd name="T9" fmla="*/ 2147483647 h 304"/>
              <a:gd name="T10" fmla="*/ 0 60000 65536"/>
              <a:gd name="T11" fmla="*/ 0 60000 65536"/>
              <a:gd name="T12" fmla="*/ 0 60000 65536"/>
              <a:gd name="T13" fmla="*/ 0 60000 65536"/>
              <a:gd name="T14" fmla="*/ 0 60000 65536"/>
              <a:gd name="T15" fmla="*/ 0 w 344"/>
              <a:gd name="T16" fmla="*/ 0 h 304"/>
              <a:gd name="T17" fmla="*/ 344 w 344"/>
              <a:gd name="T18" fmla="*/ 304 h 304"/>
            </a:gdLst>
            <a:ahLst/>
            <a:cxnLst>
              <a:cxn ang="T10">
                <a:pos x="T0" y="T1"/>
              </a:cxn>
              <a:cxn ang="T11">
                <a:pos x="T2" y="T3"/>
              </a:cxn>
              <a:cxn ang="T12">
                <a:pos x="T4" y="T5"/>
              </a:cxn>
              <a:cxn ang="T13">
                <a:pos x="T6" y="T7"/>
              </a:cxn>
              <a:cxn ang="T14">
                <a:pos x="T8" y="T9"/>
              </a:cxn>
            </a:cxnLst>
            <a:rect l="T15" t="T16" r="T17" b="T18"/>
            <a:pathLst>
              <a:path w="344" h="304">
                <a:moveTo>
                  <a:pt x="48" y="16"/>
                </a:moveTo>
                <a:cubicBezTo>
                  <a:pt x="120" y="8"/>
                  <a:pt x="192" y="0"/>
                  <a:pt x="240" y="16"/>
                </a:cubicBezTo>
                <a:cubicBezTo>
                  <a:pt x="288" y="32"/>
                  <a:pt x="344" y="72"/>
                  <a:pt x="336" y="112"/>
                </a:cubicBezTo>
                <a:cubicBezTo>
                  <a:pt x="328" y="152"/>
                  <a:pt x="248" y="224"/>
                  <a:pt x="192" y="256"/>
                </a:cubicBezTo>
                <a:cubicBezTo>
                  <a:pt x="136" y="288"/>
                  <a:pt x="68" y="296"/>
                  <a:pt x="0" y="304"/>
                </a:cubicBezTo>
              </a:path>
            </a:pathLst>
          </a:custGeom>
          <a:noFill/>
          <a:ln w="38100">
            <a:solidFill>
              <a:srgbClr val="FF0C02"/>
            </a:solidFill>
            <a:round/>
            <a:headEnd/>
            <a:tailEnd type="stealth" w="lg" len="lg"/>
          </a:ln>
        </p:spPr>
        <p:txBody>
          <a:bodyPr wrap="none" anchor="ctr"/>
          <a:lstStyle/>
          <a:p>
            <a:endParaRPr lang="ja-JP" altLang="en-US"/>
          </a:p>
        </p:txBody>
      </p:sp>
      <p:sp>
        <p:nvSpPr>
          <p:cNvPr id="70" name="Text Box 145">
            <a:extLst>
              <a:ext uri="{FF2B5EF4-FFF2-40B4-BE49-F238E27FC236}">
                <a16:creationId xmlns:a16="http://schemas.microsoft.com/office/drawing/2014/main" id="{D0DD47ED-5845-4DE1-80AD-56954540515E}"/>
              </a:ext>
            </a:extLst>
          </p:cNvPr>
          <p:cNvSpPr txBox="1">
            <a:spLocks noChangeArrowheads="1"/>
          </p:cNvSpPr>
          <p:nvPr/>
        </p:nvSpPr>
        <p:spPr bwMode="auto">
          <a:xfrm>
            <a:off x="6705600" y="3048009"/>
            <a:ext cx="1447800" cy="830997"/>
          </a:xfrm>
          <a:prstGeom prst="rect">
            <a:avLst/>
          </a:prstGeom>
          <a:noFill/>
          <a:ln w="9525">
            <a:noFill/>
            <a:miter lim="800000"/>
            <a:headEnd/>
            <a:tailEnd/>
          </a:ln>
        </p:spPr>
        <p:txBody>
          <a:bodyPr>
            <a:spAutoFit/>
          </a:bodyPr>
          <a:lstStyle/>
          <a:p>
            <a:pPr>
              <a:spcBef>
                <a:spcPct val="50000"/>
              </a:spcBef>
            </a:pPr>
            <a:r>
              <a:rPr lang="ja-JP" altLang="en-US" sz="1600" b="1">
                <a:solidFill>
                  <a:srgbClr val="FF0000"/>
                </a:solidFill>
              </a:rPr>
              <a:t>「免疫反応」が患者の臓器を攻撃</a:t>
            </a:r>
          </a:p>
        </p:txBody>
      </p:sp>
      <p:grpSp>
        <p:nvGrpSpPr>
          <p:cNvPr id="71" name="Group 132">
            <a:extLst>
              <a:ext uri="{FF2B5EF4-FFF2-40B4-BE49-F238E27FC236}">
                <a16:creationId xmlns:a16="http://schemas.microsoft.com/office/drawing/2014/main" id="{7A771F6B-080B-4785-8524-8B18BAC64EC0}"/>
              </a:ext>
            </a:extLst>
          </p:cNvPr>
          <p:cNvGrpSpPr>
            <a:grpSpLocks/>
          </p:cNvGrpSpPr>
          <p:nvPr/>
        </p:nvGrpSpPr>
        <p:grpSpPr bwMode="auto">
          <a:xfrm>
            <a:off x="5500693" y="3305175"/>
            <a:ext cx="1081087" cy="865188"/>
            <a:chOff x="3651" y="2080"/>
            <a:chExt cx="681" cy="545"/>
          </a:xfrm>
        </p:grpSpPr>
        <p:sp>
          <p:nvSpPr>
            <p:cNvPr id="72" name="Oval 133">
              <a:extLst>
                <a:ext uri="{FF2B5EF4-FFF2-40B4-BE49-F238E27FC236}">
                  <a16:creationId xmlns:a16="http://schemas.microsoft.com/office/drawing/2014/main" id="{296109CE-EA19-42E0-8A16-D62577FDBA65}"/>
                </a:ext>
              </a:extLst>
            </p:cNvPr>
            <p:cNvSpPr>
              <a:spLocks noChangeArrowheads="1"/>
            </p:cNvSpPr>
            <p:nvPr/>
          </p:nvSpPr>
          <p:spPr bwMode="auto">
            <a:xfrm>
              <a:off x="3651" y="2080"/>
              <a:ext cx="681" cy="545"/>
            </a:xfrm>
            <a:prstGeom prst="ellipse">
              <a:avLst/>
            </a:prstGeom>
            <a:solidFill>
              <a:srgbClr val="FFFF99"/>
            </a:solidFill>
            <a:ln w="9525">
              <a:noFill/>
              <a:round/>
              <a:headEnd/>
              <a:tailEnd/>
            </a:ln>
          </p:spPr>
          <p:txBody>
            <a:bodyPr wrap="none" anchor="ctr"/>
            <a:lstStyle/>
            <a:p>
              <a:endParaRPr lang="ja-JP" altLang="en-US"/>
            </a:p>
          </p:txBody>
        </p:sp>
        <p:grpSp>
          <p:nvGrpSpPr>
            <p:cNvPr id="73" name="Group 134">
              <a:extLst>
                <a:ext uri="{FF2B5EF4-FFF2-40B4-BE49-F238E27FC236}">
                  <a16:creationId xmlns:a16="http://schemas.microsoft.com/office/drawing/2014/main" id="{E33D814E-4663-4042-BF4B-AC27A5666237}"/>
                </a:ext>
              </a:extLst>
            </p:cNvPr>
            <p:cNvGrpSpPr>
              <a:grpSpLocks/>
            </p:cNvGrpSpPr>
            <p:nvPr/>
          </p:nvGrpSpPr>
          <p:grpSpPr bwMode="auto">
            <a:xfrm>
              <a:off x="3787" y="2205"/>
              <a:ext cx="408" cy="387"/>
              <a:chOff x="4513" y="2704"/>
              <a:chExt cx="408" cy="387"/>
            </a:xfrm>
          </p:grpSpPr>
          <p:sp>
            <p:nvSpPr>
              <p:cNvPr id="74" name="Oval 135">
                <a:extLst>
                  <a:ext uri="{FF2B5EF4-FFF2-40B4-BE49-F238E27FC236}">
                    <a16:creationId xmlns:a16="http://schemas.microsoft.com/office/drawing/2014/main" id="{AE192A7E-6591-43DA-8AE0-0EC3D792228D}"/>
                  </a:ext>
                </a:extLst>
              </p:cNvPr>
              <p:cNvSpPr>
                <a:spLocks noChangeArrowheads="1"/>
              </p:cNvSpPr>
              <p:nvPr/>
            </p:nvSpPr>
            <p:spPr bwMode="auto">
              <a:xfrm>
                <a:off x="4558" y="2795"/>
                <a:ext cx="91" cy="91"/>
              </a:xfrm>
              <a:prstGeom prst="ellipse">
                <a:avLst/>
              </a:prstGeom>
              <a:solidFill>
                <a:srgbClr val="969696"/>
              </a:solidFill>
              <a:ln w="9525">
                <a:solidFill>
                  <a:schemeClr val="tx1"/>
                </a:solidFill>
                <a:round/>
                <a:headEnd/>
                <a:tailEnd/>
              </a:ln>
            </p:spPr>
            <p:txBody>
              <a:bodyPr wrap="none" anchor="ctr"/>
              <a:lstStyle/>
              <a:p>
                <a:endParaRPr lang="ja-JP" altLang="en-US"/>
              </a:p>
            </p:txBody>
          </p:sp>
          <p:sp>
            <p:nvSpPr>
              <p:cNvPr id="75" name="Oval 136">
                <a:extLst>
                  <a:ext uri="{FF2B5EF4-FFF2-40B4-BE49-F238E27FC236}">
                    <a16:creationId xmlns:a16="http://schemas.microsoft.com/office/drawing/2014/main" id="{BE105AEC-44A8-43CC-8076-2FA0BE899184}"/>
                  </a:ext>
                </a:extLst>
              </p:cNvPr>
              <p:cNvSpPr>
                <a:spLocks noChangeArrowheads="1"/>
              </p:cNvSpPr>
              <p:nvPr/>
            </p:nvSpPr>
            <p:spPr bwMode="auto">
              <a:xfrm>
                <a:off x="4785" y="2795"/>
                <a:ext cx="91" cy="91"/>
              </a:xfrm>
              <a:prstGeom prst="ellipse">
                <a:avLst/>
              </a:prstGeom>
              <a:solidFill>
                <a:srgbClr val="969696"/>
              </a:solidFill>
              <a:ln w="9525">
                <a:solidFill>
                  <a:schemeClr val="tx1"/>
                </a:solidFill>
                <a:round/>
                <a:headEnd/>
                <a:tailEnd/>
              </a:ln>
            </p:spPr>
            <p:txBody>
              <a:bodyPr wrap="none" anchor="ctr"/>
              <a:lstStyle/>
              <a:p>
                <a:endParaRPr lang="ja-JP" altLang="en-US"/>
              </a:p>
            </p:txBody>
          </p:sp>
          <p:sp>
            <p:nvSpPr>
              <p:cNvPr id="76" name="Freeform 137">
                <a:extLst>
                  <a:ext uri="{FF2B5EF4-FFF2-40B4-BE49-F238E27FC236}">
                    <a16:creationId xmlns:a16="http://schemas.microsoft.com/office/drawing/2014/main" id="{E9F1B58A-F3F5-4E03-A539-52AABAC2729D}"/>
                  </a:ext>
                </a:extLst>
              </p:cNvPr>
              <p:cNvSpPr>
                <a:spLocks/>
              </p:cNvSpPr>
              <p:nvPr/>
            </p:nvSpPr>
            <p:spPr bwMode="auto">
              <a:xfrm>
                <a:off x="4558" y="3000"/>
                <a:ext cx="318" cy="91"/>
              </a:xfrm>
              <a:custGeom>
                <a:avLst/>
                <a:gdLst>
                  <a:gd name="T0" fmla="*/ 0 w 318"/>
                  <a:gd name="T1" fmla="*/ 91 h 91"/>
                  <a:gd name="T2" fmla="*/ 136 w 318"/>
                  <a:gd name="T3" fmla="*/ 0 h 91"/>
                  <a:gd name="T4" fmla="*/ 318 w 318"/>
                  <a:gd name="T5" fmla="*/ 91 h 91"/>
                  <a:gd name="T6" fmla="*/ 0 60000 65536"/>
                  <a:gd name="T7" fmla="*/ 0 60000 65536"/>
                  <a:gd name="T8" fmla="*/ 0 60000 65536"/>
                  <a:gd name="T9" fmla="*/ 0 w 318"/>
                  <a:gd name="T10" fmla="*/ 0 h 91"/>
                  <a:gd name="T11" fmla="*/ 318 w 318"/>
                  <a:gd name="T12" fmla="*/ 91 h 91"/>
                </a:gdLst>
                <a:ahLst/>
                <a:cxnLst>
                  <a:cxn ang="T6">
                    <a:pos x="T0" y="T1"/>
                  </a:cxn>
                  <a:cxn ang="T7">
                    <a:pos x="T2" y="T3"/>
                  </a:cxn>
                  <a:cxn ang="T8">
                    <a:pos x="T4" y="T5"/>
                  </a:cxn>
                </a:cxnLst>
                <a:rect l="T9" t="T10" r="T11" b="T12"/>
                <a:pathLst>
                  <a:path w="318" h="91">
                    <a:moveTo>
                      <a:pt x="0" y="91"/>
                    </a:moveTo>
                    <a:lnTo>
                      <a:pt x="136" y="0"/>
                    </a:lnTo>
                    <a:lnTo>
                      <a:pt x="318" y="91"/>
                    </a:lnTo>
                  </a:path>
                </a:pathLst>
              </a:custGeom>
              <a:noFill/>
              <a:ln w="9525">
                <a:solidFill>
                  <a:schemeClr val="tx1"/>
                </a:solidFill>
                <a:round/>
                <a:headEnd/>
                <a:tailEnd/>
              </a:ln>
            </p:spPr>
            <p:txBody>
              <a:bodyPr/>
              <a:lstStyle/>
              <a:p>
                <a:endParaRPr lang="ja-JP" altLang="en-US"/>
              </a:p>
            </p:txBody>
          </p:sp>
          <p:sp>
            <p:nvSpPr>
              <p:cNvPr id="77" name="Line 138">
                <a:extLst>
                  <a:ext uri="{FF2B5EF4-FFF2-40B4-BE49-F238E27FC236}">
                    <a16:creationId xmlns:a16="http://schemas.microsoft.com/office/drawing/2014/main" id="{2DA12011-D0C4-4B7D-A351-57D9E5701D7E}"/>
                  </a:ext>
                </a:extLst>
              </p:cNvPr>
              <p:cNvSpPr>
                <a:spLocks noChangeShapeType="1"/>
              </p:cNvSpPr>
              <p:nvPr/>
            </p:nvSpPr>
            <p:spPr bwMode="auto">
              <a:xfrm flipH="1">
                <a:off x="4513" y="2704"/>
                <a:ext cx="136" cy="182"/>
              </a:xfrm>
              <a:prstGeom prst="line">
                <a:avLst/>
              </a:prstGeom>
              <a:noFill/>
              <a:ln w="9525">
                <a:solidFill>
                  <a:schemeClr val="tx1"/>
                </a:solidFill>
                <a:round/>
                <a:headEnd/>
                <a:tailEnd/>
              </a:ln>
            </p:spPr>
            <p:txBody>
              <a:bodyPr/>
              <a:lstStyle/>
              <a:p>
                <a:endParaRPr lang="ja-JP" altLang="en-US"/>
              </a:p>
            </p:txBody>
          </p:sp>
          <p:sp>
            <p:nvSpPr>
              <p:cNvPr id="78" name="Line 139">
                <a:extLst>
                  <a:ext uri="{FF2B5EF4-FFF2-40B4-BE49-F238E27FC236}">
                    <a16:creationId xmlns:a16="http://schemas.microsoft.com/office/drawing/2014/main" id="{C81EAB0B-4ABF-4201-9F46-1EA9339B342B}"/>
                  </a:ext>
                </a:extLst>
              </p:cNvPr>
              <p:cNvSpPr>
                <a:spLocks noChangeShapeType="1"/>
              </p:cNvSpPr>
              <p:nvPr/>
            </p:nvSpPr>
            <p:spPr bwMode="auto">
              <a:xfrm>
                <a:off x="4785" y="2704"/>
                <a:ext cx="136" cy="182"/>
              </a:xfrm>
              <a:prstGeom prst="line">
                <a:avLst/>
              </a:prstGeom>
              <a:noFill/>
              <a:ln w="9525">
                <a:solidFill>
                  <a:schemeClr val="tx1"/>
                </a:solidFill>
                <a:round/>
                <a:headEnd/>
                <a:tailEnd/>
              </a:ln>
            </p:spPr>
            <p:txBody>
              <a:bodyPr/>
              <a:lstStyle/>
              <a:p>
                <a:endParaRPr lang="ja-JP" altLang="en-US"/>
              </a:p>
            </p:txBody>
          </p:sp>
        </p:grpSp>
      </p:grpSp>
      <p:sp>
        <p:nvSpPr>
          <p:cNvPr id="79" name="Oval 146">
            <a:extLst>
              <a:ext uri="{FF2B5EF4-FFF2-40B4-BE49-F238E27FC236}">
                <a16:creationId xmlns:a16="http://schemas.microsoft.com/office/drawing/2014/main" id="{22BAED88-1037-4584-8D3D-B04CC0A639B9}"/>
              </a:ext>
            </a:extLst>
          </p:cNvPr>
          <p:cNvSpPr>
            <a:spLocks noChangeArrowheads="1"/>
          </p:cNvSpPr>
          <p:nvPr/>
        </p:nvSpPr>
        <p:spPr bwMode="auto">
          <a:xfrm>
            <a:off x="3643313" y="5257800"/>
            <a:ext cx="533400" cy="457200"/>
          </a:xfrm>
          <a:prstGeom prst="ellipse">
            <a:avLst/>
          </a:prstGeom>
          <a:noFill/>
          <a:ln w="38100">
            <a:solidFill>
              <a:srgbClr val="800080"/>
            </a:solidFill>
            <a:prstDash val="sysDot"/>
            <a:round/>
            <a:headEnd/>
            <a:tailEnd/>
          </a:ln>
        </p:spPr>
        <p:txBody>
          <a:bodyPr wrap="none" anchor="ctr"/>
          <a:lstStyle/>
          <a:p>
            <a:endParaRPr lang="ja-JP" altLang="en-US"/>
          </a:p>
        </p:txBody>
      </p:sp>
      <p:sp>
        <p:nvSpPr>
          <p:cNvPr id="80" name="Text Box 147">
            <a:extLst>
              <a:ext uri="{FF2B5EF4-FFF2-40B4-BE49-F238E27FC236}">
                <a16:creationId xmlns:a16="http://schemas.microsoft.com/office/drawing/2014/main" id="{22558E1D-F5DA-4BBA-8CC4-1C62911DB7A0}"/>
              </a:ext>
            </a:extLst>
          </p:cNvPr>
          <p:cNvSpPr txBox="1">
            <a:spLocks noChangeArrowheads="1"/>
          </p:cNvSpPr>
          <p:nvPr/>
        </p:nvSpPr>
        <p:spPr bwMode="auto">
          <a:xfrm>
            <a:off x="2819400" y="5727710"/>
            <a:ext cx="1524000" cy="581025"/>
          </a:xfrm>
          <a:prstGeom prst="rect">
            <a:avLst/>
          </a:prstGeom>
          <a:noFill/>
          <a:ln w="9525">
            <a:noFill/>
            <a:miter lim="800000"/>
            <a:headEnd/>
            <a:tailEnd/>
          </a:ln>
        </p:spPr>
        <p:txBody>
          <a:bodyPr>
            <a:spAutoFit/>
          </a:bodyPr>
          <a:lstStyle/>
          <a:p>
            <a:pPr>
              <a:spcBef>
                <a:spcPct val="50000"/>
              </a:spcBef>
            </a:pPr>
            <a:r>
              <a:rPr lang="ja-JP" altLang="en-US" sz="1600">
                <a:solidFill>
                  <a:srgbClr val="800080"/>
                </a:solidFill>
              </a:rPr>
              <a:t>残っているから再発する</a:t>
            </a:r>
          </a:p>
        </p:txBody>
      </p:sp>
      <p:sp>
        <p:nvSpPr>
          <p:cNvPr id="81" name="Text Box 149">
            <a:extLst>
              <a:ext uri="{FF2B5EF4-FFF2-40B4-BE49-F238E27FC236}">
                <a16:creationId xmlns:a16="http://schemas.microsoft.com/office/drawing/2014/main" id="{1C425EE1-3C5D-4D35-9C12-95C8CD42773B}"/>
              </a:ext>
            </a:extLst>
          </p:cNvPr>
          <p:cNvSpPr txBox="1">
            <a:spLocks noChangeArrowheads="1"/>
          </p:cNvSpPr>
          <p:nvPr/>
        </p:nvSpPr>
        <p:spPr bwMode="auto">
          <a:xfrm>
            <a:off x="7295543" y="4159599"/>
            <a:ext cx="1752600" cy="1338828"/>
          </a:xfrm>
          <a:prstGeom prst="rect">
            <a:avLst/>
          </a:prstGeom>
          <a:solidFill>
            <a:srgbClr val="83FFE1"/>
          </a:solidFill>
          <a:ln w="9525">
            <a:noFill/>
            <a:miter lim="800000"/>
            <a:headEnd/>
            <a:tailEnd/>
          </a:ln>
        </p:spPr>
        <p:txBody>
          <a:bodyPr>
            <a:spAutoFit/>
          </a:bodyPr>
          <a:lstStyle/>
          <a:p>
            <a:pPr>
              <a:spcBef>
                <a:spcPct val="50000"/>
              </a:spcBef>
              <a:buFontTx/>
              <a:buChar char="•"/>
            </a:pPr>
            <a:r>
              <a:rPr lang="ja-JP" altLang="en-US" dirty="0"/>
              <a:t>治癒の可能性</a:t>
            </a:r>
            <a:endParaRPr lang="en-US" altLang="ja-JP" dirty="0"/>
          </a:p>
          <a:p>
            <a:pPr>
              <a:spcBef>
                <a:spcPct val="50000"/>
              </a:spcBef>
              <a:buFontTx/>
              <a:buChar char="•"/>
            </a:pPr>
            <a:r>
              <a:rPr lang="ja-JP" altLang="en-US" dirty="0"/>
              <a:t>免疫反応による臓器障害の危険性</a:t>
            </a:r>
          </a:p>
        </p:txBody>
      </p:sp>
      <p:sp>
        <p:nvSpPr>
          <p:cNvPr id="82" name="Rectangle 156">
            <a:extLst>
              <a:ext uri="{FF2B5EF4-FFF2-40B4-BE49-F238E27FC236}">
                <a16:creationId xmlns:a16="http://schemas.microsoft.com/office/drawing/2014/main" id="{770CCADC-1B2E-4BA9-96BF-84AE42A6A4D8}"/>
              </a:ext>
            </a:extLst>
          </p:cNvPr>
          <p:cNvSpPr>
            <a:spLocks noChangeArrowheads="1"/>
          </p:cNvSpPr>
          <p:nvPr/>
        </p:nvSpPr>
        <p:spPr bwMode="auto">
          <a:xfrm>
            <a:off x="71438" y="6351588"/>
            <a:ext cx="5580062" cy="476250"/>
          </a:xfrm>
          <a:prstGeom prst="rect">
            <a:avLst/>
          </a:prstGeom>
          <a:solidFill>
            <a:srgbClr val="C0C0C0"/>
          </a:solidFill>
          <a:ln w="9525">
            <a:solidFill>
              <a:schemeClr val="tx1"/>
            </a:solidFill>
            <a:miter lim="800000"/>
            <a:headEnd/>
            <a:tailEnd/>
          </a:ln>
        </p:spPr>
        <p:txBody>
          <a:bodyPr wrap="none" anchor="ctr"/>
          <a:lstStyle/>
          <a:p>
            <a:endParaRPr lang="ja-JP" altLang="en-US"/>
          </a:p>
        </p:txBody>
      </p:sp>
      <p:sp>
        <p:nvSpPr>
          <p:cNvPr id="83" name="AutoShape 157">
            <a:extLst>
              <a:ext uri="{FF2B5EF4-FFF2-40B4-BE49-F238E27FC236}">
                <a16:creationId xmlns:a16="http://schemas.microsoft.com/office/drawing/2014/main" id="{8F6D5C07-AB30-44CF-A5EF-1A4438C193E9}"/>
              </a:ext>
            </a:extLst>
          </p:cNvPr>
          <p:cNvSpPr>
            <a:spLocks noChangeArrowheads="1"/>
          </p:cNvSpPr>
          <p:nvPr/>
        </p:nvSpPr>
        <p:spPr bwMode="auto">
          <a:xfrm>
            <a:off x="323851" y="6488123"/>
            <a:ext cx="360363" cy="287337"/>
          </a:xfrm>
          <a:prstGeom prst="irregularSeal2">
            <a:avLst/>
          </a:prstGeom>
          <a:solidFill>
            <a:srgbClr val="800080"/>
          </a:solidFill>
          <a:ln w="9525">
            <a:solidFill>
              <a:schemeClr val="tx1"/>
            </a:solidFill>
            <a:miter lim="800000"/>
            <a:headEnd/>
            <a:tailEnd/>
          </a:ln>
        </p:spPr>
        <p:txBody>
          <a:bodyPr wrap="none" anchor="ctr"/>
          <a:lstStyle/>
          <a:p>
            <a:endParaRPr lang="ja-JP" altLang="en-US"/>
          </a:p>
        </p:txBody>
      </p:sp>
      <p:sp>
        <p:nvSpPr>
          <p:cNvPr id="84" name="Text Box 158">
            <a:extLst>
              <a:ext uri="{FF2B5EF4-FFF2-40B4-BE49-F238E27FC236}">
                <a16:creationId xmlns:a16="http://schemas.microsoft.com/office/drawing/2014/main" id="{2039217F-A283-4E00-BF0F-604BA1D0DF13}"/>
              </a:ext>
            </a:extLst>
          </p:cNvPr>
          <p:cNvSpPr txBox="1">
            <a:spLocks noChangeArrowheads="1"/>
          </p:cNvSpPr>
          <p:nvPr/>
        </p:nvSpPr>
        <p:spPr bwMode="auto">
          <a:xfrm>
            <a:off x="611188" y="6416685"/>
            <a:ext cx="2160587" cy="396875"/>
          </a:xfrm>
          <a:prstGeom prst="rect">
            <a:avLst/>
          </a:prstGeom>
          <a:noFill/>
          <a:ln w="9525">
            <a:noFill/>
            <a:miter lim="800000"/>
            <a:headEnd/>
            <a:tailEnd/>
          </a:ln>
        </p:spPr>
        <p:txBody>
          <a:bodyPr>
            <a:spAutoFit/>
          </a:bodyPr>
          <a:lstStyle/>
          <a:p>
            <a:pPr>
              <a:spcBef>
                <a:spcPct val="50000"/>
              </a:spcBef>
            </a:pPr>
            <a:r>
              <a:rPr lang="ja-JP" altLang="en-US" sz="2000" b="1">
                <a:solidFill>
                  <a:srgbClr val="800080"/>
                </a:solidFill>
              </a:rPr>
              <a:t>悪性細胞</a:t>
            </a:r>
          </a:p>
        </p:txBody>
      </p:sp>
      <p:sp>
        <p:nvSpPr>
          <p:cNvPr id="85" name="Oval 159">
            <a:extLst>
              <a:ext uri="{FF2B5EF4-FFF2-40B4-BE49-F238E27FC236}">
                <a16:creationId xmlns:a16="http://schemas.microsoft.com/office/drawing/2014/main" id="{2BB9578B-2E13-4314-ABAE-86972B1E4E3C}"/>
              </a:ext>
            </a:extLst>
          </p:cNvPr>
          <p:cNvSpPr>
            <a:spLocks noChangeArrowheads="1"/>
          </p:cNvSpPr>
          <p:nvPr/>
        </p:nvSpPr>
        <p:spPr bwMode="auto">
          <a:xfrm>
            <a:off x="2916238" y="6559550"/>
            <a:ext cx="287337" cy="215900"/>
          </a:xfrm>
          <a:prstGeom prst="ellipse">
            <a:avLst/>
          </a:prstGeom>
          <a:solidFill>
            <a:schemeClr val="hlink"/>
          </a:solidFill>
          <a:ln w="9525">
            <a:solidFill>
              <a:schemeClr val="tx1"/>
            </a:solidFill>
            <a:round/>
            <a:headEnd/>
            <a:tailEnd/>
          </a:ln>
        </p:spPr>
        <p:txBody>
          <a:bodyPr wrap="none" anchor="ctr"/>
          <a:lstStyle/>
          <a:p>
            <a:endParaRPr lang="ja-JP" altLang="en-US"/>
          </a:p>
        </p:txBody>
      </p:sp>
      <p:sp>
        <p:nvSpPr>
          <p:cNvPr id="86" name="Text Box 160">
            <a:extLst>
              <a:ext uri="{FF2B5EF4-FFF2-40B4-BE49-F238E27FC236}">
                <a16:creationId xmlns:a16="http://schemas.microsoft.com/office/drawing/2014/main" id="{722EF9E1-E162-4869-802F-A850BCD2B220}"/>
              </a:ext>
            </a:extLst>
          </p:cNvPr>
          <p:cNvSpPr txBox="1">
            <a:spLocks noChangeArrowheads="1"/>
          </p:cNvSpPr>
          <p:nvPr/>
        </p:nvSpPr>
        <p:spPr bwMode="auto">
          <a:xfrm>
            <a:off x="3203580" y="6416685"/>
            <a:ext cx="2016125" cy="396875"/>
          </a:xfrm>
          <a:prstGeom prst="rect">
            <a:avLst/>
          </a:prstGeom>
          <a:noFill/>
          <a:ln w="9525">
            <a:noFill/>
            <a:miter lim="800000"/>
            <a:headEnd/>
            <a:tailEnd/>
          </a:ln>
        </p:spPr>
        <p:txBody>
          <a:bodyPr>
            <a:spAutoFit/>
          </a:bodyPr>
          <a:lstStyle/>
          <a:p>
            <a:pPr>
              <a:spcBef>
                <a:spcPct val="50000"/>
              </a:spcBef>
            </a:pPr>
            <a:r>
              <a:rPr lang="ja-JP" altLang="en-US" sz="2000" b="1">
                <a:solidFill>
                  <a:schemeClr val="hlink"/>
                </a:solidFill>
              </a:rPr>
              <a:t>正常の血液細胞</a:t>
            </a:r>
          </a:p>
        </p:txBody>
      </p:sp>
      <p:grpSp>
        <p:nvGrpSpPr>
          <p:cNvPr id="87" name="図形グループ 79">
            <a:extLst>
              <a:ext uri="{FF2B5EF4-FFF2-40B4-BE49-F238E27FC236}">
                <a16:creationId xmlns:a16="http://schemas.microsoft.com/office/drawing/2014/main" id="{FB6DE583-CBC9-4004-BCFC-F81F7D366070}"/>
              </a:ext>
            </a:extLst>
          </p:cNvPr>
          <p:cNvGrpSpPr>
            <a:grpSpLocks/>
          </p:cNvGrpSpPr>
          <p:nvPr/>
        </p:nvGrpSpPr>
        <p:grpSpPr bwMode="auto">
          <a:xfrm>
            <a:off x="6919913" y="2205038"/>
            <a:ext cx="2305050" cy="842962"/>
            <a:chOff x="6919876" y="2205038"/>
            <a:chExt cx="2305196" cy="842962"/>
          </a:xfrm>
        </p:grpSpPr>
        <p:sp>
          <p:nvSpPr>
            <p:cNvPr id="88" name="角丸四角形 77">
              <a:extLst>
                <a:ext uri="{FF2B5EF4-FFF2-40B4-BE49-F238E27FC236}">
                  <a16:creationId xmlns:a16="http://schemas.microsoft.com/office/drawing/2014/main" id="{CDD3C19A-779E-499D-BDB1-CEC8417B171B}"/>
                </a:ext>
              </a:extLst>
            </p:cNvPr>
            <p:cNvSpPr>
              <a:spLocks noChangeArrowheads="1"/>
            </p:cNvSpPr>
            <p:nvPr/>
          </p:nvSpPr>
          <p:spPr bwMode="auto">
            <a:xfrm>
              <a:off x="6919876" y="2205038"/>
              <a:ext cx="2197239" cy="842962"/>
            </a:xfrm>
            <a:prstGeom prst="roundRect">
              <a:avLst>
                <a:gd name="adj" fmla="val 16667"/>
              </a:avLst>
            </a:prstGeom>
            <a:solidFill>
              <a:srgbClr val="B7DEE8"/>
            </a:solidFill>
            <a:ln w="9525">
              <a:solidFill>
                <a:srgbClr val="008000"/>
              </a:solidFill>
              <a:round/>
              <a:headEnd/>
              <a:tailEnd/>
            </a:ln>
            <a:effectLst>
              <a:outerShdw dist="23000" dir="5400000" rotWithShape="0">
                <a:srgbClr val="808080">
                  <a:alpha val="34999"/>
                </a:srgbClr>
              </a:outerShdw>
            </a:effectLst>
          </p:spPr>
          <p:txBody>
            <a:bodyPr anchor="ctr"/>
            <a:lstStyle/>
            <a:p>
              <a:pPr algn="ctr">
                <a:defRPr/>
              </a:pPr>
              <a:endParaRPr lang="ja-JP" altLang="en-US">
                <a:solidFill>
                  <a:srgbClr val="FFFFFF"/>
                </a:solidFill>
                <a:latin typeface="Calibri" pitchFamily="34" charset="0"/>
              </a:endParaRPr>
            </a:p>
          </p:txBody>
        </p:sp>
        <p:sp>
          <p:nvSpPr>
            <p:cNvPr id="89" name="テキスト ボックス 78">
              <a:extLst>
                <a:ext uri="{FF2B5EF4-FFF2-40B4-BE49-F238E27FC236}">
                  <a16:creationId xmlns:a16="http://schemas.microsoft.com/office/drawing/2014/main" id="{F084D0B3-4DC4-40CA-ADCA-0569CD2D92E5}"/>
                </a:ext>
              </a:extLst>
            </p:cNvPr>
            <p:cNvSpPr txBox="1">
              <a:spLocks noChangeArrowheads="1"/>
            </p:cNvSpPr>
            <p:nvPr/>
          </p:nvSpPr>
          <p:spPr bwMode="auto">
            <a:xfrm>
              <a:off x="7054996" y="2299348"/>
              <a:ext cx="2170076" cy="707886"/>
            </a:xfrm>
            <a:prstGeom prst="rect">
              <a:avLst/>
            </a:prstGeom>
            <a:noFill/>
            <a:ln w="9525">
              <a:noFill/>
              <a:miter lim="800000"/>
              <a:headEnd/>
              <a:tailEnd/>
            </a:ln>
          </p:spPr>
          <p:txBody>
            <a:bodyPr>
              <a:spAutoFit/>
            </a:bodyPr>
            <a:lstStyle/>
            <a:p>
              <a:r>
                <a:rPr lang="ja-JP" altLang="en-US" sz="2000" b="1">
                  <a:solidFill>
                    <a:srgbClr val="FF0000"/>
                  </a:solidFill>
                </a:rPr>
                <a:t>移植片対宿主病</a:t>
              </a:r>
              <a:endParaRPr lang="en-US" altLang="ja-JP" sz="2000" b="1">
                <a:solidFill>
                  <a:srgbClr val="FF0000"/>
                </a:solidFill>
              </a:endParaRPr>
            </a:p>
            <a:p>
              <a:r>
                <a:rPr lang="en-US" altLang="ja-JP" sz="2000" b="1">
                  <a:solidFill>
                    <a:srgbClr val="FF0000"/>
                  </a:solidFill>
                </a:rPr>
                <a:t>GVHD</a:t>
              </a:r>
              <a:endParaRPr lang="ja-JP" altLang="en-US" sz="2000" b="1">
                <a:solidFill>
                  <a:srgbClr val="FF0000"/>
                </a:solidFill>
              </a:endParaRPr>
            </a:p>
          </p:txBody>
        </p:sp>
      </p:grpSp>
    </p:spTree>
    <p:extLst>
      <p:ext uri="{BB962C8B-B14F-4D97-AF65-F5344CB8AC3E}">
        <p14:creationId xmlns:p14="http://schemas.microsoft.com/office/powerpoint/2010/main" val="250102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2000"/>
                                        <p:tgtEl>
                                          <p:spTgt spid="18"/>
                                        </p:tgtEl>
                                      </p:cBhvr>
                                    </p:animEffect>
                                  </p:childTnLst>
                                </p:cTn>
                              </p:par>
                            </p:childTnLst>
                          </p:cTn>
                        </p:par>
                        <p:par>
                          <p:cTn id="8" fill="hold">
                            <p:stCondLst>
                              <p:cond delay="2000"/>
                            </p:stCondLst>
                            <p:childTnLst>
                              <p:par>
                                <p:cTn id="9" presetID="53"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left)">
                                      <p:cBhvr>
                                        <p:cTn id="17" dur="1000"/>
                                        <p:tgtEl>
                                          <p:spTgt spid="48"/>
                                        </p:tgtEl>
                                      </p:cBhvr>
                                    </p:animEffect>
                                  </p:childTnLst>
                                </p:cTn>
                              </p:par>
                            </p:childTnLst>
                          </p:cTn>
                        </p:par>
                        <p:par>
                          <p:cTn id="18" fill="hold">
                            <p:stCondLst>
                              <p:cond delay="3500"/>
                            </p:stCondLst>
                            <p:childTnLst>
                              <p:par>
                                <p:cTn id="19" presetID="9"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1000"/>
                                        <p:tgtEl>
                                          <p:spTgt spid="23"/>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1000"/>
                                        <p:tgtEl>
                                          <p:spTgt spid="23"/>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dissolve">
                                      <p:cBhvr>
                                        <p:cTn id="27" dur="1000"/>
                                        <p:tgtEl>
                                          <p:spTgt spid="3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dissolve">
                                      <p:cBhvr>
                                        <p:cTn id="30" dur="1000"/>
                                        <p:tgtEl>
                                          <p:spTgt spid="39"/>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dissolve">
                                      <p:cBhvr>
                                        <p:cTn id="33" dur="1000"/>
                                        <p:tgtEl>
                                          <p:spTgt spid="40"/>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dissolve">
                                      <p:cBhvr>
                                        <p:cTn id="36" dur="1000"/>
                                        <p:tgtEl>
                                          <p:spTgt spid="41"/>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dissolve">
                                      <p:cBhvr>
                                        <p:cTn id="39" dur="1000"/>
                                        <p:tgtEl>
                                          <p:spTgt spid="4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dissolve">
                                      <p:cBhvr>
                                        <p:cTn id="42" dur="1000"/>
                                        <p:tgtEl>
                                          <p:spTgt spid="43"/>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dissolve">
                                      <p:cBhvr>
                                        <p:cTn id="45" dur="1000"/>
                                        <p:tgtEl>
                                          <p:spTgt spid="4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1000"/>
                                        <p:tgtEl>
                                          <p:spTgt spid="45"/>
                                        </p:tgtEl>
                                      </p:cBhvr>
                                    </p:animEffect>
                                  </p:childTnLst>
                                </p:cTn>
                              </p:par>
                            </p:childTnLst>
                          </p:cTn>
                        </p:par>
                        <p:par>
                          <p:cTn id="49" fill="hold">
                            <p:stCondLst>
                              <p:cond delay="4500"/>
                            </p:stCondLst>
                            <p:childTnLst>
                              <p:par>
                                <p:cTn id="50" presetID="22" presetClass="exit" presetSubtype="4" fill="hold" grpId="1" nodeType="afterEffect">
                                  <p:stCondLst>
                                    <p:cond delay="0"/>
                                  </p:stCondLst>
                                  <p:childTnLst>
                                    <p:animEffect transition="out" filter="wipe(down)">
                                      <p:cBhvr>
                                        <p:cTn id="51" dur="500"/>
                                        <p:tgtEl>
                                          <p:spTgt spid="41"/>
                                        </p:tgtEl>
                                      </p:cBhvr>
                                    </p:animEffect>
                                    <p:set>
                                      <p:cBhvr>
                                        <p:cTn id="52" dur="1" fill="hold">
                                          <p:stCondLst>
                                            <p:cond delay="499"/>
                                          </p:stCondLst>
                                        </p:cTn>
                                        <p:tgtEl>
                                          <p:spTgt spid="41"/>
                                        </p:tgtEl>
                                        <p:attrNameLst>
                                          <p:attrName>style.visibility</p:attrName>
                                        </p:attrNameLst>
                                      </p:cBhvr>
                                      <p:to>
                                        <p:strVal val="hidden"/>
                                      </p:to>
                                    </p:set>
                                  </p:childTnLst>
                                </p:cTn>
                              </p:par>
                            </p:childTnLst>
                          </p:cTn>
                        </p:par>
                        <p:par>
                          <p:cTn id="53" fill="hold">
                            <p:stCondLst>
                              <p:cond delay="5000"/>
                            </p:stCondLst>
                            <p:childTnLst>
                              <p:par>
                                <p:cTn id="54" presetID="22" presetClass="exit" presetSubtype="4" fill="hold" grpId="1" nodeType="afterEffect">
                                  <p:stCondLst>
                                    <p:cond delay="0"/>
                                  </p:stCondLst>
                                  <p:childTnLst>
                                    <p:animEffect transition="out" filter="wipe(down)">
                                      <p:cBhvr>
                                        <p:cTn id="55" dur="500"/>
                                        <p:tgtEl>
                                          <p:spTgt spid="38"/>
                                        </p:tgtEl>
                                      </p:cBhvr>
                                    </p:animEffect>
                                    <p:set>
                                      <p:cBhvr>
                                        <p:cTn id="56" dur="1" fill="hold">
                                          <p:stCondLst>
                                            <p:cond delay="499"/>
                                          </p:stCondLst>
                                        </p:cTn>
                                        <p:tgtEl>
                                          <p:spTgt spid="38"/>
                                        </p:tgtEl>
                                        <p:attrNameLst>
                                          <p:attrName>style.visibility</p:attrName>
                                        </p:attrNameLst>
                                      </p:cBhvr>
                                      <p:to>
                                        <p:strVal val="hidden"/>
                                      </p:to>
                                    </p:set>
                                  </p:childTnLst>
                                </p:cTn>
                              </p:par>
                            </p:childTnLst>
                          </p:cTn>
                        </p:par>
                        <p:par>
                          <p:cTn id="57" fill="hold">
                            <p:stCondLst>
                              <p:cond delay="5500"/>
                            </p:stCondLst>
                            <p:childTnLst>
                              <p:par>
                                <p:cTn id="58" presetID="22" presetClass="exit" presetSubtype="4" fill="hold" grpId="1" nodeType="afterEffect">
                                  <p:stCondLst>
                                    <p:cond delay="0"/>
                                  </p:stCondLst>
                                  <p:childTnLst>
                                    <p:animEffect transition="out" filter="wipe(down)">
                                      <p:cBhvr>
                                        <p:cTn id="59" dur="500"/>
                                        <p:tgtEl>
                                          <p:spTgt spid="40"/>
                                        </p:tgtEl>
                                      </p:cBhvr>
                                    </p:animEffect>
                                    <p:set>
                                      <p:cBhvr>
                                        <p:cTn id="60" dur="1" fill="hold">
                                          <p:stCondLst>
                                            <p:cond delay="499"/>
                                          </p:stCondLst>
                                        </p:cTn>
                                        <p:tgtEl>
                                          <p:spTgt spid="40"/>
                                        </p:tgtEl>
                                        <p:attrNameLst>
                                          <p:attrName>style.visibility</p:attrName>
                                        </p:attrNameLst>
                                      </p:cBhvr>
                                      <p:to>
                                        <p:strVal val="hidden"/>
                                      </p:to>
                                    </p:set>
                                  </p:childTnLst>
                                </p:cTn>
                              </p:par>
                            </p:childTnLst>
                          </p:cTn>
                        </p:par>
                        <p:par>
                          <p:cTn id="61" fill="hold">
                            <p:stCondLst>
                              <p:cond delay="6000"/>
                            </p:stCondLst>
                            <p:childTnLst>
                              <p:par>
                                <p:cTn id="62" presetID="53" presetClass="entr" presetSubtype="0" fill="hold" grpId="0" nodeType="afterEffect">
                                  <p:stCondLst>
                                    <p:cond delay="0"/>
                                  </p:stCondLst>
                                  <p:childTnLst>
                                    <p:set>
                                      <p:cBhvr>
                                        <p:cTn id="63" dur="1" fill="hold">
                                          <p:stCondLst>
                                            <p:cond delay="0"/>
                                          </p:stCondLst>
                                        </p:cTn>
                                        <p:tgtEl>
                                          <p:spTgt spid="46"/>
                                        </p:tgtEl>
                                        <p:attrNameLst>
                                          <p:attrName>style.visibility</p:attrName>
                                        </p:attrNameLst>
                                      </p:cBhvr>
                                      <p:to>
                                        <p:strVal val="visible"/>
                                      </p:to>
                                    </p:set>
                                    <p:anim calcmode="lin" valueType="num">
                                      <p:cBhvr>
                                        <p:cTn id="64" dur="500" fill="hold"/>
                                        <p:tgtEl>
                                          <p:spTgt spid="46"/>
                                        </p:tgtEl>
                                        <p:attrNameLst>
                                          <p:attrName>ppt_w</p:attrName>
                                        </p:attrNameLst>
                                      </p:cBhvr>
                                      <p:tavLst>
                                        <p:tav tm="0">
                                          <p:val>
                                            <p:fltVal val="0"/>
                                          </p:val>
                                        </p:tav>
                                        <p:tav tm="100000">
                                          <p:val>
                                            <p:strVal val="#ppt_w"/>
                                          </p:val>
                                        </p:tav>
                                      </p:tavLst>
                                    </p:anim>
                                    <p:anim calcmode="lin" valueType="num">
                                      <p:cBhvr>
                                        <p:cTn id="65" dur="500" fill="hold"/>
                                        <p:tgtEl>
                                          <p:spTgt spid="46"/>
                                        </p:tgtEl>
                                        <p:attrNameLst>
                                          <p:attrName>ppt_h</p:attrName>
                                        </p:attrNameLst>
                                      </p:cBhvr>
                                      <p:tavLst>
                                        <p:tav tm="0">
                                          <p:val>
                                            <p:fltVal val="0"/>
                                          </p:val>
                                        </p:tav>
                                        <p:tav tm="100000">
                                          <p:val>
                                            <p:strVal val="#ppt_h"/>
                                          </p:val>
                                        </p:tav>
                                      </p:tavLst>
                                    </p:anim>
                                    <p:animEffect transition="in" filter="fade">
                                      <p:cBhvr>
                                        <p:cTn id="66" dur="500"/>
                                        <p:tgtEl>
                                          <p:spTgt spid="46"/>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0" fill="hold"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 calcmode="lin" valueType="num">
                                      <p:cBhvr>
                                        <p:cTn id="71" dur="1000" fill="hold"/>
                                        <p:tgtEl>
                                          <p:spTgt spid="79"/>
                                        </p:tgtEl>
                                        <p:attrNameLst>
                                          <p:attrName>ppt_w</p:attrName>
                                        </p:attrNameLst>
                                      </p:cBhvr>
                                      <p:tavLst>
                                        <p:tav tm="0">
                                          <p:val>
                                            <p:fltVal val="0"/>
                                          </p:val>
                                        </p:tav>
                                        <p:tav tm="100000">
                                          <p:val>
                                            <p:strVal val="#ppt_w"/>
                                          </p:val>
                                        </p:tav>
                                      </p:tavLst>
                                    </p:anim>
                                    <p:anim calcmode="lin" valueType="num">
                                      <p:cBhvr>
                                        <p:cTn id="72" dur="1000" fill="hold"/>
                                        <p:tgtEl>
                                          <p:spTgt spid="79"/>
                                        </p:tgtEl>
                                        <p:attrNameLst>
                                          <p:attrName>ppt_h</p:attrName>
                                        </p:attrNameLst>
                                      </p:cBhvr>
                                      <p:tavLst>
                                        <p:tav tm="0">
                                          <p:val>
                                            <p:fltVal val="0"/>
                                          </p:val>
                                        </p:tav>
                                        <p:tav tm="100000">
                                          <p:val>
                                            <p:strVal val="#ppt_h"/>
                                          </p:val>
                                        </p:tav>
                                      </p:tavLst>
                                    </p:anim>
                                    <p:animEffect transition="in" filter="fade">
                                      <p:cBhvr>
                                        <p:cTn id="73" dur="1000"/>
                                        <p:tgtEl>
                                          <p:spTgt spid="79"/>
                                        </p:tgtEl>
                                      </p:cBhvr>
                                    </p:animEffect>
                                  </p:childTnLst>
                                </p:cTn>
                              </p:par>
                            </p:childTnLst>
                          </p:cTn>
                        </p:par>
                        <p:par>
                          <p:cTn id="74" fill="hold">
                            <p:stCondLst>
                              <p:cond delay="1000"/>
                            </p:stCondLst>
                            <p:childTnLst>
                              <p:par>
                                <p:cTn id="75" presetID="53" presetClass="entr" presetSubtype="0"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p:cTn id="77" dur="1000" fill="hold"/>
                                        <p:tgtEl>
                                          <p:spTgt spid="80"/>
                                        </p:tgtEl>
                                        <p:attrNameLst>
                                          <p:attrName>ppt_w</p:attrName>
                                        </p:attrNameLst>
                                      </p:cBhvr>
                                      <p:tavLst>
                                        <p:tav tm="0">
                                          <p:val>
                                            <p:fltVal val="0"/>
                                          </p:val>
                                        </p:tav>
                                        <p:tav tm="100000">
                                          <p:val>
                                            <p:strVal val="#ppt_w"/>
                                          </p:val>
                                        </p:tav>
                                      </p:tavLst>
                                    </p:anim>
                                    <p:anim calcmode="lin" valueType="num">
                                      <p:cBhvr>
                                        <p:cTn id="78" dur="1000" fill="hold"/>
                                        <p:tgtEl>
                                          <p:spTgt spid="80"/>
                                        </p:tgtEl>
                                        <p:attrNameLst>
                                          <p:attrName>ppt_h</p:attrName>
                                        </p:attrNameLst>
                                      </p:cBhvr>
                                      <p:tavLst>
                                        <p:tav tm="0">
                                          <p:val>
                                            <p:fltVal val="0"/>
                                          </p:val>
                                        </p:tav>
                                        <p:tav tm="100000">
                                          <p:val>
                                            <p:strVal val="#ppt_h"/>
                                          </p:val>
                                        </p:tav>
                                      </p:tavLst>
                                    </p:anim>
                                    <p:animEffect transition="in" filter="fade">
                                      <p:cBhvr>
                                        <p:cTn id="79" dur="1000"/>
                                        <p:tgtEl>
                                          <p:spTgt spid="80"/>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0" fill="hold" grpId="1" nodeType="clickEffect">
                                  <p:stCondLst>
                                    <p:cond delay="0"/>
                                  </p:stCondLst>
                                  <p:childTnLst>
                                    <p:anim calcmode="lin" valueType="num">
                                      <p:cBhvr>
                                        <p:cTn id="83" dur="1000"/>
                                        <p:tgtEl>
                                          <p:spTgt spid="42"/>
                                        </p:tgtEl>
                                        <p:attrNameLst>
                                          <p:attrName>ppt_w</p:attrName>
                                        </p:attrNameLst>
                                      </p:cBhvr>
                                      <p:tavLst>
                                        <p:tav tm="0">
                                          <p:val>
                                            <p:strVal val="ppt_w"/>
                                          </p:val>
                                        </p:tav>
                                        <p:tav tm="100000">
                                          <p:val>
                                            <p:fltVal val="0"/>
                                          </p:val>
                                        </p:tav>
                                      </p:tavLst>
                                    </p:anim>
                                    <p:anim calcmode="lin" valueType="num">
                                      <p:cBhvr>
                                        <p:cTn id="84" dur="1000"/>
                                        <p:tgtEl>
                                          <p:spTgt spid="42"/>
                                        </p:tgtEl>
                                        <p:attrNameLst>
                                          <p:attrName>ppt_h</p:attrName>
                                        </p:attrNameLst>
                                      </p:cBhvr>
                                      <p:tavLst>
                                        <p:tav tm="0">
                                          <p:val>
                                            <p:strVal val="ppt_h"/>
                                          </p:val>
                                        </p:tav>
                                        <p:tav tm="100000">
                                          <p:val>
                                            <p:fltVal val="0"/>
                                          </p:val>
                                        </p:tav>
                                      </p:tavLst>
                                    </p:anim>
                                    <p:animEffect transition="out" filter="fade">
                                      <p:cBhvr>
                                        <p:cTn id="85" dur="1000"/>
                                        <p:tgtEl>
                                          <p:spTgt spid="42"/>
                                        </p:tgtEl>
                                      </p:cBhvr>
                                    </p:animEffect>
                                    <p:set>
                                      <p:cBhvr>
                                        <p:cTn id="86" dur="1" fill="hold">
                                          <p:stCondLst>
                                            <p:cond delay="999"/>
                                          </p:stCondLst>
                                        </p:cTn>
                                        <p:tgtEl>
                                          <p:spTgt spid="42"/>
                                        </p:tgtEl>
                                        <p:attrNameLst>
                                          <p:attrName>style.visibility</p:attrName>
                                        </p:attrNameLst>
                                      </p:cBhvr>
                                      <p:to>
                                        <p:strVal val="hidden"/>
                                      </p:to>
                                    </p:set>
                                  </p:childTnLst>
                                </p:cTn>
                              </p:par>
                            </p:childTnLst>
                          </p:cTn>
                        </p:par>
                        <p:par>
                          <p:cTn id="87" fill="hold">
                            <p:stCondLst>
                              <p:cond delay="1000"/>
                            </p:stCondLst>
                            <p:childTnLst>
                              <p:par>
                                <p:cTn id="88" presetID="53" presetClass="exit" presetSubtype="0" fill="hold" grpId="1" nodeType="afterEffect">
                                  <p:stCondLst>
                                    <p:cond delay="0"/>
                                  </p:stCondLst>
                                  <p:childTnLst>
                                    <p:anim calcmode="lin" valueType="num">
                                      <p:cBhvr>
                                        <p:cTn id="89" dur="1000"/>
                                        <p:tgtEl>
                                          <p:spTgt spid="43"/>
                                        </p:tgtEl>
                                        <p:attrNameLst>
                                          <p:attrName>ppt_w</p:attrName>
                                        </p:attrNameLst>
                                      </p:cBhvr>
                                      <p:tavLst>
                                        <p:tav tm="0">
                                          <p:val>
                                            <p:strVal val="ppt_w"/>
                                          </p:val>
                                        </p:tav>
                                        <p:tav tm="100000">
                                          <p:val>
                                            <p:fltVal val="0"/>
                                          </p:val>
                                        </p:tav>
                                      </p:tavLst>
                                    </p:anim>
                                    <p:anim calcmode="lin" valueType="num">
                                      <p:cBhvr>
                                        <p:cTn id="90" dur="1000"/>
                                        <p:tgtEl>
                                          <p:spTgt spid="43"/>
                                        </p:tgtEl>
                                        <p:attrNameLst>
                                          <p:attrName>ppt_h</p:attrName>
                                        </p:attrNameLst>
                                      </p:cBhvr>
                                      <p:tavLst>
                                        <p:tav tm="0">
                                          <p:val>
                                            <p:strVal val="ppt_h"/>
                                          </p:val>
                                        </p:tav>
                                        <p:tav tm="100000">
                                          <p:val>
                                            <p:fltVal val="0"/>
                                          </p:val>
                                        </p:tav>
                                      </p:tavLst>
                                    </p:anim>
                                    <p:animEffect transition="out" filter="fade">
                                      <p:cBhvr>
                                        <p:cTn id="91" dur="1000"/>
                                        <p:tgtEl>
                                          <p:spTgt spid="43"/>
                                        </p:tgtEl>
                                      </p:cBhvr>
                                    </p:animEffect>
                                    <p:set>
                                      <p:cBhvr>
                                        <p:cTn id="92" dur="1" fill="hold">
                                          <p:stCondLst>
                                            <p:cond delay="999"/>
                                          </p:stCondLst>
                                        </p:cTn>
                                        <p:tgtEl>
                                          <p:spTgt spid="43"/>
                                        </p:tgtEl>
                                        <p:attrNameLst>
                                          <p:attrName>style.visibility</p:attrName>
                                        </p:attrNameLst>
                                      </p:cBhvr>
                                      <p:to>
                                        <p:strVal val="hidden"/>
                                      </p:to>
                                    </p:set>
                                  </p:childTnLst>
                                </p:cTn>
                              </p:par>
                            </p:childTnLst>
                          </p:cTn>
                        </p:par>
                        <p:par>
                          <p:cTn id="93" fill="hold">
                            <p:stCondLst>
                              <p:cond delay="2000"/>
                            </p:stCondLst>
                            <p:childTnLst>
                              <p:par>
                                <p:cTn id="94" presetID="53" presetClass="exit" presetSubtype="0" fill="hold" grpId="1" nodeType="afterEffect">
                                  <p:stCondLst>
                                    <p:cond delay="0"/>
                                  </p:stCondLst>
                                  <p:childTnLst>
                                    <p:anim calcmode="lin" valueType="num">
                                      <p:cBhvr>
                                        <p:cTn id="95" dur="1000"/>
                                        <p:tgtEl>
                                          <p:spTgt spid="44"/>
                                        </p:tgtEl>
                                        <p:attrNameLst>
                                          <p:attrName>ppt_w</p:attrName>
                                        </p:attrNameLst>
                                      </p:cBhvr>
                                      <p:tavLst>
                                        <p:tav tm="0">
                                          <p:val>
                                            <p:strVal val="ppt_w"/>
                                          </p:val>
                                        </p:tav>
                                        <p:tav tm="100000">
                                          <p:val>
                                            <p:fltVal val="0"/>
                                          </p:val>
                                        </p:tav>
                                      </p:tavLst>
                                    </p:anim>
                                    <p:anim calcmode="lin" valueType="num">
                                      <p:cBhvr>
                                        <p:cTn id="96" dur="1000"/>
                                        <p:tgtEl>
                                          <p:spTgt spid="44"/>
                                        </p:tgtEl>
                                        <p:attrNameLst>
                                          <p:attrName>ppt_h</p:attrName>
                                        </p:attrNameLst>
                                      </p:cBhvr>
                                      <p:tavLst>
                                        <p:tav tm="0">
                                          <p:val>
                                            <p:strVal val="ppt_h"/>
                                          </p:val>
                                        </p:tav>
                                        <p:tav tm="100000">
                                          <p:val>
                                            <p:fltVal val="0"/>
                                          </p:val>
                                        </p:tav>
                                      </p:tavLst>
                                    </p:anim>
                                    <p:animEffect transition="out" filter="fade">
                                      <p:cBhvr>
                                        <p:cTn id="97" dur="1000"/>
                                        <p:tgtEl>
                                          <p:spTgt spid="44"/>
                                        </p:tgtEl>
                                      </p:cBhvr>
                                    </p:animEffect>
                                    <p:set>
                                      <p:cBhvr>
                                        <p:cTn id="98" dur="1" fill="hold">
                                          <p:stCondLst>
                                            <p:cond delay="999"/>
                                          </p:stCondLst>
                                        </p:cTn>
                                        <p:tgtEl>
                                          <p:spTgt spid="44"/>
                                        </p:tgtEl>
                                        <p:attrNameLst>
                                          <p:attrName>style.visibility</p:attrName>
                                        </p:attrNameLst>
                                      </p:cBhvr>
                                      <p:to>
                                        <p:strVal val="hidden"/>
                                      </p:to>
                                    </p:set>
                                  </p:childTnLst>
                                </p:cTn>
                              </p:par>
                            </p:childTnLst>
                          </p:cTn>
                        </p:par>
                        <p:par>
                          <p:cTn id="99" fill="hold">
                            <p:stCondLst>
                              <p:cond delay="3000"/>
                            </p:stCondLst>
                            <p:childTnLst>
                              <p:par>
                                <p:cTn id="100" presetID="53" presetClass="exit" presetSubtype="0" fill="hold" grpId="1" nodeType="afterEffect">
                                  <p:stCondLst>
                                    <p:cond delay="0"/>
                                  </p:stCondLst>
                                  <p:childTnLst>
                                    <p:anim calcmode="lin" valueType="num">
                                      <p:cBhvr>
                                        <p:cTn id="101" dur="1000"/>
                                        <p:tgtEl>
                                          <p:spTgt spid="45"/>
                                        </p:tgtEl>
                                        <p:attrNameLst>
                                          <p:attrName>ppt_w</p:attrName>
                                        </p:attrNameLst>
                                      </p:cBhvr>
                                      <p:tavLst>
                                        <p:tav tm="0">
                                          <p:val>
                                            <p:strVal val="ppt_w"/>
                                          </p:val>
                                        </p:tav>
                                        <p:tav tm="100000">
                                          <p:val>
                                            <p:fltVal val="0"/>
                                          </p:val>
                                        </p:tav>
                                      </p:tavLst>
                                    </p:anim>
                                    <p:anim calcmode="lin" valueType="num">
                                      <p:cBhvr>
                                        <p:cTn id="102" dur="1000"/>
                                        <p:tgtEl>
                                          <p:spTgt spid="45"/>
                                        </p:tgtEl>
                                        <p:attrNameLst>
                                          <p:attrName>ppt_h</p:attrName>
                                        </p:attrNameLst>
                                      </p:cBhvr>
                                      <p:tavLst>
                                        <p:tav tm="0">
                                          <p:val>
                                            <p:strVal val="ppt_h"/>
                                          </p:val>
                                        </p:tav>
                                        <p:tav tm="100000">
                                          <p:val>
                                            <p:fltVal val="0"/>
                                          </p:val>
                                        </p:tav>
                                      </p:tavLst>
                                    </p:anim>
                                    <p:animEffect transition="out" filter="fade">
                                      <p:cBhvr>
                                        <p:cTn id="103" dur="1000"/>
                                        <p:tgtEl>
                                          <p:spTgt spid="45"/>
                                        </p:tgtEl>
                                      </p:cBhvr>
                                    </p:animEffect>
                                    <p:set>
                                      <p:cBhvr>
                                        <p:cTn id="104" dur="1" fill="hold">
                                          <p:stCondLst>
                                            <p:cond delay="999"/>
                                          </p:stCondLst>
                                        </p:cTn>
                                        <p:tgtEl>
                                          <p:spTgt spid="45"/>
                                        </p:tgtEl>
                                        <p:attrNameLst>
                                          <p:attrName>style.visibility</p:attrName>
                                        </p:attrNameLst>
                                      </p:cBhvr>
                                      <p:to>
                                        <p:strVal val="hidden"/>
                                      </p:to>
                                    </p:set>
                                  </p:childTnLst>
                                </p:cTn>
                              </p:par>
                            </p:childTnLst>
                          </p:cTn>
                        </p:par>
                        <p:par>
                          <p:cTn id="105" fill="hold">
                            <p:stCondLst>
                              <p:cond delay="4000"/>
                            </p:stCondLst>
                            <p:childTnLst>
                              <p:par>
                                <p:cTn id="106" presetID="53" presetClass="entr" presetSubtype="0" fill="hold" grpId="0" nodeType="afterEffect">
                                  <p:stCondLst>
                                    <p:cond delay="0"/>
                                  </p:stCondLst>
                                  <p:childTnLst>
                                    <p:set>
                                      <p:cBhvr>
                                        <p:cTn id="107" dur="1" fill="hold">
                                          <p:stCondLst>
                                            <p:cond delay="0"/>
                                          </p:stCondLst>
                                        </p:cTn>
                                        <p:tgtEl>
                                          <p:spTgt spid="47"/>
                                        </p:tgtEl>
                                        <p:attrNameLst>
                                          <p:attrName>style.visibility</p:attrName>
                                        </p:attrNameLst>
                                      </p:cBhvr>
                                      <p:to>
                                        <p:strVal val="visible"/>
                                      </p:to>
                                    </p:set>
                                    <p:anim calcmode="lin" valueType="num">
                                      <p:cBhvr>
                                        <p:cTn id="108" dur="1000" fill="hold"/>
                                        <p:tgtEl>
                                          <p:spTgt spid="47"/>
                                        </p:tgtEl>
                                        <p:attrNameLst>
                                          <p:attrName>ppt_w</p:attrName>
                                        </p:attrNameLst>
                                      </p:cBhvr>
                                      <p:tavLst>
                                        <p:tav tm="0">
                                          <p:val>
                                            <p:fltVal val="0"/>
                                          </p:val>
                                        </p:tav>
                                        <p:tav tm="100000">
                                          <p:val>
                                            <p:strVal val="#ppt_w"/>
                                          </p:val>
                                        </p:tav>
                                      </p:tavLst>
                                    </p:anim>
                                    <p:anim calcmode="lin" valueType="num">
                                      <p:cBhvr>
                                        <p:cTn id="109" dur="1000" fill="hold"/>
                                        <p:tgtEl>
                                          <p:spTgt spid="47"/>
                                        </p:tgtEl>
                                        <p:attrNameLst>
                                          <p:attrName>ppt_h</p:attrName>
                                        </p:attrNameLst>
                                      </p:cBhvr>
                                      <p:tavLst>
                                        <p:tav tm="0">
                                          <p:val>
                                            <p:fltVal val="0"/>
                                          </p:val>
                                        </p:tav>
                                        <p:tav tm="100000">
                                          <p:val>
                                            <p:strVal val="#ppt_h"/>
                                          </p:val>
                                        </p:tav>
                                      </p:tavLst>
                                    </p:anim>
                                    <p:animEffect transition="in" filter="fade">
                                      <p:cBhvr>
                                        <p:cTn id="110" dur="1000"/>
                                        <p:tgtEl>
                                          <p:spTgt spid="47"/>
                                        </p:tgtEl>
                                      </p:cBhvr>
                                    </p:animEffect>
                                  </p:childTnLst>
                                </p:cTn>
                              </p:par>
                            </p:childTnLst>
                          </p:cTn>
                        </p:par>
                        <p:par>
                          <p:cTn id="111" fill="hold">
                            <p:stCondLst>
                              <p:cond delay="5000"/>
                            </p:stCondLst>
                            <p:childTnLst>
                              <p:par>
                                <p:cTn id="112" presetID="22" presetClass="entr" presetSubtype="8" fill="hold" grpId="0" nodeType="after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wipe(left)">
                                      <p:cBhvr>
                                        <p:cTn id="114" dur="1000"/>
                                        <p:tgtEl>
                                          <p:spTgt spid="49"/>
                                        </p:tgtEl>
                                      </p:cBhvr>
                                    </p:animEffect>
                                  </p:childTnLst>
                                </p:cTn>
                              </p:par>
                            </p:childTnLst>
                          </p:cTn>
                        </p:par>
                        <p:par>
                          <p:cTn id="115" fill="hold">
                            <p:stCondLst>
                              <p:cond delay="6000"/>
                            </p:stCondLst>
                            <p:childTnLst>
                              <p:par>
                                <p:cTn id="116" presetID="22" presetClass="entr" presetSubtype="1" fill="hold" grpId="0" nodeType="afterEffect">
                                  <p:stCondLst>
                                    <p:cond delay="0"/>
                                  </p:stCondLst>
                                  <p:childTnLst>
                                    <p:set>
                                      <p:cBhvr>
                                        <p:cTn id="117" dur="1" fill="hold">
                                          <p:stCondLst>
                                            <p:cond delay="0"/>
                                          </p:stCondLst>
                                        </p:cTn>
                                        <p:tgtEl>
                                          <p:spTgt spid="50"/>
                                        </p:tgtEl>
                                        <p:attrNameLst>
                                          <p:attrName>style.visibility</p:attrName>
                                        </p:attrNameLst>
                                      </p:cBhvr>
                                      <p:to>
                                        <p:strVal val="visible"/>
                                      </p:to>
                                    </p:set>
                                    <p:animEffect transition="in" filter="wipe(up)">
                                      <p:cBhvr>
                                        <p:cTn id="118" dur="2000"/>
                                        <p:tgtEl>
                                          <p:spTgt spid="50"/>
                                        </p:tgtEl>
                                      </p:cBhvr>
                                    </p:animEffect>
                                  </p:childTnLst>
                                </p:cTn>
                              </p:par>
                              <p:par>
                                <p:cTn id="119" presetID="53" presetClass="entr" presetSubtype="0" fill="hold" grpId="0" nodeType="withEffect">
                                  <p:stCondLst>
                                    <p:cond delay="0"/>
                                  </p:stCondLst>
                                  <p:childTnLst>
                                    <p:set>
                                      <p:cBhvr>
                                        <p:cTn id="120" dur="1" fill="hold">
                                          <p:stCondLst>
                                            <p:cond delay="0"/>
                                          </p:stCondLst>
                                        </p:cTn>
                                        <p:tgtEl>
                                          <p:spTgt spid="51"/>
                                        </p:tgtEl>
                                        <p:attrNameLst>
                                          <p:attrName>style.visibility</p:attrName>
                                        </p:attrNameLst>
                                      </p:cBhvr>
                                      <p:to>
                                        <p:strVal val="visible"/>
                                      </p:to>
                                    </p:set>
                                    <p:anim calcmode="lin" valueType="num">
                                      <p:cBhvr>
                                        <p:cTn id="121" dur="2000" fill="hold"/>
                                        <p:tgtEl>
                                          <p:spTgt spid="51"/>
                                        </p:tgtEl>
                                        <p:attrNameLst>
                                          <p:attrName>ppt_w</p:attrName>
                                        </p:attrNameLst>
                                      </p:cBhvr>
                                      <p:tavLst>
                                        <p:tav tm="0">
                                          <p:val>
                                            <p:fltVal val="0"/>
                                          </p:val>
                                        </p:tav>
                                        <p:tav tm="100000">
                                          <p:val>
                                            <p:strVal val="#ppt_w"/>
                                          </p:val>
                                        </p:tav>
                                      </p:tavLst>
                                    </p:anim>
                                    <p:anim calcmode="lin" valueType="num">
                                      <p:cBhvr>
                                        <p:cTn id="122" dur="2000" fill="hold"/>
                                        <p:tgtEl>
                                          <p:spTgt spid="51"/>
                                        </p:tgtEl>
                                        <p:attrNameLst>
                                          <p:attrName>ppt_h</p:attrName>
                                        </p:attrNameLst>
                                      </p:cBhvr>
                                      <p:tavLst>
                                        <p:tav tm="0">
                                          <p:val>
                                            <p:fltVal val="0"/>
                                          </p:val>
                                        </p:tav>
                                        <p:tav tm="100000">
                                          <p:val>
                                            <p:strVal val="#ppt_h"/>
                                          </p:val>
                                        </p:tav>
                                      </p:tavLst>
                                    </p:anim>
                                    <p:animEffect transition="in" filter="fade">
                                      <p:cBhvr>
                                        <p:cTn id="123" dur="2000"/>
                                        <p:tgtEl>
                                          <p:spTgt spid="51"/>
                                        </p:tgtEl>
                                      </p:cBhvr>
                                    </p:animEffect>
                                  </p:childTnLst>
                                </p:cTn>
                              </p:par>
                            </p:childTnLst>
                          </p:cTn>
                        </p:par>
                        <p:par>
                          <p:cTn id="124" fill="hold">
                            <p:stCondLst>
                              <p:cond delay="8000"/>
                            </p:stCondLst>
                            <p:childTnLst>
                              <p:par>
                                <p:cTn id="125" presetID="53" presetClass="entr" presetSubtype="0" fill="hold" nodeType="afterEffect">
                                  <p:stCondLst>
                                    <p:cond delay="0"/>
                                  </p:stCondLst>
                                  <p:childTnLst>
                                    <p:set>
                                      <p:cBhvr>
                                        <p:cTn id="126" dur="1" fill="hold">
                                          <p:stCondLst>
                                            <p:cond delay="0"/>
                                          </p:stCondLst>
                                        </p:cTn>
                                        <p:tgtEl>
                                          <p:spTgt spid="26"/>
                                        </p:tgtEl>
                                        <p:attrNameLst>
                                          <p:attrName>style.visibility</p:attrName>
                                        </p:attrNameLst>
                                      </p:cBhvr>
                                      <p:to>
                                        <p:strVal val="visible"/>
                                      </p:to>
                                    </p:set>
                                    <p:anim calcmode="lin" valueType="num">
                                      <p:cBhvr>
                                        <p:cTn id="127" dur="500" fill="hold"/>
                                        <p:tgtEl>
                                          <p:spTgt spid="26"/>
                                        </p:tgtEl>
                                        <p:attrNameLst>
                                          <p:attrName>ppt_w</p:attrName>
                                        </p:attrNameLst>
                                      </p:cBhvr>
                                      <p:tavLst>
                                        <p:tav tm="0">
                                          <p:val>
                                            <p:fltVal val="0"/>
                                          </p:val>
                                        </p:tav>
                                        <p:tav tm="100000">
                                          <p:val>
                                            <p:strVal val="#ppt_w"/>
                                          </p:val>
                                        </p:tav>
                                      </p:tavLst>
                                    </p:anim>
                                    <p:anim calcmode="lin" valueType="num">
                                      <p:cBhvr>
                                        <p:cTn id="128" dur="500" fill="hold"/>
                                        <p:tgtEl>
                                          <p:spTgt spid="26"/>
                                        </p:tgtEl>
                                        <p:attrNameLst>
                                          <p:attrName>ppt_h</p:attrName>
                                        </p:attrNameLst>
                                      </p:cBhvr>
                                      <p:tavLst>
                                        <p:tav tm="0">
                                          <p:val>
                                            <p:fltVal val="0"/>
                                          </p:val>
                                        </p:tav>
                                        <p:tav tm="100000">
                                          <p:val>
                                            <p:strVal val="#ppt_h"/>
                                          </p:val>
                                        </p:tav>
                                      </p:tavLst>
                                    </p:anim>
                                    <p:animEffect transition="in" filter="fade">
                                      <p:cBhvr>
                                        <p:cTn id="129" dur="500"/>
                                        <p:tgtEl>
                                          <p:spTgt spid="26"/>
                                        </p:tgtEl>
                                      </p:cBhvr>
                                    </p:animEffect>
                                  </p:childTnLst>
                                </p:cTn>
                              </p:par>
                              <p:par>
                                <p:cTn id="130" presetID="9" presetClass="entr" presetSubtype="0" fill="hold" grpId="0" nodeType="withEffect">
                                  <p:stCondLst>
                                    <p:cond delay="0"/>
                                  </p:stCondLst>
                                  <p:childTnLst>
                                    <p:set>
                                      <p:cBhvr>
                                        <p:cTn id="131" dur="1" fill="hold">
                                          <p:stCondLst>
                                            <p:cond delay="0"/>
                                          </p:stCondLst>
                                        </p:cTn>
                                        <p:tgtEl>
                                          <p:spTgt spid="59"/>
                                        </p:tgtEl>
                                        <p:attrNameLst>
                                          <p:attrName>style.visibility</p:attrName>
                                        </p:attrNameLst>
                                      </p:cBhvr>
                                      <p:to>
                                        <p:strVal val="visible"/>
                                      </p:to>
                                    </p:set>
                                    <p:animEffect transition="in" filter="dissolve">
                                      <p:cBhvr>
                                        <p:cTn id="132" dur="1000"/>
                                        <p:tgtEl>
                                          <p:spTgt spid="59"/>
                                        </p:tgtEl>
                                      </p:cBhvr>
                                    </p:animEffect>
                                  </p:childTnLst>
                                </p:cTn>
                              </p:par>
                            </p:childTnLst>
                          </p:cTn>
                        </p:par>
                        <p:par>
                          <p:cTn id="133" fill="hold">
                            <p:stCondLst>
                              <p:cond delay="9000"/>
                            </p:stCondLst>
                            <p:childTnLst>
                              <p:par>
                                <p:cTn id="134" presetID="53" presetClass="entr" presetSubtype="0" fill="hold" grpId="0" nodeType="afterEffect">
                                  <p:stCondLst>
                                    <p:cond delay="0"/>
                                  </p:stCondLst>
                                  <p:childTnLst>
                                    <p:set>
                                      <p:cBhvr>
                                        <p:cTn id="135" dur="1" fill="hold">
                                          <p:stCondLst>
                                            <p:cond delay="0"/>
                                          </p:stCondLst>
                                        </p:cTn>
                                        <p:tgtEl>
                                          <p:spTgt spid="52"/>
                                        </p:tgtEl>
                                        <p:attrNameLst>
                                          <p:attrName>style.visibility</p:attrName>
                                        </p:attrNameLst>
                                      </p:cBhvr>
                                      <p:to>
                                        <p:strVal val="visible"/>
                                      </p:to>
                                    </p:set>
                                    <p:anim calcmode="lin" valueType="num">
                                      <p:cBhvr>
                                        <p:cTn id="136" dur="500" fill="hold"/>
                                        <p:tgtEl>
                                          <p:spTgt spid="52"/>
                                        </p:tgtEl>
                                        <p:attrNameLst>
                                          <p:attrName>ppt_w</p:attrName>
                                        </p:attrNameLst>
                                      </p:cBhvr>
                                      <p:tavLst>
                                        <p:tav tm="0">
                                          <p:val>
                                            <p:fltVal val="0"/>
                                          </p:val>
                                        </p:tav>
                                        <p:tav tm="100000">
                                          <p:val>
                                            <p:strVal val="#ppt_w"/>
                                          </p:val>
                                        </p:tav>
                                      </p:tavLst>
                                    </p:anim>
                                    <p:anim calcmode="lin" valueType="num">
                                      <p:cBhvr>
                                        <p:cTn id="137" dur="500" fill="hold"/>
                                        <p:tgtEl>
                                          <p:spTgt spid="52"/>
                                        </p:tgtEl>
                                        <p:attrNameLst>
                                          <p:attrName>ppt_h</p:attrName>
                                        </p:attrNameLst>
                                      </p:cBhvr>
                                      <p:tavLst>
                                        <p:tav tm="0">
                                          <p:val>
                                            <p:fltVal val="0"/>
                                          </p:val>
                                        </p:tav>
                                        <p:tav tm="100000">
                                          <p:val>
                                            <p:strVal val="#ppt_h"/>
                                          </p:val>
                                        </p:tav>
                                      </p:tavLst>
                                    </p:anim>
                                    <p:animEffect transition="in" filter="fade">
                                      <p:cBhvr>
                                        <p:cTn id="138" dur="500"/>
                                        <p:tgtEl>
                                          <p:spTgt spid="52"/>
                                        </p:tgtEl>
                                      </p:cBhvr>
                                    </p:animEffect>
                                  </p:childTnLst>
                                </p:cTn>
                              </p:par>
                            </p:childTnLst>
                          </p:cTn>
                        </p:par>
                        <p:par>
                          <p:cTn id="139" fill="hold">
                            <p:stCondLst>
                              <p:cond delay="9500"/>
                            </p:stCondLst>
                            <p:childTnLst>
                              <p:par>
                                <p:cTn id="140" presetID="53" presetClass="entr" presetSubtype="0" fill="hold" grpId="0" nodeType="afterEffect">
                                  <p:stCondLst>
                                    <p:cond delay="0"/>
                                  </p:stCondLst>
                                  <p:childTnLst>
                                    <p:set>
                                      <p:cBhvr>
                                        <p:cTn id="141" dur="1" fill="hold">
                                          <p:stCondLst>
                                            <p:cond delay="0"/>
                                          </p:stCondLst>
                                        </p:cTn>
                                        <p:tgtEl>
                                          <p:spTgt spid="53"/>
                                        </p:tgtEl>
                                        <p:attrNameLst>
                                          <p:attrName>style.visibility</p:attrName>
                                        </p:attrNameLst>
                                      </p:cBhvr>
                                      <p:to>
                                        <p:strVal val="visible"/>
                                      </p:to>
                                    </p:set>
                                    <p:anim calcmode="lin" valueType="num">
                                      <p:cBhvr>
                                        <p:cTn id="142" dur="500" fill="hold"/>
                                        <p:tgtEl>
                                          <p:spTgt spid="53"/>
                                        </p:tgtEl>
                                        <p:attrNameLst>
                                          <p:attrName>ppt_w</p:attrName>
                                        </p:attrNameLst>
                                      </p:cBhvr>
                                      <p:tavLst>
                                        <p:tav tm="0">
                                          <p:val>
                                            <p:fltVal val="0"/>
                                          </p:val>
                                        </p:tav>
                                        <p:tav tm="100000">
                                          <p:val>
                                            <p:strVal val="#ppt_w"/>
                                          </p:val>
                                        </p:tav>
                                      </p:tavLst>
                                    </p:anim>
                                    <p:anim calcmode="lin" valueType="num">
                                      <p:cBhvr>
                                        <p:cTn id="143" dur="500" fill="hold"/>
                                        <p:tgtEl>
                                          <p:spTgt spid="53"/>
                                        </p:tgtEl>
                                        <p:attrNameLst>
                                          <p:attrName>ppt_h</p:attrName>
                                        </p:attrNameLst>
                                      </p:cBhvr>
                                      <p:tavLst>
                                        <p:tav tm="0">
                                          <p:val>
                                            <p:fltVal val="0"/>
                                          </p:val>
                                        </p:tav>
                                        <p:tav tm="100000">
                                          <p:val>
                                            <p:strVal val="#ppt_h"/>
                                          </p:val>
                                        </p:tav>
                                      </p:tavLst>
                                    </p:anim>
                                    <p:animEffect transition="in" filter="fade">
                                      <p:cBhvr>
                                        <p:cTn id="144" dur="500"/>
                                        <p:tgtEl>
                                          <p:spTgt spid="53"/>
                                        </p:tgtEl>
                                      </p:cBhvr>
                                    </p:animEffect>
                                  </p:childTnLst>
                                </p:cTn>
                              </p:par>
                            </p:childTnLst>
                          </p:cTn>
                        </p:par>
                        <p:par>
                          <p:cTn id="145" fill="hold">
                            <p:stCondLst>
                              <p:cond delay="10000"/>
                            </p:stCondLst>
                            <p:childTnLst>
                              <p:par>
                                <p:cTn id="146" presetID="53" presetClass="entr" presetSubtype="0" fill="hold" grpId="0" nodeType="afterEffect">
                                  <p:stCondLst>
                                    <p:cond delay="0"/>
                                  </p:stCondLst>
                                  <p:childTnLst>
                                    <p:set>
                                      <p:cBhvr>
                                        <p:cTn id="147" dur="1" fill="hold">
                                          <p:stCondLst>
                                            <p:cond delay="0"/>
                                          </p:stCondLst>
                                        </p:cTn>
                                        <p:tgtEl>
                                          <p:spTgt spid="54"/>
                                        </p:tgtEl>
                                        <p:attrNameLst>
                                          <p:attrName>style.visibility</p:attrName>
                                        </p:attrNameLst>
                                      </p:cBhvr>
                                      <p:to>
                                        <p:strVal val="visible"/>
                                      </p:to>
                                    </p:set>
                                    <p:anim calcmode="lin" valueType="num">
                                      <p:cBhvr>
                                        <p:cTn id="148" dur="500" fill="hold"/>
                                        <p:tgtEl>
                                          <p:spTgt spid="54"/>
                                        </p:tgtEl>
                                        <p:attrNameLst>
                                          <p:attrName>ppt_w</p:attrName>
                                        </p:attrNameLst>
                                      </p:cBhvr>
                                      <p:tavLst>
                                        <p:tav tm="0">
                                          <p:val>
                                            <p:fltVal val="0"/>
                                          </p:val>
                                        </p:tav>
                                        <p:tav tm="100000">
                                          <p:val>
                                            <p:strVal val="#ppt_w"/>
                                          </p:val>
                                        </p:tav>
                                      </p:tavLst>
                                    </p:anim>
                                    <p:anim calcmode="lin" valueType="num">
                                      <p:cBhvr>
                                        <p:cTn id="149" dur="500" fill="hold"/>
                                        <p:tgtEl>
                                          <p:spTgt spid="54"/>
                                        </p:tgtEl>
                                        <p:attrNameLst>
                                          <p:attrName>ppt_h</p:attrName>
                                        </p:attrNameLst>
                                      </p:cBhvr>
                                      <p:tavLst>
                                        <p:tav tm="0">
                                          <p:val>
                                            <p:fltVal val="0"/>
                                          </p:val>
                                        </p:tav>
                                        <p:tav tm="100000">
                                          <p:val>
                                            <p:strVal val="#ppt_h"/>
                                          </p:val>
                                        </p:tav>
                                      </p:tavLst>
                                    </p:anim>
                                    <p:animEffect transition="in" filter="fade">
                                      <p:cBhvr>
                                        <p:cTn id="150" dur="500"/>
                                        <p:tgtEl>
                                          <p:spTgt spid="54"/>
                                        </p:tgtEl>
                                      </p:cBhvr>
                                    </p:animEffect>
                                  </p:childTnLst>
                                </p:cTn>
                              </p:par>
                            </p:childTnLst>
                          </p:cTn>
                        </p:par>
                        <p:par>
                          <p:cTn id="151" fill="hold">
                            <p:stCondLst>
                              <p:cond delay="10500"/>
                            </p:stCondLst>
                            <p:childTnLst>
                              <p:par>
                                <p:cTn id="152" presetID="53" presetClass="entr" presetSubtype="0" fill="hold" grpId="0" nodeType="afterEffect">
                                  <p:stCondLst>
                                    <p:cond delay="0"/>
                                  </p:stCondLst>
                                  <p:childTnLst>
                                    <p:set>
                                      <p:cBhvr>
                                        <p:cTn id="153" dur="1" fill="hold">
                                          <p:stCondLst>
                                            <p:cond delay="0"/>
                                          </p:stCondLst>
                                        </p:cTn>
                                        <p:tgtEl>
                                          <p:spTgt spid="55"/>
                                        </p:tgtEl>
                                        <p:attrNameLst>
                                          <p:attrName>style.visibility</p:attrName>
                                        </p:attrNameLst>
                                      </p:cBhvr>
                                      <p:to>
                                        <p:strVal val="visible"/>
                                      </p:to>
                                    </p:set>
                                    <p:anim calcmode="lin" valueType="num">
                                      <p:cBhvr>
                                        <p:cTn id="154" dur="500" fill="hold"/>
                                        <p:tgtEl>
                                          <p:spTgt spid="55"/>
                                        </p:tgtEl>
                                        <p:attrNameLst>
                                          <p:attrName>ppt_w</p:attrName>
                                        </p:attrNameLst>
                                      </p:cBhvr>
                                      <p:tavLst>
                                        <p:tav tm="0">
                                          <p:val>
                                            <p:fltVal val="0"/>
                                          </p:val>
                                        </p:tav>
                                        <p:tav tm="100000">
                                          <p:val>
                                            <p:strVal val="#ppt_w"/>
                                          </p:val>
                                        </p:tav>
                                      </p:tavLst>
                                    </p:anim>
                                    <p:anim calcmode="lin" valueType="num">
                                      <p:cBhvr>
                                        <p:cTn id="155" dur="500" fill="hold"/>
                                        <p:tgtEl>
                                          <p:spTgt spid="55"/>
                                        </p:tgtEl>
                                        <p:attrNameLst>
                                          <p:attrName>ppt_h</p:attrName>
                                        </p:attrNameLst>
                                      </p:cBhvr>
                                      <p:tavLst>
                                        <p:tav tm="0">
                                          <p:val>
                                            <p:fltVal val="0"/>
                                          </p:val>
                                        </p:tav>
                                        <p:tav tm="100000">
                                          <p:val>
                                            <p:strVal val="#ppt_h"/>
                                          </p:val>
                                        </p:tav>
                                      </p:tavLst>
                                    </p:anim>
                                    <p:animEffect transition="in" filter="fade">
                                      <p:cBhvr>
                                        <p:cTn id="156" dur="500"/>
                                        <p:tgtEl>
                                          <p:spTgt spid="55"/>
                                        </p:tgtEl>
                                      </p:cBhvr>
                                    </p:animEffect>
                                  </p:childTnLst>
                                </p:cTn>
                              </p:par>
                            </p:childTnLst>
                          </p:cTn>
                        </p:par>
                        <p:par>
                          <p:cTn id="157" fill="hold">
                            <p:stCondLst>
                              <p:cond delay="11000"/>
                            </p:stCondLst>
                            <p:childTnLst>
                              <p:par>
                                <p:cTn id="158" presetID="53" presetClass="entr" presetSubtype="0" fill="hold" grpId="0" nodeType="afterEffect">
                                  <p:stCondLst>
                                    <p:cond delay="0"/>
                                  </p:stCondLst>
                                  <p:childTnLst>
                                    <p:set>
                                      <p:cBhvr>
                                        <p:cTn id="159" dur="1" fill="hold">
                                          <p:stCondLst>
                                            <p:cond delay="0"/>
                                          </p:stCondLst>
                                        </p:cTn>
                                        <p:tgtEl>
                                          <p:spTgt spid="56"/>
                                        </p:tgtEl>
                                        <p:attrNameLst>
                                          <p:attrName>style.visibility</p:attrName>
                                        </p:attrNameLst>
                                      </p:cBhvr>
                                      <p:to>
                                        <p:strVal val="visible"/>
                                      </p:to>
                                    </p:set>
                                    <p:anim calcmode="lin" valueType="num">
                                      <p:cBhvr>
                                        <p:cTn id="160" dur="500" fill="hold"/>
                                        <p:tgtEl>
                                          <p:spTgt spid="56"/>
                                        </p:tgtEl>
                                        <p:attrNameLst>
                                          <p:attrName>ppt_w</p:attrName>
                                        </p:attrNameLst>
                                      </p:cBhvr>
                                      <p:tavLst>
                                        <p:tav tm="0">
                                          <p:val>
                                            <p:fltVal val="0"/>
                                          </p:val>
                                        </p:tav>
                                        <p:tav tm="100000">
                                          <p:val>
                                            <p:strVal val="#ppt_w"/>
                                          </p:val>
                                        </p:tav>
                                      </p:tavLst>
                                    </p:anim>
                                    <p:anim calcmode="lin" valueType="num">
                                      <p:cBhvr>
                                        <p:cTn id="161" dur="500" fill="hold"/>
                                        <p:tgtEl>
                                          <p:spTgt spid="56"/>
                                        </p:tgtEl>
                                        <p:attrNameLst>
                                          <p:attrName>ppt_h</p:attrName>
                                        </p:attrNameLst>
                                      </p:cBhvr>
                                      <p:tavLst>
                                        <p:tav tm="0">
                                          <p:val>
                                            <p:fltVal val="0"/>
                                          </p:val>
                                        </p:tav>
                                        <p:tav tm="100000">
                                          <p:val>
                                            <p:strVal val="#ppt_h"/>
                                          </p:val>
                                        </p:tav>
                                      </p:tavLst>
                                    </p:anim>
                                    <p:animEffect transition="in" filter="fade">
                                      <p:cBhvr>
                                        <p:cTn id="162" dur="500"/>
                                        <p:tgtEl>
                                          <p:spTgt spid="56"/>
                                        </p:tgtEl>
                                      </p:cBhvr>
                                    </p:animEffect>
                                  </p:childTnLst>
                                </p:cTn>
                              </p:par>
                            </p:childTnLst>
                          </p:cTn>
                        </p:par>
                        <p:par>
                          <p:cTn id="163" fill="hold">
                            <p:stCondLst>
                              <p:cond delay="11500"/>
                            </p:stCondLst>
                            <p:childTnLst>
                              <p:par>
                                <p:cTn id="164" presetID="53" presetClass="entr" presetSubtype="0" fill="hold" grpId="0" nodeType="afterEffect">
                                  <p:stCondLst>
                                    <p:cond delay="0"/>
                                  </p:stCondLst>
                                  <p:childTnLst>
                                    <p:set>
                                      <p:cBhvr>
                                        <p:cTn id="165" dur="1" fill="hold">
                                          <p:stCondLst>
                                            <p:cond delay="0"/>
                                          </p:stCondLst>
                                        </p:cTn>
                                        <p:tgtEl>
                                          <p:spTgt spid="57"/>
                                        </p:tgtEl>
                                        <p:attrNameLst>
                                          <p:attrName>style.visibility</p:attrName>
                                        </p:attrNameLst>
                                      </p:cBhvr>
                                      <p:to>
                                        <p:strVal val="visible"/>
                                      </p:to>
                                    </p:set>
                                    <p:anim calcmode="lin" valueType="num">
                                      <p:cBhvr>
                                        <p:cTn id="166" dur="500" fill="hold"/>
                                        <p:tgtEl>
                                          <p:spTgt spid="57"/>
                                        </p:tgtEl>
                                        <p:attrNameLst>
                                          <p:attrName>ppt_w</p:attrName>
                                        </p:attrNameLst>
                                      </p:cBhvr>
                                      <p:tavLst>
                                        <p:tav tm="0">
                                          <p:val>
                                            <p:fltVal val="0"/>
                                          </p:val>
                                        </p:tav>
                                        <p:tav tm="100000">
                                          <p:val>
                                            <p:strVal val="#ppt_w"/>
                                          </p:val>
                                        </p:tav>
                                      </p:tavLst>
                                    </p:anim>
                                    <p:anim calcmode="lin" valueType="num">
                                      <p:cBhvr>
                                        <p:cTn id="167" dur="500" fill="hold"/>
                                        <p:tgtEl>
                                          <p:spTgt spid="57"/>
                                        </p:tgtEl>
                                        <p:attrNameLst>
                                          <p:attrName>ppt_h</p:attrName>
                                        </p:attrNameLst>
                                      </p:cBhvr>
                                      <p:tavLst>
                                        <p:tav tm="0">
                                          <p:val>
                                            <p:fltVal val="0"/>
                                          </p:val>
                                        </p:tav>
                                        <p:tav tm="100000">
                                          <p:val>
                                            <p:strVal val="#ppt_h"/>
                                          </p:val>
                                        </p:tav>
                                      </p:tavLst>
                                    </p:anim>
                                    <p:animEffect transition="in" filter="fade">
                                      <p:cBhvr>
                                        <p:cTn id="168" dur="500"/>
                                        <p:tgtEl>
                                          <p:spTgt spid="57"/>
                                        </p:tgtEl>
                                      </p:cBhvr>
                                    </p:animEffect>
                                  </p:childTnLst>
                                </p:cTn>
                              </p:par>
                            </p:childTnLst>
                          </p:cTn>
                        </p:par>
                        <p:par>
                          <p:cTn id="169" fill="hold">
                            <p:stCondLst>
                              <p:cond delay="12000"/>
                            </p:stCondLst>
                            <p:childTnLst>
                              <p:par>
                                <p:cTn id="170" presetID="53" presetClass="entr" presetSubtype="0" fill="hold" grpId="0" nodeType="afterEffect">
                                  <p:stCondLst>
                                    <p:cond delay="0"/>
                                  </p:stCondLst>
                                  <p:childTnLst>
                                    <p:set>
                                      <p:cBhvr>
                                        <p:cTn id="171" dur="1" fill="hold">
                                          <p:stCondLst>
                                            <p:cond delay="0"/>
                                          </p:stCondLst>
                                        </p:cTn>
                                        <p:tgtEl>
                                          <p:spTgt spid="58"/>
                                        </p:tgtEl>
                                        <p:attrNameLst>
                                          <p:attrName>style.visibility</p:attrName>
                                        </p:attrNameLst>
                                      </p:cBhvr>
                                      <p:to>
                                        <p:strVal val="visible"/>
                                      </p:to>
                                    </p:set>
                                    <p:anim calcmode="lin" valueType="num">
                                      <p:cBhvr>
                                        <p:cTn id="172" dur="1000" fill="hold"/>
                                        <p:tgtEl>
                                          <p:spTgt spid="58"/>
                                        </p:tgtEl>
                                        <p:attrNameLst>
                                          <p:attrName>ppt_w</p:attrName>
                                        </p:attrNameLst>
                                      </p:cBhvr>
                                      <p:tavLst>
                                        <p:tav tm="0">
                                          <p:val>
                                            <p:fltVal val="0"/>
                                          </p:val>
                                        </p:tav>
                                        <p:tav tm="100000">
                                          <p:val>
                                            <p:strVal val="#ppt_w"/>
                                          </p:val>
                                        </p:tav>
                                      </p:tavLst>
                                    </p:anim>
                                    <p:anim calcmode="lin" valueType="num">
                                      <p:cBhvr>
                                        <p:cTn id="173" dur="1000" fill="hold"/>
                                        <p:tgtEl>
                                          <p:spTgt spid="58"/>
                                        </p:tgtEl>
                                        <p:attrNameLst>
                                          <p:attrName>ppt_h</p:attrName>
                                        </p:attrNameLst>
                                      </p:cBhvr>
                                      <p:tavLst>
                                        <p:tav tm="0">
                                          <p:val>
                                            <p:fltVal val="0"/>
                                          </p:val>
                                        </p:tav>
                                        <p:tav tm="100000">
                                          <p:val>
                                            <p:strVal val="#ppt_h"/>
                                          </p:val>
                                        </p:tav>
                                      </p:tavLst>
                                    </p:anim>
                                    <p:animEffect transition="in" filter="fade">
                                      <p:cBhvr>
                                        <p:cTn id="174" dur="1000"/>
                                        <p:tgtEl>
                                          <p:spTgt spid="58"/>
                                        </p:tgtEl>
                                      </p:cBhvr>
                                    </p:animEffect>
                                  </p:childTnLst>
                                </p:cTn>
                              </p:par>
                            </p:childTnLst>
                          </p:cTn>
                        </p:par>
                        <p:par>
                          <p:cTn id="175" fill="hold">
                            <p:stCondLst>
                              <p:cond delay="13000"/>
                            </p:stCondLst>
                            <p:childTnLst>
                              <p:par>
                                <p:cTn id="176" presetID="22" presetClass="entr" presetSubtype="1" fill="hold" grpId="0" nodeType="afterEffect">
                                  <p:stCondLst>
                                    <p:cond delay="0"/>
                                  </p:stCondLst>
                                  <p:childTnLst>
                                    <p:set>
                                      <p:cBhvr>
                                        <p:cTn id="177" dur="1" fill="hold">
                                          <p:stCondLst>
                                            <p:cond delay="0"/>
                                          </p:stCondLst>
                                        </p:cTn>
                                        <p:tgtEl>
                                          <p:spTgt spid="60"/>
                                        </p:tgtEl>
                                        <p:attrNameLst>
                                          <p:attrName>style.visibility</p:attrName>
                                        </p:attrNameLst>
                                      </p:cBhvr>
                                      <p:to>
                                        <p:strVal val="visible"/>
                                      </p:to>
                                    </p:set>
                                    <p:animEffect transition="in" filter="wipe(up)">
                                      <p:cBhvr>
                                        <p:cTn id="178" dur="1000"/>
                                        <p:tgtEl>
                                          <p:spTgt spid="60"/>
                                        </p:tgtEl>
                                      </p:cBhvr>
                                    </p:animEffect>
                                  </p:childTnLst>
                                </p:cTn>
                              </p:par>
                            </p:childTnLst>
                          </p:cTn>
                        </p:par>
                        <p:par>
                          <p:cTn id="179" fill="hold">
                            <p:stCondLst>
                              <p:cond delay="14000"/>
                            </p:stCondLst>
                            <p:childTnLst>
                              <p:par>
                                <p:cTn id="180" presetID="53" presetClass="entr" presetSubtype="0" fill="hold" grpId="1" nodeType="afterEffect">
                                  <p:stCondLst>
                                    <p:cond delay="0"/>
                                  </p:stCondLst>
                                  <p:childTnLst>
                                    <p:set>
                                      <p:cBhvr>
                                        <p:cTn id="181" dur="1" fill="hold">
                                          <p:stCondLst>
                                            <p:cond delay="0"/>
                                          </p:stCondLst>
                                        </p:cTn>
                                        <p:tgtEl>
                                          <p:spTgt spid="60"/>
                                        </p:tgtEl>
                                        <p:attrNameLst>
                                          <p:attrName>style.visibility</p:attrName>
                                        </p:attrNameLst>
                                      </p:cBhvr>
                                      <p:to>
                                        <p:strVal val="visible"/>
                                      </p:to>
                                    </p:set>
                                    <p:anim calcmode="lin" valueType="num">
                                      <p:cBhvr>
                                        <p:cTn id="182" dur="1000" fill="hold"/>
                                        <p:tgtEl>
                                          <p:spTgt spid="60"/>
                                        </p:tgtEl>
                                        <p:attrNameLst>
                                          <p:attrName>ppt_w</p:attrName>
                                        </p:attrNameLst>
                                      </p:cBhvr>
                                      <p:tavLst>
                                        <p:tav tm="0">
                                          <p:val>
                                            <p:fltVal val="0"/>
                                          </p:val>
                                        </p:tav>
                                        <p:tav tm="100000">
                                          <p:val>
                                            <p:strVal val="#ppt_w"/>
                                          </p:val>
                                        </p:tav>
                                      </p:tavLst>
                                    </p:anim>
                                    <p:anim calcmode="lin" valueType="num">
                                      <p:cBhvr>
                                        <p:cTn id="183" dur="1000" fill="hold"/>
                                        <p:tgtEl>
                                          <p:spTgt spid="60"/>
                                        </p:tgtEl>
                                        <p:attrNameLst>
                                          <p:attrName>ppt_h</p:attrName>
                                        </p:attrNameLst>
                                      </p:cBhvr>
                                      <p:tavLst>
                                        <p:tav tm="0">
                                          <p:val>
                                            <p:fltVal val="0"/>
                                          </p:val>
                                        </p:tav>
                                        <p:tav tm="100000">
                                          <p:val>
                                            <p:strVal val="#ppt_h"/>
                                          </p:val>
                                        </p:tav>
                                      </p:tavLst>
                                    </p:anim>
                                    <p:animEffect transition="in" filter="fade">
                                      <p:cBhvr>
                                        <p:cTn id="184" dur="1000"/>
                                        <p:tgtEl>
                                          <p:spTgt spid="60"/>
                                        </p:tgtEl>
                                      </p:cBhvr>
                                    </p:animEffect>
                                  </p:childTnLst>
                                </p:cTn>
                              </p:par>
                            </p:childTnLst>
                          </p:cTn>
                        </p:par>
                        <p:par>
                          <p:cTn id="185" fill="hold">
                            <p:stCondLst>
                              <p:cond delay="15000"/>
                            </p:stCondLst>
                            <p:childTnLst>
                              <p:par>
                                <p:cTn id="186" presetID="53" presetClass="entr" presetSubtype="0" fill="hold" grpId="0" nodeType="afterEffect">
                                  <p:stCondLst>
                                    <p:cond delay="0"/>
                                  </p:stCondLst>
                                  <p:childTnLst>
                                    <p:set>
                                      <p:cBhvr>
                                        <p:cTn id="187" dur="1" fill="hold">
                                          <p:stCondLst>
                                            <p:cond delay="0"/>
                                          </p:stCondLst>
                                        </p:cTn>
                                        <p:tgtEl>
                                          <p:spTgt spid="61"/>
                                        </p:tgtEl>
                                        <p:attrNameLst>
                                          <p:attrName>style.visibility</p:attrName>
                                        </p:attrNameLst>
                                      </p:cBhvr>
                                      <p:to>
                                        <p:strVal val="visible"/>
                                      </p:to>
                                    </p:set>
                                    <p:anim calcmode="lin" valueType="num">
                                      <p:cBhvr>
                                        <p:cTn id="188" dur="1000" fill="hold"/>
                                        <p:tgtEl>
                                          <p:spTgt spid="61"/>
                                        </p:tgtEl>
                                        <p:attrNameLst>
                                          <p:attrName>ppt_w</p:attrName>
                                        </p:attrNameLst>
                                      </p:cBhvr>
                                      <p:tavLst>
                                        <p:tav tm="0">
                                          <p:val>
                                            <p:fltVal val="0"/>
                                          </p:val>
                                        </p:tav>
                                        <p:tav tm="100000">
                                          <p:val>
                                            <p:strVal val="#ppt_w"/>
                                          </p:val>
                                        </p:tav>
                                      </p:tavLst>
                                    </p:anim>
                                    <p:anim calcmode="lin" valueType="num">
                                      <p:cBhvr>
                                        <p:cTn id="189" dur="1000" fill="hold"/>
                                        <p:tgtEl>
                                          <p:spTgt spid="61"/>
                                        </p:tgtEl>
                                        <p:attrNameLst>
                                          <p:attrName>ppt_h</p:attrName>
                                        </p:attrNameLst>
                                      </p:cBhvr>
                                      <p:tavLst>
                                        <p:tav tm="0">
                                          <p:val>
                                            <p:fltVal val="0"/>
                                          </p:val>
                                        </p:tav>
                                        <p:tav tm="100000">
                                          <p:val>
                                            <p:strVal val="#ppt_h"/>
                                          </p:val>
                                        </p:tav>
                                      </p:tavLst>
                                    </p:anim>
                                    <p:animEffect transition="in" filter="fade">
                                      <p:cBhvr>
                                        <p:cTn id="190" dur="1000"/>
                                        <p:tgtEl>
                                          <p:spTgt spid="61"/>
                                        </p:tgtEl>
                                      </p:cBhvr>
                                    </p:animEffect>
                                  </p:childTnLst>
                                </p:cTn>
                              </p:par>
                            </p:childTnLst>
                          </p:cTn>
                        </p:par>
                        <p:par>
                          <p:cTn id="191" fill="hold">
                            <p:stCondLst>
                              <p:cond delay="16000"/>
                            </p:stCondLst>
                            <p:childTnLst>
                              <p:par>
                                <p:cTn id="192" presetID="26" presetClass="emph" presetSubtype="0" fill="hold" grpId="1" nodeType="afterEffect">
                                  <p:stCondLst>
                                    <p:cond delay="0"/>
                                  </p:stCondLst>
                                  <p:childTnLst>
                                    <p:animEffect transition="out" filter="fade">
                                      <p:cBhvr>
                                        <p:cTn id="193" dur="2000" tmFilter="0, 0; .2, .5; .8, .5; 1, 0"/>
                                        <p:tgtEl>
                                          <p:spTgt spid="59"/>
                                        </p:tgtEl>
                                      </p:cBhvr>
                                    </p:animEffect>
                                    <p:animScale>
                                      <p:cBhvr>
                                        <p:cTn id="194" dur="1000" autoRev="1" fill="hold"/>
                                        <p:tgtEl>
                                          <p:spTgt spid="59"/>
                                        </p:tgtEl>
                                      </p:cBhvr>
                                      <p:by x="105000" y="105000"/>
                                    </p:animScale>
                                  </p:childTnLst>
                                </p:cTn>
                              </p:par>
                            </p:childTnLst>
                          </p:cTn>
                        </p:par>
                        <p:par>
                          <p:cTn id="195" fill="hold">
                            <p:stCondLst>
                              <p:cond delay="18000"/>
                            </p:stCondLst>
                            <p:childTnLst>
                              <p:par>
                                <p:cTn id="196" presetID="53" presetClass="exit" presetSubtype="0" fill="hold" grpId="2" nodeType="afterEffect">
                                  <p:stCondLst>
                                    <p:cond delay="0"/>
                                  </p:stCondLst>
                                  <p:childTnLst>
                                    <p:anim calcmode="lin" valueType="num">
                                      <p:cBhvr>
                                        <p:cTn id="197" dur="500"/>
                                        <p:tgtEl>
                                          <p:spTgt spid="59"/>
                                        </p:tgtEl>
                                        <p:attrNameLst>
                                          <p:attrName>ppt_w</p:attrName>
                                        </p:attrNameLst>
                                      </p:cBhvr>
                                      <p:tavLst>
                                        <p:tav tm="0">
                                          <p:val>
                                            <p:strVal val="ppt_w"/>
                                          </p:val>
                                        </p:tav>
                                        <p:tav tm="100000">
                                          <p:val>
                                            <p:fltVal val="0"/>
                                          </p:val>
                                        </p:tav>
                                      </p:tavLst>
                                    </p:anim>
                                    <p:anim calcmode="lin" valueType="num">
                                      <p:cBhvr>
                                        <p:cTn id="198" dur="500"/>
                                        <p:tgtEl>
                                          <p:spTgt spid="59"/>
                                        </p:tgtEl>
                                        <p:attrNameLst>
                                          <p:attrName>ppt_h</p:attrName>
                                        </p:attrNameLst>
                                      </p:cBhvr>
                                      <p:tavLst>
                                        <p:tav tm="0">
                                          <p:val>
                                            <p:strVal val="ppt_h"/>
                                          </p:val>
                                        </p:tav>
                                        <p:tav tm="100000">
                                          <p:val>
                                            <p:fltVal val="0"/>
                                          </p:val>
                                        </p:tav>
                                      </p:tavLst>
                                    </p:anim>
                                    <p:animEffect transition="out" filter="fade">
                                      <p:cBhvr>
                                        <p:cTn id="199" dur="500"/>
                                        <p:tgtEl>
                                          <p:spTgt spid="59"/>
                                        </p:tgtEl>
                                      </p:cBhvr>
                                    </p:animEffect>
                                    <p:set>
                                      <p:cBhvr>
                                        <p:cTn id="200" dur="1" fill="hold">
                                          <p:stCondLst>
                                            <p:cond delay="499"/>
                                          </p:stCondLst>
                                        </p:cTn>
                                        <p:tgtEl>
                                          <p:spTgt spid="59"/>
                                        </p:tgtEl>
                                        <p:attrNameLst>
                                          <p:attrName>style.visibility</p:attrName>
                                        </p:attrNameLst>
                                      </p:cBhvr>
                                      <p:to>
                                        <p:strVal val="hidden"/>
                                      </p:to>
                                    </p:set>
                                  </p:childTnLst>
                                </p:cTn>
                              </p:par>
                            </p:childTnLst>
                          </p:cTn>
                        </p:par>
                        <p:par>
                          <p:cTn id="201" fill="hold">
                            <p:stCondLst>
                              <p:cond delay="18500"/>
                            </p:stCondLst>
                            <p:childTnLst>
                              <p:par>
                                <p:cTn id="202" presetID="53" presetClass="entr" presetSubtype="0" fill="hold" nodeType="afterEffect">
                                  <p:stCondLst>
                                    <p:cond delay="0"/>
                                  </p:stCondLst>
                                  <p:childTnLst>
                                    <p:set>
                                      <p:cBhvr>
                                        <p:cTn id="203" dur="1" fill="hold">
                                          <p:stCondLst>
                                            <p:cond delay="0"/>
                                          </p:stCondLst>
                                        </p:cTn>
                                        <p:tgtEl>
                                          <p:spTgt spid="62"/>
                                        </p:tgtEl>
                                        <p:attrNameLst>
                                          <p:attrName>style.visibility</p:attrName>
                                        </p:attrNameLst>
                                      </p:cBhvr>
                                      <p:to>
                                        <p:strVal val="visible"/>
                                      </p:to>
                                    </p:set>
                                    <p:anim calcmode="lin" valueType="num">
                                      <p:cBhvr>
                                        <p:cTn id="204" dur="2000" fill="hold"/>
                                        <p:tgtEl>
                                          <p:spTgt spid="62"/>
                                        </p:tgtEl>
                                        <p:attrNameLst>
                                          <p:attrName>ppt_w</p:attrName>
                                        </p:attrNameLst>
                                      </p:cBhvr>
                                      <p:tavLst>
                                        <p:tav tm="0">
                                          <p:val>
                                            <p:fltVal val="0"/>
                                          </p:val>
                                        </p:tav>
                                        <p:tav tm="100000">
                                          <p:val>
                                            <p:strVal val="#ppt_w"/>
                                          </p:val>
                                        </p:tav>
                                      </p:tavLst>
                                    </p:anim>
                                    <p:anim calcmode="lin" valueType="num">
                                      <p:cBhvr>
                                        <p:cTn id="205" dur="2000" fill="hold"/>
                                        <p:tgtEl>
                                          <p:spTgt spid="62"/>
                                        </p:tgtEl>
                                        <p:attrNameLst>
                                          <p:attrName>ppt_h</p:attrName>
                                        </p:attrNameLst>
                                      </p:cBhvr>
                                      <p:tavLst>
                                        <p:tav tm="0">
                                          <p:val>
                                            <p:fltVal val="0"/>
                                          </p:val>
                                        </p:tav>
                                        <p:tav tm="100000">
                                          <p:val>
                                            <p:strVal val="#ppt_h"/>
                                          </p:val>
                                        </p:tav>
                                      </p:tavLst>
                                    </p:anim>
                                    <p:animEffect transition="in" filter="fade">
                                      <p:cBhvr>
                                        <p:cTn id="206" dur="2000"/>
                                        <p:tgtEl>
                                          <p:spTgt spid="62"/>
                                        </p:tgtEl>
                                      </p:cBhvr>
                                    </p:animEffect>
                                  </p:childTnLst>
                                </p:cTn>
                              </p:par>
                            </p:childTnLst>
                          </p:cTn>
                        </p:par>
                      </p:childTnLst>
                    </p:cTn>
                  </p:par>
                  <p:par>
                    <p:cTn id="207" fill="hold">
                      <p:stCondLst>
                        <p:cond delay="indefinite"/>
                      </p:stCondLst>
                      <p:childTnLst>
                        <p:par>
                          <p:cTn id="208" fill="hold">
                            <p:stCondLst>
                              <p:cond delay="0"/>
                            </p:stCondLst>
                            <p:childTnLst>
                              <p:par>
                                <p:cTn id="209" presetID="22" presetClass="entr" presetSubtype="4" fill="hold" grpId="0" nodeType="clickEffect">
                                  <p:stCondLst>
                                    <p:cond delay="0"/>
                                  </p:stCondLst>
                                  <p:childTnLst>
                                    <p:set>
                                      <p:cBhvr>
                                        <p:cTn id="210" dur="1" fill="hold">
                                          <p:stCondLst>
                                            <p:cond delay="0"/>
                                          </p:stCondLst>
                                        </p:cTn>
                                        <p:tgtEl>
                                          <p:spTgt spid="69"/>
                                        </p:tgtEl>
                                        <p:attrNameLst>
                                          <p:attrName>style.visibility</p:attrName>
                                        </p:attrNameLst>
                                      </p:cBhvr>
                                      <p:to>
                                        <p:strVal val="visible"/>
                                      </p:to>
                                    </p:set>
                                    <p:animEffect transition="in" filter="wipe(down)">
                                      <p:cBhvr>
                                        <p:cTn id="211" dur="1000"/>
                                        <p:tgtEl>
                                          <p:spTgt spid="69"/>
                                        </p:tgtEl>
                                      </p:cBhvr>
                                    </p:animEffect>
                                  </p:childTnLst>
                                </p:cTn>
                              </p:par>
                            </p:childTnLst>
                          </p:cTn>
                        </p:par>
                        <p:par>
                          <p:cTn id="212" fill="hold">
                            <p:stCondLst>
                              <p:cond delay="1000"/>
                            </p:stCondLst>
                            <p:childTnLst>
                              <p:par>
                                <p:cTn id="213" presetID="53" presetClass="entr" presetSubtype="0" fill="hold" grpId="1" nodeType="afterEffect">
                                  <p:stCondLst>
                                    <p:cond delay="0"/>
                                  </p:stCondLst>
                                  <p:childTnLst>
                                    <p:set>
                                      <p:cBhvr>
                                        <p:cTn id="214" dur="1" fill="hold">
                                          <p:stCondLst>
                                            <p:cond delay="0"/>
                                          </p:stCondLst>
                                        </p:cTn>
                                        <p:tgtEl>
                                          <p:spTgt spid="69"/>
                                        </p:tgtEl>
                                        <p:attrNameLst>
                                          <p:attrName>style.visibility</p:attrName>
                                        </p:attrNameLst>
                                      </p:cBhvr>
                                      <p:to>
                                        <p:strVal val="visible"/>
                                      </p:to>
                                    </p:set>
                                    <p:anim calcmode="lin" valueType="num">
                                      <p:cBhvr>
                                        <p:cTn id="215" dur="1000" fill="hold"/>
                                        <p:tgtEl>
                                          <p:spTgt spid="69"/>
                                        </p:tgtEl>
                                        <p:attrNameLst>
                                          <p:attrName>ppt_w</p:attrName>
                                        </p:attrNameLst>
                                      </p:cBhvr>
                                      <p:tavLst>
                                        <p:tav tm="0">
                                          <p:val>
                                            <p:fltVal val="0"/>
                                          </p:val>
                                        </p:tav>
                                        <p:tav tm="100000">
                                          <p:val>
                                            <p:strVal val="#ppt_w"/>
                                          </p:val>
                                        </p:tav>
                                      </p:tavLst>
                                    </p:anim>
                                    <p:anim calcmode="lin" valueType="num">
                                      <p:cBhvr>
                                        <p:cTn id="216" dur="1000" fill="hold"/>
                                        <p:tgtEl>
                                          <p:spTgt spid="69"/>
                                        </p:tgtEl>
                                        <p:attrNameLst>
                                          <p:attrName>ppt_h</p:attrName>
                                        </p:attrNameLst>
                                      </p:cBhvr>
                                      <p:tavLst>
                                        <p:tav tm="0">
                                          <p:val>
                                            <p:fltVal val="0"/>
                                          </p:val>
                                        </p:tav>
                                        <p:tav tm="100000">
                                          <p:val>
                                            <p:strVal val="#ppt_h"/>
                                          </p:val>
                                        </p:tav>
                                      </p:tavLst>
                                    </p:anim>
                                    <p:animEffect transition="in" filter="fade">
                                      <p:cBhvr>
                                        <p:cTn id="217" dur="1000"/>
                                        <p:tgtEl>
                                          <p:spTgt spid="69"/>
                                        </p:tgtEl>
                                      </p:cBhvr>
                                    </p:animEffect>
                                  </p:childTnLst>
                                </p:cTn>
                              </p:par>
                            </p:childTnLst>
                          </p:cTn>
                        </p:par>
                        <p:par>
                          <p:cTn id="218" fill="hold">
                            <p:stCondLst>
                              <p:cond delay="2000"/>
                            </p:stCondLst>
                            <p:childTnLst>
                              <p:par>
                                <p:cTn id="219" presetID="53" presetClass="entr" presetSubtype="0" fill="hold" grpId="0" nodeType="afterEffect">
                                  <p:stCondLst>
                                    <p:cond delay="0"/>
                                  </p:stCondLst>
                                  <p:childTnLst>
                                    <p:set>
                                      <p:cBhvr>
                                        <p:cTn id="220" dur="1" fill="hold">
                                          <p:stCondLst>
                                            <p:cond delay="0"/>
                                          </p:stCondLst>
                                        </p:cTn>
                                        <p:tgtEl>
                                          <p:spTgt spid="70"/>
                                        </p:tgtEl>
                                        <p:attrNameLst>
                                          <p:attrName>style.visibility</p:attrName>
                                        </p:attrNameLst>
                                      </p:cBhvr>
                                      <p:to>
                                        <p:strVal val="visible"/>
                                      </p:to>
                                    </p:set>
                                    <p:anim calcmode="lin" valueType="num">
                                      <p:cBhvr>
                                        <p:cTn id="221" dur="1000" fill="hold"/>
                                        <p:tgtEl>
                                          <p:spTgt spid="70"/>
                                        </p:tgtEl>
                                        <p:attrNameLst>
                                          <p:attrName>ppt_w</p:attrName>
                                        </p:attrNameLst>
                                      </p:cBhvr>
                                      <p:tavLst>
                                        <p:tav tm="0">
                                          <p:val>
                                            <p:fltVal val="0"/>
                                          </p:val>
                                        </p:tav>
                                        <p:tav tm="100000">
                                          <p:val>
                                            <p:strVal val="#ppt_w"/>
                                          </p:val>
                                        </p:tav>
                                      </p:tavLst>
                                    </p:anim>
                                    <p:anim calcmode="lin" valueType="num">
                                      <p:cBhvr>
                                        <p:cTn id="222" dur="1000" fill="hold"/>
                                        <p:tgtEl>
                                          <p:spTgt spid="70"/>
                                        </p:tgtEl>
                                        <p:attrNameLst>
                                          <p:attrName>ppt_h</p:attrName>
                                        </p:attrNameLst>
                                      </p:cBhvr>
                                      <p:tavLst>
                                        <p:tav tm="0">
                                          <p:val>
                                            <p:fltVal val="0"/>
                                          </p:val>
                                        </p:tav>
                                        <p:tav tm="100000">
                                          <p:val>
                                            <p:strVal val="#ppt_h"/>
                                          </p:val>
                                        </p:tav>
                                      </p:tavLst>
                                    </p:anim>
                                    <p:animEffect transition="in" filter="fade">
                                      <p:cBhvr>
                                        <p:cTn id="223" dur="1000"/>
                                        <p:tgtEl>
                                          <p:spTgt spid="70"/>
                                        </p:tgtEl>
                                      </p:cBhvr>
                                    </p:animEffect>
                                  </p:childTnLst>
                                </p:cTn>
                              </p:par>
                            </p:childTnLst>
                          </p:cTn>
                        </p:par>
                        <p:par>
                          <p:cTn id="224" fill="hold">
                            <p:stCondLst>
                              <p:cond delay="3000"/>
                            </p:stCondLst>
                            <p:childTnLst>
                              <p:par>
                                <p:cTn id="225" presetID="53" presetClass="entr" presetSubtype="0" fill="hold" nodeType="afterEffect">
                                  <p:stCondLst>
                                    <p:cond delay="0"/>
                                  </p:stCondLst>
                                  <p:childTnLst>
                                    <p:set>
                                      <p:cBhvr>
                                        <p:cTn id="226" dur="1" fill="hold">
                                          <p:stCondLst>
                                            <p:cond delay="0"/>
                                          </p:stCondLst>
                                        </p:cTn>
                                        <p:tgtEl>
                                          <p:spTgt spid="71"/>
                                        </p:tgtEl>
                                        <p:attrNameLst>
                                          <p:attrName>style.visibility</p:attrName>
                                        </p:attrNameLst>
                                      </p:cBhvr>
                                      <p:to>
                                        <p:strVal val="visible"/>
                                      </p:to>
                                    </p:set>
                                    <p:anim calcmode="lin" valueType="num">
                                      <p:cBhvr>
                                        <p:cTn id="227" dur="2000" fill="hold"/>
                                        <p:tgtEl>
                                          <p:spTgt spid="71"/>
                                        </p:tgtEl>
                                        <p:attrNameLst>
                                          <p:attrName>ppt_w</p:attrName>
                                        </p:attrNameLst>
                                      </p:cBhvr>
                                      <p:tavLst>
                                        <p:tav tm="0">
                                          <p:val>
                                            <p:fltVal val="0"/>
                                          </p:val>
                                        </p:tav>
                                        <p:tav tm="100000">
                                          <p:val>
                                            <p:strVal val="#ppt_w"/>
                                          </p:val>
                                        </p:tav>
                                      </p:tavLst>
                                    </p:anim>
                                    <p:anim calcmode="lin" valueType="num">
                                      <p:cBhvr>
                                        <p:cTn id="228" dur="2000" fill="hold"/>
                                        <p:tgtEl>
                                          <p:spTgt spid="71"/>
                                        </p:tgtEl>
                                        <p:attrNameLst>
                                          <p:attrName>ppt_h</p:attrName>
                                        </p:attrNameLst>
                                      </p:cBhvr>
                                      <p:tavLst>
                                        <p:tav tm="0">
                                          <p:val>
                                            <p:fltVal val="0"/>
                                          </p:val>
                                        </p:tav>
                                        <p:tav tm="100000">
                                          <p:val>
                                            <p:strVal val="#ppt_h"/>
                                          </p:val>
                                        </p:tav>
                                      </p:tavLst>
                                    </p:anim>
                                    <p:animEffect transition="in" filter="fade">
                                      <p:cBhvr>
                                        <p:cTn id="229" dur="2000"/>
                                        <p:tgtEl>
                                          <p:spTgt spid="71"/>
                                        </p:tgtEl>
                                      </p:cBhvr>
                                    </p:animEffect>
                                  </p:childTnLst>
                                </p:cTn>
                              </p:par>
                            </p:childTnLst>
                          </p:cTn>
                        </p:par>
                      </p:childTnLst>
                    </p:cTn>
                  </p:par>
                  <p:par>
                    <p:cTn id="230" fill="hold">
                      <p:stCondLst>
                        <p:cond delay="indefinite"/>
                      </p:stCondLst>
                      <p:childTnLst>
                        <p:par>
                          <p:cTn id="231" fill="hold">
                            <p:stCondLst>
                              <p:cond delay="0"/>
                            </p:stCondLst>
                            <p:childTnLst>
                              <p:par>
                                <p:cTn id="232" presetID="53" presetClass="entr" presetSubtype="0" fill="hold" grpId="0" nodeType="clickEffect">
                                  <p:stCondLst>
                                    <p:cond delay="0"/>
                                  </p:stCondLst>
                                  <p:childTnLst>
                                    <p:set>
                                      <p:cBhvr>
                                        <p:cTn id="233" dur="1" fill="hold">
                                          <p:stCondLst>
                                            <p:cond delay="0"/>
                                          </p:stCondLst>
                                        </p:cTn>
                                        <p:tgtEl>
                                          <p:spTgt spid="81"/>
                                        </p:tgtEl>
                                        <p:attrNameLst>
                                          <p:attrName>style.visibility</p:attrName>
                                        </p:attrNameLst>
                                      </p:cBhvr>
                                      <p:to>
                                        <p:strVal val="visible"/>
                                      </p:to>
                                    </p:set>
                                    <p:anim calcmode="lin" valueType="num">
                                      <p:cBhvr>
                                        <p:cTn id="234" dur="1000" fill="hold"/>
                                        <p:tgtEl>
                                          <p:spTgt spid="81"/>
                                        </p:tgtEl>
                                        <p:attrNameLst>
                                          <p:attrName>ppt_w</p:attrName>
                                        </p:attrNameLst>
                                      </p:cBhvr>
                                      <p:tavLst>
                                        <p:tav tm="0">
                                          <p:val>
                                            <p:fltVal val="0"/>
                                          </p:val>
                                        </p:tav>
                                        <p:tav tm="100000">
                                          <p:val>
                                            <p:strVal val="#ppt_w"/>
                                          </p:val>
                                        </p:tav>
                                      </p:tavLst>
                                    </p:anim>
                                    <p:anim calcmode="lin" valueType="num">
                                      <p:cBhvr>
                                        <p:cTn id="235" dur="1000" fill="hold"/>
                                        <p:tgtEl>
                                          <p:spTgt spid="81"/>
                                        </p:tgtEl>
                                        <p:attrNameLst>
                                          <p:attrName>ppt_h</p:attrName>
                                        </p:attrNameLst>
                                      </p:cBhvr>
                                      <p:tavLst>
                                        <p:tav tm="0">
                                          <p:val>
                                            <p:fltVal val="0"/>
                                          </p:val>
                                        </p:tav>
                                        <p:tav tm="100000">
                                          <p:val>
                                            <p:strVal val="#ppt_h"/>
                                          </p:val>
                                        </p:tav>
                                      </p:tavLst>
                                    </p:anim>
                                    <p:animEffect transition="in" filter="fade">
                                      <p:cBhvr>
                                        <p:cTn id="236" dur="1000"/>
                                        <p:tgtEl>
                                          <p:spTgt spid="81"/>
                                        </p:tgtEl>
                                      </p:cBhvr>
                                    </p:animEffect>
                                  </p:childTnLst>
                                </p:cTn>
                              </p:par>
                            </p:childTnLst>
                          </p:cTn>
                        </p:par>
                      </p:childTnLst>
                    </p:cTn>
                  </p:par>
                  <p:par>
                    <p:cTn id="237" fill="hold">
                      <p:stCondLst>
                        <p:cond delay="indefinite"/>
                      </p:stCondLst>
                      <p:childTnLst>
                        <p:par>
                          <p:cTn id="238" fill="hold">
                            <p:stCondLst>
                              <p:cond delay="0"/>
                            </p:stCondLst>
                            <p:childTnLst>
                              <p:par>
                                <p:cTn id="239" presetID="15" presetClass="entr" presetSubtype="0" fill="hold" nodeType="clickEffect">
                                  <p:stCondLst>
                                    <p:cond delay="0"/>
                                  </p:stCondLst>
                                  <p:childTnLst>
                                    <p:set>
                                      <p:cBhvr>
                                        <p:cTn id="240" dur="1" fill="hold">
                                          <p:stCondLst>
                                            <p:cond delay="0"/>
                                          </p:stCondLst>
                                        </p:cTn>
                                        <p:tgtEl>
                                          <p:spTgt spid="87"/>
                                        </p:tgtEl>
                                        <p:attrNameLst>
                                          <p:attrName>style.visibility</p:attrName>
                                        </p:attrNameLst>
                                      </p:cBhvr>
                                      <p:to>
                                        <p:strVal val="visible"/>
                                      </p:to>
                                    </p:set>
                                    <p:anim calcmode="lin" valueType="num">
                                      <p:cBhvr>
                                        <p:cTn id="241" dur="1000" fill="hold"/>
                                        <p:tgtEl>
                                          <p:spTgt spid="87"/>
                                        </p:tgtEl>
                                        <p:attrNameLst>
                                          <p:attrName>ppt_w</p:attrName>
                                        </p:attrNameLst>
                                      </p:cBhvr>
                                      <p:tavLst>
                                        <p:tav tm="0">
                                          <p:val>
                                            <p:fltVal val="0"/>
                                          </p:val>
                                        </p:tav>
                                        <p:tav tm="100000">
                                          <p:val>
                                            <p:strVal val="#ppt_w"/>
                                          </p:val>
                                        </p:tav>
                                      </p:tavLst>
                                    </p:anim>
                                    <p:anim calcmode="lin" valueType="num">
                                      <p:cBhvr>
                                        <p:cTn id="242" dur="1000" fill="hold"/>
                                        <p:tgtEl>
                                          <p:spTgt spid="87"/>
                                        </p:tgtEl>
                                        <p:attrNameLst>
                                          <p:attrName>ppt_h</p:attrName>
                                        </p:attrNameLst>
                                      </p:cBhvr>
                                      <p:tavLst>
                                        <p:tav tm="0">
                                          <p:val>
                                            <p:fltVal val="0"/>
                                          </p:val>
                                        </p:tav>
                                        <p:tav tm="100000">
                                          <p:val>
                                            <p:strVal val="#ppt_h"/>
                                          </p:val>
                                        </p:tav>
                                      </p:tavLst>
                                    </p:anim>
                                    <p:anim calcmode="lin" valueType="num">
                                      <p:cBhvr>
                                        <p:cTn id="243"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244" dur="1000" fill="hold"/>
                                        <p:tgtEl>
                                          <p:spTgt spid="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38" grpId="1" animBg="1"/>
      <p:bldP spid="39" grpId="0"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p:bldP spid="47" grpId="0"/>
      <p:bldP spid="48" grpId="0" animBg="1"/>
      <p:bldP spid="49" grpId="0" animBg="1"/>
      <p:bldP spid="50" grpId="0" animBg="1"/>
      <p:bldP spid="51" grpId="0"/>
      <p:bldP spid="52" grpId="0" animBg="1"/>
      <p:bldP spid="53" grpId="0" animBg="1"/>
      <p:bldP spid="54" grpId="0" animBg="1"/>
      <p:bldP spid="55" grpId="0" animBg="1"/>
      <p:bldP spid="56" grpId="0" animBg="1"/>
      <p:bldP spid="57" grpId="0" animBg="1"/>
      <p:bldP spid="58" grpId="0"/>
      <p:bldP spid="59" grpId="0" animBg="1"/>
      <p:bldP spid="59" grpId="1" animBg="1"/>
      <p:bldP spid="59" grpId="2" animBg="1"/>
      <p:bldP spid="60" grpId="0" animBg="1"/>
      <p:bldP spid="60" grpId="1" animBg="1"/>
      <p:bldP spid="61" grpId="0"/>
      <p:bldP spid="69" grpId="0" animBg="1"/>
      <p:bldP spid="69" grpId="1" animBg="1"/>
      <p:bldP spid="70" grpId="0"/>
      <p:bldP spid="79" grpId="0" animBg="1"/>
      <p:bldP spid="80" grpId="0"/>
      <p:bldP spid="8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7777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まとめると</a:t>
            </a:r>
            <a:r>
              <a:rPr lang="en-US" altLang="ja-JP" sz="3600" dirty="0">
                <a:latin typeface="+mj-ea"/>
              </a:rPr>
              <a:t>…</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Text Box 3">
            <a:extLst>
              <a:ext uri="{FF2B5EF4-FFF2-40B4-BE49-F238E27FC236}">
                <a16:creationId xmlns:a16="http://schemas.microsoft.com/office/drawing/2014/main" id="{AFE7249A-0D68-4F6B-A33C-56C29D80ADAB}"/>
              </a:ext>
            </a:extLst>
          </p:cNvPr>
          <p:cNvSpPr txBox="1">
            <a:spLocks noChangeArrowheads="1"/>
          </p:cNvSpPr>
          <p:nvPr/>
        </p:nvSpPr>
        <p:spPr bwMode="auto">
          <a:xfrm>
            <a:off x="457204" y="1267937"/>
            <a:ext cx="4619625" cy="781752"/>
          </a:xfrm>
          <a:prstGeom prst="rect">
            <a:avLst/>
          </a:prstGeom>
          <a:noFill/>
          <a:ln w="9525">
            <a:noFill/>
            <a:miter lim="800000"/>
            <a:headEnd/>
            <a:tailEnd/>
          </a:ln>
        </p:spPr>
        <p:txBody>
          <a:bodyPr anchor="ctr">
            <a:spAutoFit/>
          </a:bodyPr>
          <a:lstStyle/>
          <a:p>
            <a:pPr>
              <a:lnSpc>
                <a:spcPct val="160000"/>
              </a:lnSpc>
            </a:pPr>
            <a:r>
              <a:rPr kumimoji="0" lang="ja-JP" altLang="en-US" sz="2800" b="1" dirty="0">
                <a:solidFill>
                  <a:srgbClr val="0D0D0D"/>
                </a:solidFill>
              </a:rPr>
              <a:t>１</a:t>
            </a:r>
            <a:r>
              <a:rPr kumimoji="0" lang="en-US" altLang="ja-JP" sz="2800" b="1" dirty="0">
                <a:solidFill>
                  <a:srgbClr val="0D0D0D"/>
                </a:solidFill>
              </a:rPr>
              <a:t>.</a:t>
            </a:r>
            <a:r>
              <a:rPr kumimoji="0" lang="ja-JP" altLang="en-US" sz="2800" b="1" dirty="0">
                <a:solidFill>
                  <a:srgbClr val="0D0D0D"/>
                </a:solidFill>
              </a:rPr>
              <a:t>　通常の抗がん剤治療</a:t>
            </a:r>
          </a:p>
        </p:txBody>
      </p:sp>
      <p:sp>
        <p:nvSpPr>
          <p:cNvPr id="22" name="Text Box 4">
            <a:extLst>
              <a:ext uri="{FF2B5EF4-FFF2-40B4-BE49-F238E27FC236}">
                <a16:creationId xmlns:a16="http://schemas.microsoft.com/office/drawing/2014/main" id="{19D9F7C0-F2EF-4A44-A212-612032E56BDC}"/>
              </a:ext>
            </a:extLst>
          </p:cNvPr>
          <p:cNvSpPr txBox="1">
            <a:spLocks noChangeArrowheads="1"/>
          </p:cNvSpPr>
          <p:nvPr/>
        </p:nvSpPr>
        <p:spPr bwMode="auto">
          <a:xfrm>
            <a:off x="457204" y="2337469"/>
            <a:ext cx="4619625" cy="781752"/>
          </a:xfrm>
          <a:prstGeom prst="rect">
            <a:avLst/>
          </a:prstGeom>
          <a:noFill/>
          <a:ln w="9525">
            <a:noFill/>
            <a:miter lim="800000"/>
            <a:headEnd/>
            <a:tailEnd/>
          </a:ln>
        </p:spPr>
        <p:txBody>
          <a:bodyPr>
            <a:spAutoFit/>
          </a:bodyPr>
          <a:lstStyle/>
          <a:p>
            <a:pPr>
              <a:lnSpc>
                <a:spcPct val="160000"/>
              </a:lnSpc>
            </a:pPr>
            <a:r>
              <a:rPr kumimoji="0" lang="ja-JP" altLang="en-US" sz="2800" b="1" dirty="0">
                <a:solidFill>
                  <a:srgbClr val="0D0D0D"/>
                </a:solidFill>
              </a:rPr>
              <a:t>２</a:t>
            </a:r>
            <a:r>
              <a:rPr kumimoji="0" lang="en-US" altLang="ja-JP" sz="2800" b="1" dirty="0">
                <a:solidFill>
                  <a:srgbClr val="0D0D0D"/>
                </a:solidFill>
              </a:rPr>
              <a:t>.</a:t>
            </a:r>
            <a:r>
              <a:rPr kumimoji="0" lang="ja-JP" altLang="en-US" sz="2800" b="1" dirty="0">
                <a:solidFill>
                  <a:srgbClr val="0D0D0D"/>
                </a:solidFill>
              </a:rPr>
              <a:t>　超大量抗がん剤治療</a:t>
            </a:r>
          </a:p>
        </p:txBody>
      </p:sp>
      <p:sp>
        <p:nvSpPr>
          <p:cNvPr id="23" name="Text Box 5">
            <a:extLst>
              <a:ext uri="{FF2B5EF4-FFF2-40B4-BE49-F238E27FC236}">
                <a16:creationId xmlns:a16="http://schemas.microsoft.com/office/drawing/2014/main" id="{EA1811E8-7AF7-4EFC-9098-DA362DA71E5E}"/>
              </a:ext>
            </a:extLst>
          </p:cNvPr>
          <p:cNvSpPr txBox="1">
            <a:spLocks noChangeArrowheads="1"/>
          </p:cNvSpPr>
          <p:nvPr/>
        </p:nvSpPr>
        <p:spPr bwMode="auto">
          <a:xfrm>
            <a:off x="1011243" y="3194719"/>
            <a:ext cx="4065587" cy="854075"/>
          </a:xfrm>
          <a:prstGeom prst="rect">
            <a:avLst/>
          </a:prstGeom>
          <a:noFill/>
          <a:ln w="9525">
            <a:noFill/>
            <a:miter lim="800000"/>
            <a:headEnd/>
            <a:tailEnd/>
          </a:ln>
        </p:spPr>
        <p:txBody>
          <a:bodyPr>
            <a:spAutoFit/>
          </a:bodyPr>
          <a:lstStyle/>
          <a:p>
            <a:r>
              <a:rPr kumimoji="0" lang="ja-JP" altLang="en-US" sz="2400" b="1">
                <a:solidFill>
                  <a:srgbClr val="000090"/>
                </a:solidFill>
              </a:rPr>
              <a:t>自家移植；骨髄</a:t>
            </a:r>
            <a:r>
              <a:rPr kumimoji="0" lang="en-US" altLang="ja-JP" sz="2400" b="1">
                <a:solidFill>
                  <a:srgbClr val="000090"/>
                </a:solidFill>
              </a:rPr>
              <a:t>, </a:t>
            </a:r>
            <a:r>
              <a:rPr kumimoji="0" lang="ja-JP" altLang="en-US" sz="2400" b="1">
                <a:solidFill>
                  <a:srgbClr val="000090"/>
                </a:solidFill>
              </a:rPr>
              <a:t>末梢血</a:t>
            </a:r>
            <a:endParaRPr kumimoji="0" lang="en-US" altLang="ja-JP" sz="2400" b="1">
              <a:solidFill>
                <a:srgbClr val="000090"/>
              </a:solidFill>
            </a:endParaRPr>
          </a:p>
          <a:p>
            <a:r>
              <a:rPr kumimoji="0" lang="ja-JP" altLang="en-US" sz="2400" b="1">
                <a:solidFill>
                  <a:srgbClr val="000090"/>
                </a:solidFill>
              </a:rPr>
              <a:t>（自分</a:t>
            </a:r>
            <a:r>
              <a:rPr kumimoji="0" lang="en-US" altLang="ja-JP" sz="2400" b="1">
                <a:solidFill>
                  <a:srgbClr val="000090"/>
                </a:solidFill>
              </a:rPr>
              <a:t>→</a:t>
            </a:r>
            <a:r>
              <a:rPr kumimoji="0" lang="ja-JP" altLang="en-US" sz="2400" b="1">
                <a:solidFill>
                  <a:srgbClr val="000090"/>
                </a:solidFill>
              </a:rPr>
              <a:t>自分）</a:t>
            </a:r>
          </a:p>
        </p:txBody>
      </p:sp>
      <p:sp>
        <p:nvSpPr>
          <p:cNvPr id="24" name="Text Box 7">
            <a:extLst>
              <a:ext uri="{FF2B5EF4-FFF2-40B4-BE49-F238E27FC236}">
                <a16:creationId xmlns:a16="http://schemas.microsoft.com/office/drawing/2014/main" id="{CBA794D2-FC2F-4669-8D6E-D744C1ED3018}"/>
              </a:ext>
            </a:extLst>
          </p:cNvPr>
          <p:cNvSpPr txBox="1">
            <a:spLocks noChangeArrowheads="1"/>
          </p:cNvSpPr>
          <p:nvPr/>
        </p:nvSpPr>
        <p:spPr bwMode="auto">
          <a:xfrm>
            <a:off x="1011243" y="5207324"/>
            <a:ext cx="4932362" cy="830263"/>
          </a:xfrm>
          <a:prstGeom prst="rect">
            <a:avLst/>
          </a:prstGeom>
          <a:noFill/>
          <a:ln w="9525">
            <a:noFill/>
            <a:miter lim="800000"/>
            <a:headEnd/>
            <a:tailEnd/>
          </a:ln>
        </p:spPr>
        <p:txBody>
          <a:bodyPr>
            <a:spAutoFit/>
          </a:bodyPr>
          <a:lstStyle/>
          <a:p>
            <a:r>
              <a:rPr kumimoji="0" lang="ja-JP" altLang="en-US" sz="2400" b="1" dirty="0">
                <a:solidFill>
                  <a:srgbClr val="000090"/>
                </a:solidFill>
              </a:rPr>
              <a:t>同種移植：骨髄</a:t>
            </a:r>
            <a:r>
              <a:rPr kumimoji="0" lang="en-US" altLang="ja-JP" sz="2400" b="1" dirty="0">
                <a:solidFill>
                  <a:srgbClr val="000090"/>
                </a:solidFill>
              </a:rPr>
              <a:t>, </a:t>
            </a:r>
            <a:r>
              <a:rPr kumimoji="0" lang="ja-JP" altLang="en-US" sz="2400" b="1" dirty="0">
                <a:solidFill>
                  <a:srgbClr val="000090"/>
                </a:solidFill>
              </a:rPr>
              <a:t>末梢血</a:t>
            </a:r>
            <a:r>
              <a:rPr kumimoji="0" lang="en-US" altLang="ja-JP" sz="2400" b="1" dirty="0">
                <a:solidFill>
                  <a:srgbClr val="000090"/>
                </a:solidFill>
              </a:rPr>
              <a:t>, </a:t>
            </a:r>
            <a:r>
              <a:rPr kumimoji="0" lang="ja-JP" altLang="en-US" sz="2400" b="1" dirty="0">
                <a:solidFill>
                  <a:srgbClr val="000090"/>
                </a:solidFill>
              </a:rPr>
              <a:t>臍帯血</a:t>
            </a:r>
            <a:endParaRPr kumimoji="0" lang="en-US" altLang="ja-JP" sz="2400" b="1" dirty="0">
              <a:solidFill>
                <a:srgbClr val="000090"/>
              </a:solidFill>
            </a:endParaRPr>
          </a:p>
          <a:p>
            <a:r>
              <a:rPr kumimoji="0" lang="ja-JP" altLang="en-US" sz="2400" b="1" dirty="0">
                <a:solidFill>
                  <a:srgbClr val="000090"/>
                </a:solidFill>
              </a:rPr>
              <a:t>（他人</a:t>
            </a:r>
            <a:r>
              <a:rPr kumimoji="0" lang="en-US" altLang="ja-JP" sz="2400" b="1" dirty="0">
                <a:solidFill>
                  <a:srgbClr val="000090"/>
                </a:solidFill>
              </a:rPr>
              <a:t>→</a:t>
            </a:r>
            <a:r>
              <a:rPr kumimoji="0" lang="ja-JP" altLang="en-US" sz="2400" b="1" dirty="0">
                <a:solidFill>
                  <a:srgbClr val="000090"/>
                </a:solidFill>
              </a:rPr>
              <a:t>自分）</a:t>
            </a:r>
          </a:p>
        </p:txBody>
      </p:sp>
      <p:sp>
        <p:nvSpPr>
          <p:cNvPr id="25" name="Text Box 8">
            <a:extLst>
              <a:ext uri="{FF2B5EF4-FFF2-40B4-BE49-F238E27FC236}">
                <a16:creationId xmlns:a16="http://schemas.microsoft.com/office/drawing/2014/main" id="{43DB5570-8131-47C2-943D-109FD7522E20}"/>
              </a:ext>
            </a:extLst>
          </p:cNvPr>
          <p:cNvSpPr txBox="1">
            <a:spLocks noChangeArrowheads="1"/>
          </p:cNvSpPr>
          <p:nvPr/>
        </p:nvSpPr>
        <p:spPr bwMode="auto">
          <a:xfrm>
            <a:off x="6241603" y="984926"/>
            <a:ext cx="1028700" cy="683264"/>
          </a:xfrm>
          <a:prstGeom prst="rect">
            <a:avLst/>
          </a:prstGeom>
          <a:noFill/>
          <a:ln w="9525">
            <a:noFill/>
            <a:miter lim="800000"/>
            <a:headEnd/>
            <a:tailEnd/>
          </a:ln>
        </p:spPr>
        <p:txBody>
          <a:bodyPr>
            <a:spAutoFit/>
          </a:bodyPr>
          <a:lstStyle/>
          <a:p>
            <a:pPr>
              <a:lnSpc>
                <a:spcPct val="160000"/>
              </a:lnSpc>
            </a:pPr>
            <a:r>
              <a:rPr kumimoji="0" lang="ja-JP" altLang="en-US" sz="2400" b="1">
                <a:solidFill>
                  <a:srgbClr val="000090"/>
                </a:solidFill>
              </a:rPr>
              <a:t>再発</a:t>
            </a:r>
          </a:p>
        </p:txBody>
      </p:sp>
      <p:sp>
        <p:nvSpPr>
          <p:cNvPr id="26" name="Text Box 9">
            <a:extLst>
              <a:ext uri="{FF2B5EF4-FFF2-40B4-BE49-F238E27FC236}">
                <a16:creationId xmlns:a16="http://schemas.microsoft.com/office/drawing/2014/main" id="{EE7C61CD-269C-4338-941E-D03EF3908897}"/>
              </a:ext>
            </a:extLst>
          </p:cNvPr>
          <p:cNvSpPr txBox="1">
            <a:spLocks noChangeArrowheads="1"/>
          </p:cNvSpPr>
          <p:nvPr/>
        </p:nvSpPr>
        <p:spPr bwMode="auto">
          <a:xfrm>
            <a:off x="7608889" y="908720"/>
            <a:ext cx="1185862" cy="683264"/>
          </a:xfrm>
          <a:prstGeom prst="rect">
            <a:avLst/>
          </a:prstGeom>
          <a:noFill/>
          <a:ln w="9525">
            <a:noFill/>
            <a:miter lim="800000"/>
            <a:headEnd/>
            <a:tailEnd/>
          </a:ln>
        </p:spPr>
        <p:txBody>
          <a:bodyPr>
            <a:spAutoFit/>
          </a:bodyPr>
          <a:lstStyle/>
          <a:p>
            <a:pPr>
              <a:lnSpc>
                <a:spcPct val="160000"/>
              </a:lnSpc>
            </a:pPr>
            <a:r>
              <a:rPr kumimoji="0" lang="ja-JP" altLang="en-US" sz="2400" b="1">
                <a:solidFill>
                  <a:srgbClr val="000090"/>
                </a:solidFill>
              </a:rPr>
              <a:t>合併症</a:t>
            </a:r>
          </a:p>
        </p:txBody>
      </p:sp>
      <p:sp>
        <p:nvSpPr>
          <p:cNvPr id="27" name="AutoShape 10">
            <a:extLst>
              <a:ext uri="{FF2B5EF4-FFF2-40B4-BE49-F238E27FC236}">
                <a16:creationId xmlns:a16="http://schemas.microsoft.com/office/drawing/2014/main" id="{B8AA23E9-7641-496C-B730-BAACB324389B}"/>
              </a:ext>
            </a:extLst>
          </p:cNvPr>
          <p:cNvSpPr>
            <a:spLocks noChangeArrowheads="1"/>
          </p:cNvSpPr>
          <p:nvPr/>
        </p:nvSpPr>
        <p:spPr bwMode="auto">
          <a:xfrm>
            <a:off x="6084442" y="1823124"/>
            <a:ext cx="1185862" cy="404994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820 w 21600"/>
              <a:gd name="T13" fmla="*/ 5820 h 21600"/>
              <a:gd name="T14" fmla="*/ 15780 w 21600"/>
              <a:gd name="T15" fmla="*/ 15780 h 21600"/>
            </a:gdLst>
            <a:ahLst/>
            <a:cxnLst>
              <a:cxn ang="T8">
                <a:pos x="T0" y="T1"/>
              </a:cxn>
              <a:cxn ang="T9">
                <a:pos x="T2" y="T3"/>
              </a:cxn>
              <a:cxn ang="T10">
                <a:pos x="T4" y="T5"/>
              </a:cxn>
              <a:cxn ang="T11">
                <a:pos x="T6" y="T7"/>
              </a:cxn>
            </a:cxnLst>
            <a:rect l="T12" t="T13" r="T14" b="T15"/>
            <a:pathLst>
              <a:path w="21600" h="21600">
                <a:moveTo>
                  <a:pt x="0" y="0"/>
                </a:moveTo>
                <a:lnTo>
                  <a:pt x="8040" y="21600"/>
                </a:lnTo>
                <a:lnTo>
                  <a:pt x="13560" y="21600"/>
                </a:lnTo>
                <a:lnTo>
                  <a:pt x="21600" y="0"/>
                </a:lnTo>
                <a:close/>
              </a:path>
            </a:pathLst>
          </a:custGeom>
          <a:gradFill rotWithShape="0">
            <a:gsLst>
              <a:gs pos="0">
                <a:srgbClr val="FF6600"/>
              </a:gs>
              <a:gs pos="100000">
                <a:schemeClr val="accent6">
                  <a:lumMod val="20000"/>
                  <a:lumOff val="80000"/>
                </a:schemeClr>
              </a:gs>
            </a:gsLst>
            <a:lin ang="5400000" scaled="1"/>
          </a:gradFill>
          <a:ln w="9525">
            <a:noFill/>
            <a:miter lim="800000"/>
            <a:headEnd/>
            <a:tailEnd/>
          </a:ln>
        </p:spPr>
        <p:txBody>
          <a:bodyPr wrap="none" anchor="ctr"/>
          <a:lstStyle/>
          <a:p>
            <a:endParaRPr lang="ja-JP" altLang="en-US">
              <a:solidFill>
                <a:srgbClr val="000090"/>
              </a:solidFill>
            </a:endParaRPr>
          </a:p>
        </p:txBody>
      </p:sp>
      <p:sp>
        <p:nvSpPr>
          <p:cNvPr id="28" name="AutoShape 12">
            <a:extLst>
              <a:ext uri="{FF2B5EF4-FFF2-40B4-BE49-F238E27FC236}">
                <a16:creationId xmlns:a16="http://schemas.microsoft.com/office/drawing/2014/main" id="{232B6D8E-7532-4CF9-92FF-0D8BEE489609}"/>
              </a:ext>
            </a:extLst>
          </p:cNvPr>
          <p:cNvSpPr>
            <a:spLocks noChangeArrowheads="1"/>
          </p:cNvSpPr>
          <p:nvPr/>
        </p:nvSpPr>
        <p:spPr bwMode="auto">
          <a:xfrm rot="10800000">
            <a:off x="7608889" y="1746919"/>
            <a:ext cx="1185862" cy="4126154"/>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820 w 21600"/>
              <a:gd name="T13" fmla="*/ 5820 h 21600"/>
              <a:gd name="T14" fmla="*/ 15780 w 21600"/>
              <a:gd name="T15" fmla="*/ 15780 h 21600"/>
            </a:gdLst>
            <a:ahLst/>
            <a:cxnLst>
              <a:cxn ang="T8">
                <a:pos x="T0" y="T1"/>
              </a:cxn>
              <a:cxn ang="T9">
                <a:pos x="T2" y="T3"/>
              </a:cxn>
              <a:cxn ang="T10">
                <a:pos x="T4" y="T5"/>
              </a:cxn>
              <a:cxn ang="T11">
                <a:pos x="T6" y="T7"/>
              </a:cxn>
            </a:cxnLst>
            <a:rect l="T12" t="T13" r="T14" b="T15"/>
            <a:pathLst>
              <a:path w="21600" h="21600">
                <a:moveTo>
                  <a:pt x="0" y="0"/>
                </a:moveTo>
                <a:lnTo>
                  <a:pt x="8040" y="21600"/>
                </a:lnTo>
                <a:lnTo>
                  <a:pt x="13560" y="21600"/>
                </a:lnTo>
                <a:lnTo>
                  <a:pt x="21600" y="0"/>
                </a:lnTo>
                <a:close/>
              </a:path>
            </a:pathLst>
          </a:custGeom>
          <a:gradFill rotWithShape="0">
            <a:gsLst>
              <a:gs pos="0">
                <a:schemeClr val="accent6">
                  <a:lumMod val="20000"/>
                  <a:lumOff val="80000"/>
                </a:schemeClr>
              </a:gs>
              <a:gs pos="100000">
                <a:srgbClr val="FF6600"/>
              </a:gs>
            </a:gsLst>
            <a:lin ang="5400000" scaled="1"/>
          </a:gradFill>
          <a:ln w="9525">
            <a:noFill/>
            <a:miter lim="800000"/>
            <a:headEnd/>
            <a:tailEnd/>
          </a:ln>
        </p:spPr>
        <p:txBody>
          <a:bodyPr wrap="none" anchor="ctr"/>
          <a:lstStyle/>
          <a:p>
            <a:endParaRPr lang="ja-JP" altLang="en-US" dirty="0">
              <a:solidFill>
                <a:srgbClr val="000090"/>
              </a:solidFill>
            </a:endParaRPr>
          </a:p>
        </p:txBody>
      </p:sp>
      <p:sp>
        <p:nvSpPr>
          <p:cNvPr id="29" name="テキスト ボックス 28">
            <a:extLst>
              <a:ext uri="{FF2B5EF4-FFF2-40B4-BE49-F238E27FC236}">
                <a16:creationId xmlns:a16="http://schemas.microsoft.com/office/drawing/2014/main" id="{60C5E7E9-0EE8-4C1B-A312-C3F98F740504}"/>
              </a:ext>
            </a:extLst>
          </p:cNvPr>
          <p:cNvSpPr txBox="1">
            <a:spLocks noChangeArrowheads="1"/>
          </p:cNvSpPr>
          <p:nvPr/>
        </p:nvSpPr>
        <p:spPr bwMode="auto">
          <a:xfrm>
            <a:off x="457204" y="4400492"/>
            <a:ext cx="5881331" cy="523220"/>
          </a:xfrm>
          <a:prstGeom prst="rect">
            <a:avLst/>
          </a:prstGeom>
          <a:noFill/>
          <a:ln w="9525">
            <a:noFill/>
            <a:miter lim="800000"/>
            <a:headEnd/>
            <a:tailEnd/>
          </a:ln>
        </p:spPr>
        <p:txBody>
          <a:bodyPr wrap="square">
            <a:spAutoFit/>
          </a:bodyPr>
          <a:lstStyle/>
          <a:p>
            <a:r>
              <a:rPr lang="ja-JP" altLang="en-US" sz="2800" b="1" dirty="0"/>
              <a:t>３．超大量抗がん剤治療</a:t>
            </a:r>
            <a:r>
              <a:rPr lang="en-US" altLang="ja-JP" sz="2800" b="1" dirty="0"/>
              <a:t> + </a:t>
            </a:r>
            <a:r>
              <a:rPr lang="ja-JP" altLang="en-US" sz="2800" b="1" dirty="0">
                <a:solidFill>
                  <a:srgbClr val="C60000"/>
                </a:solidFill>
              </a:rPr>
              <a:t>免疫療法</a:t>
            </a:r>
          </a:p>
        </p:txBody>
      </p:sp>
      <p:cxnSp>
        <p:nvCxnSpPr>
          <p:cNvPr id="31" name="直線コネクタ 30">
            <a:extLst>
              <a:ext uri="{FF2B5EF4-FFF2-40B4-BE49-F238E27FC236}">
                <a16:creationId xmlns:a16="http://schemas.microsoft.com/office/drawing/2014/main" id="{28FB1050-7841-4746-9948-E59594CF99CA}"/>
              </a:ext>
            </a:extLst>
          </p:cNvPr>
          <p:cNvCxnSpPr/>
          <p:nvPr/>
        </p:nvCxnSpPr>
        <p:spPr>
          <a:xfrm flipH="1">
            <a:off x="457200" y="4221088"/>
            <a:ext cx="8215064"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4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000"/>
                                        <p:tgtEl>
                                          <p:spTgt spid="24"/>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タイトル 1"/>
          <p:cNvSpPr>
            <a:spLocks noGrp="1"/>
          </p:cNvSpPr>
          <p:nvPr>
            <p:ph type="ctrTitle"/>
          </p:nvPr>
        </p:nvSpPr>
        <p:spPr>
          <a:xfrm>
            <a:off x="179388" y="2420888"/>
            <a:ext cx="8737600" cy="2160240"/>
          </a:xfrm>
        </p:spPr>
        <p:txBody>
          <a:bodyPr/>
          <a:lstStyle/>
          <a:p>
            <a:pPr algn="l"/>
            <a:r>
              <a:rPr lang="ja-JP" altLang="en-US" sz="3600" b="1" dirty="0">
                <a:solidFill>
                  <a:schemeClr val="bg1">
                    <a:lumMod val="75000"/>
                  </a:schemeClr>
                </a:solidFill>
                <a:latin typeface="+mn-ea"/>
                <a:ea typeface="+mn-ea"/>
              </a:rPr>
              <a:t>１．造血器腫瘍の治療</a:t>
            </a:r>
            <a:br>
              <a:rPr lang="en-US" altLang="ja-JP" sz="3600" b="1" dirty="0">
                <a:latin typeface="+mn-ea"/>
                <a:ea typeface="+mn-ea"/>
              </a:rPr>
            </a:br>
            <a:br>
              <a:rPr lang="en-US" altLang="ja-JP" sz="3600" b="1" dirty="0">
                <a:latin typeface="+mn-ea"/>
                <a:ea typeface="+mn-ea"/>
              </a:rPr>
            </a:br>
            <a:r>
              <a:rPr lang="ja-JP" altLang="en-US" sz="3600" b="1" dirty="0">
                <a:latin typeface="+mn-ea"/>
                <a:ea typeface="+mn-ea"/>
              </a:rPr>
              <a:t>２．移植治療の大まかな流れ</a:t>
            </a:r>
            <a:br>
              <a:rPr lang="en-US" altLang="ja-JP" sz="3600" b="1" dirty="0">
                <a:latin typeface="+mn-ea"/>
                <a:ea typeface="+mn-ea"/>
              </a:rPr>
            </a:br>
            <a:br>
              <a:rPr lang="en-US" altLang="ja-JP" sz="3600" b="1" dirty="0">
                <a:solidFill>
                  <a:schemeClr val="bg1">
                    <a:lumMod val="75000"/>
                  </a:schemeClr>
                </a:solidFill>
                <a:latin typeface="+mn-ea"/>
                <a:ea typeface="+mn-ea"/>
              </a:rPr>
            </a:br>
            <a:r>
              <a:rPr lang="ja-JP" altLang="en-US" sz="3600" b="1" dirty="0">
                <a:solidFill>
                  <a:schemeClr val="bg1">
                    <a:lumMod val="75000"/>
                  </a:schemeClr>
                </a:solidFill>
                <a:latin typeface="+mn-ea"/>
                <a:ea typeface="+mn-ea"/>
              </a:rPr>
              <a:t>３．移植の進歩</a:t>
            </a:r>
            <a:br>
              <a:rPr lang="en-US" altLang="ja-JP" sz="3600" b="1" dirty="0">
                <a:solidFill>
                  <a:schemeClr val="bg1">
                    <a:lumMod val="75000"/>
                  </a:schemeClr>
                </a:solidFill>
                <a:latin typeface="+mn-ea"/>
                <a:ea typeface="+mn-ea"/>
              </a:rPr>
            </a:br>
            <a:endParaRPr lang="ja-JP" altLang="en-US" sz="3600" b="1" dirty="0">
              <a:solidFill>
                <a:schemeClr val="bg1">
                  <a:lumMod val="75000"/>
                </a:schemeClr>
              </a:solidFill>
              <a:latin typeface="+mn-ea"/>
              <a:ea typeface="+mn-ea"/>
            </a:endParaRPr>
          </a:p>
        </p:txBody>
      </p:sp>
      <p:sp>
        <p:nvSpPr>
          <p:cNvPr id="4" name="平行四辺形 3">
            <a:extLst>
              <a:ext uri="{FF2B5EF4-FFF2-40B4-BE49-F238E27FC236}">
                <a16:creationId xmlns:a16="http://schemas.microsoft.com/office/drawing/2014/main" id="{E052AF5B-9D4F-4FB1-ACAD-5BA7621942F8}"/>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8">
            <a:extLst>
              <a:ext uri="{FF2B5EF4-FFF2-40B4-BE49-F238E27FC236}">
                <a16:creationId xmlns:a16="http://schemas.microsoft.com/office/drawing/2014/main" id="{9A81008B-E7B7-4C55-B4E6-1CF8D1B4199B}"/>
              </a:ext>
            </a:extLst>
          </p:cNvPr>
          <p:cNvSpPr txBox="1">
            <a:spLocks noChangeArrowheads="1"/>
          </p:cNvSpPr>
          <p:nvPr/>
        </p:nvSpPr>
        <p:spPr bwMode="auto">
          <a:xfrm>
            <a:off x="0" y="0"/>
            <a:ext cx="7777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mj-ea"/>
                <a:ea typeface="+mj-ea"/>
              </a:rPr>
              <a:t>　今回のお話</a:t>
            </a:r>
            <a:endParaRPr lang="en-US" altLang="ja-JP" sz="3600" dirty="0">
              <a:latin typeface="+mj-ea"/>
              <a:ea typeface="+mj-ea"/>
            </a:endParaRPr>
          </a:p>
        </p:txBody>
      </p:sp>
    </p:spTree>
    <p:extLst>
      <p:ext uri="{BB962C8B-B14F-4D97-AF65-F5344CB8AC3E}">
        <p14:creationId xmlns:p14="http://schemas.microsoft.com/office/powerpoint/2010/main" val="1979897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88204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この図を使いながら説明していきます。</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F7A88211-44F4-4D5F-9E71-787BEE638147}"/>
              </a:ext>
            </a:extLst>
          </p:cNvPr>
          <p:cNvPicPr>
            <a:picLocks noChangeAspect="1"/>
          </p:cNvPicPr>
          <p:nvPr/>
        </p:nvPicPr>
        <p:blipFill>
          <a:blip r:embed="rId3"/>
          <a:stretch>
            <a:fillRect/>
          </a:stretch>
        </p:blipFill>
        <p:spPr>
          <a:xfrm>
            <a:off x="2582432" y="1344466"/>
            <a:ext cx="6183980" cy="2562801"/>
          </a:xfrm>
          <a:prstGeom prst="rect">
            <a:avLst/>
          </a:prstGeom>
        </p:spPr>
      </p:pic>
      <p:sp>
        <p:nvSpPr>
          <p:cNvPr id="8" name="正方形/長方形 7">
            <a:extLst>
              <a:ext uri="{FF2B5EF4-FFF2-40B4-BE49-F238E27FC236}">
                <a16:creationId xmlns:a16="http://schemas.microsoft.com/office/drawing/2014/main" id="{3364A26A-6A88-4F8F-81EA-AB9AE80D44BA}"/>
              </a:ext>
            </a:extLst>
          </p:cNvPr>
          <p:cNvSpPr/>
          <p:nvPr/>
        </p:nvSpPr>
        <p:spPr>
          <a:xfrm>
            <a:off x="385559" y="1344653"/>
            <a:ext cx="1872208" cy="64807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自家移植</a:t>
            </a:r>
          </a:p>
        </p:txBody>
      </p:sp>
      <p:sp>
        <p:nvSpPr>
          <p:cNvPr id="64" name="正方形/長方形 63">
            <a:extLst>
              <a:ext uri="{FF2B5EF4-FFF2-40B4-BE49-F238E27FC236}">
                <a16:creationId xmlns:a16="http://schemas.microsoft.com/office/drawing/2014/main" id="{9B822CE0-4A20-43EF-873D-397ADE82DF0E}"/>
              </a:ext>
            </a:extLst>
          </p:cNvPr>
          <p:cNvSpPr/>
          <p:nvPr/>
        </p:nvSpPr>
        <p:spPr>
          <a:xfrm>
            <a:off x="385559" y="4008808"/>
            <a:ext cx="1872208" cy="64807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同種移植</a:t>
            </a:r>
          </a:p>
        </p:txBody>
      </p:sp>
      <p:pic>
        <p:nvPicPr>
          <p:cNvPr id="3" name="図 2">
            <a:extLst>
              <a:ext uri="{FF2B5EF4-FFF2-40B4-BE49-F238E27FC236}">
                <a16:creationId xmlns:a16="http://schemas.microsoft.com/office/drawing/2014/main" id="{FBC14C62-5E29-4611-B4A1-2A6F65C0F1D4}"/>
              </a:ext>
            </a:extLst>
          </p:cNvPr>
          <p:cNvPicPr>
            <a:picLocks noChangeAspect="1"/>
          </p:cNvPicPr>
          <p:nvPr/>
        </p:nvPicPr>
        <p:blipFill>
          <a:blip r:embed="rId4"/>
          <a:stretch>
            <a:fillRect/>
          </a:stretch>
        </p:blipFill>
        <p:spPr>
          <a:xfrm>
            <a:off x="2676775" y="3933136"/>
            <a:ext cx="6089636" cy="2664216"/>
          </a:xfrm>
          <a:prstGeom prst="rect">
            <a:avLst/>
          </a:prstGeom>
        </p:spPr>
      </p:pic>
    </p:spTree>
    <p:extLst>
      <p:ext uri="{BB962C8B-B14F-4D97-AF65-F5344CB8AC3E}">
        <p14:creationId xmlns:p14="http://schemas.microsoft.com/office/powerpoint/2010/main" val="1200785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3462E9D9-47FF-48F8-9EDC-03008CCC5B0B}"/>
              </a:ext>
            </a:extLst>
          </p:cNvPr>
          <p:cNvPicPr>
            <a:picLocks noChangeAspect="1"/>
          </p:cNvPicPr>
          <p:nvPr/>
        </p:nvPicPr>
        <p:blipFill>
          <a:blip r:embed="rId3"/>
          <a:stretch>
            <a:fillRect/>
          </a:stretch>
        </p:blipFill>
        <p:spPr>
          <a:xfrm>
            <a:off x="2676775" y="3933136"/>
            <a:ext cx="6089636" cy="2664216"/>
          </a:xfrm>
          <a:prstGeom prst="rect">
            <a:avLst/>
          </a:prstGeom>
        </p:spPr>
      </p:pic>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移植までの準備①　ドナー検索</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F7A88211-44F4-4D5F-9E71-787BEE638147}"/>
              </a:ext>
            </a:extLst>
          </p:cNvPr>
          <p:cNvPicPr>
            <a:picLocks noChangeAspect="1"/>
          </p:cNvPicPr>
          <p:nvPr/>
        </p:nvPicPr>
        <p:blipFill>
          <a:blip r:embed="rId4"/>
          <a:stretch>
            <a:fillRect/>
          </a:stretch>
        </p:blipFill>
        <p:spPr>
          <a:xfrm>
            <a:off x="2582432" y="1344466"/>
            <a:ext cx="6183980" cy="2562801"/>
          </a:xfrm>
          <a:prstGeom prst="rect">
            <a:avLst/>
          </a:prstGeom>
        </p:spPr>
      </p:pic>
      <p:sp>
        <p:nvSpPr>
          <p:cNvPr id="8" name="正方形/長方形 7">
            <a:extLst>
              <a:ext uri="{FF2B5EF4-FFF2-40B4-BE49-F238E27FC236}">
                <a16:creationId xmlns:a16="http://schemas.microsoft.com/office/drawing/2014/main" id="{3364A26A-6A88-4F8F-81EA-AB9AE80D44BA}"/>
              </a:ext>
            </a:extLst>
          </p:cNvPr>
          <p:cNvSpPr/>
          <p:nvPr/>
        </p:nvSpPr>
        <p:spPr>
          <a:xfrm>
            <a:off x="385559" y="1344653"/>
            <a:ext cx="1872208" cy="64807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自家移植</a:t>
            </a:r>
          </a:p>
        </p:txBody>
      </p:sp>
      <p:sp>
        <p:nvSpPr>
          <p:cNvPr id="64" name="正方形/長方形 63">
            <a:extLst>
              <a:ext uri="{FF2B5EF4-FFF2-40B4-BE49-F238E27FC236}">
                <a16:creationId xmlns:a16="http://schemas.microsoft.com/office/drawing/2014/main" id="{9B822CE0-4A20-43EF-873D-397ADE82DF0E}"/>
              </a:ext>
            </a:extLst>
          </p:cNvPr>
          <p:cNvSpPr/>
          <p:nvPr/>
        </p:nvSpPr>
        <p:spPr>
          <a:xfrm>
            <a:off x="385559" y="4008808"/>
            <a:ext cx="1872208" cy="64807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同種移植</a:t>
            </a:r>
          </a:p>
        </p:txBody>
      </p:sp>
      <p:sp>
        <p:nvSpPr>
          <p:cNvPr id="10" name="正方形/長方形 9">
            <a:extLst>
              <a:ext uri="{FF2B5EF4-FFF2-40B4-BE49-F238E27FC236}">
                <a16:creationId xmlns:a16="http://schemas.microsoft.com/office/drawing/2014/main" id="{4777F70C-7C81-47FE-A262-B6D72F45D448}"/>
              </a:ext>
            </a:extLst>
          </p:cNvPr>
          <p:cNvSpPr/>
          <p:nvPr/>
        </p:nvSpPr>
        <p:spPr>
          <a:xfrm>
            <a:off x="4788024" y="940939"/>
            <a:ext cx="4176464" cy="583264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2ADF6F76-C486-4C06-948B-34E194362AF8}"/>
              </a:ext>
            </a:extLst>
          </p:cNvPr>
          <p:cNvSpPr/>
          <p:nvPr/>
        </p:nvSpPr>
        <p:spPr>
          <a:xfrm>
            <a:off x="143508" y="1356512"/>
            <a:ext cx="4644516" cy="250075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CAF90AF0-89A1-4AFC-9756-AD33E1475319}"/>
              </a:ext>
            </a:extLst>
          </p:cNvPr>
          <p:cNvSpPr/>
          <p:nvPr/>
        </p:nvSpPr>
        <p:spPr>
          <a:xfrm>
            <a:off x="251520" y="3929271"/>
            <a:ext cx="4536504" cy="274004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05D82045-CCD6-4B01-9360-2F950168C757}"/>
              </a:ext>
            </a:extLst>
          </p:cNvPr>
          <p:cNvSpPr/>
          <p:nvPr/>
        </p:nvSpPr>
        <p:spPr>
          <a:xfrm>
            <a:off x="686930" y="1334509"/>
            <a:ext cx="7770139" cy="1871752"/>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tx1"/>
                </a:solidFill>
              </a:rPr>
              <a:t>“</a:t>
            </a:r>
            <a:r>
              <a:rPr lang="ja-JP" altLang="en-US" sz="2800" b="1" dirty="0">
                <a:solidFill>
                  <a:srgbClr val="FF0000"/>
                </a:solidFill>
              </a:rPr>
              <a:t>移植細胞の探し方</a:t>
            </a:r>
            <a:r>
              <a:rPr lang="ja-JP" altLang="en-US" sz="2800" b="1" dirty="0">
                <a:solidFill>
                  <a:schemeClr val="tx1"/>
                </a:solidFill>
              </a:rPr>
              <a:t>“</a:t>
            </a:r>
            <a:endParaRPr lang="en-US" altLang="ja-JP" sz="2800" b="1" dirty="0">
              <a:solidFill>
                <a:schemeClr val="tx1"/>
              </a:solidFill>
            </a:endParaRPr>
          </a:p>
          <a:p>
            <a:r>
              <a:rPr lang="ja-JP" altLang="en-US" sz="2800" b="1" dirty="0">
                <a:solidFill>
                  <a:schemeClr val="tx1"/>
                </a:solidFill>
              </a:rPr>
              <a:t>ドナー検索は、血縁者、骨髄バンク、臍帯血バンクから検索され、</a:t>
            </a:r>
            <a:r>
              <a:rPr lang="en-US" altLang="ja-JP" sz="2800" b="1" dirty="0">
                <a:solidFill>
                  <a:schemeClr val="tx1"/>
                </a:solidFill>
              </a:rPr>
              <a:t>HLA</a:t>
            </a:r>
            <a:r>
              <a:rPr lang="ja-JP" altLang="en-US" sz="2800" b="1" dirty="0">
                <a:solidFill>
                  <a:schemeClr val="tx1"/>
                </a:solidFill>
              </a:rPr>
              <a:t>の適合について評価する</a:t>
            </a:r>
            <a:r>
              <a:rPr lang="ja-JP" altLang="en-US" sz="3600" b="1" dirty="0">
                <a:solidFill>
                  <a:schemeClr val="tx1"/>
                </a:solidFill>
              </a:rPr>
              <a:t>。</a:t>
            </a:r>
            <a:endParaRPr kumimoji="1" lang="ja-JP" altLang="en-US" sz="3600" b="1" dirty="0">
              <a:solidFill>
                <a:schemeClr val="tx1"/>
              </a:solidFill>
            </a:endParaRPr>
          </a:p>
        </p:txBody>
      </p:sp>
      <p:sp>
        <p:nvSpPr>
          <p:cNvPr id="15" name="正方形/長方形 14">
            <a:extLst>
              <a:ext uri="{FF2B5EF4-FFF2-40B4-BE49-F238E27FC236}">
                <a16:creationId xmlns:a16="http://schemas.microsoft.com/office/drawing/2014/main" id="{3B015D4C-8F44-41FC-95D4-C17D62A7E809}"/>
              </a:ext>
            </a:extLst>
          </p:cNvPr>
          <p:cNvSpPr/>
          <p:nvPr/>
        </p:nvSpPr>
        <p:spPr>
          <a:xfrm>
            <a:off x="6682923" y="84413"/>
            <a:ext cx="2303104" cy="63317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自家移植は患者自身がドナーの為不要</a:t>
            </a:r>
          </a:p>
        </p:txBody>
      </p:sp>
    </p:spTree>
    <p:extLst>
      <p:ext uri="{BB962C8B-B14F-4D97-AF65-F5344CB8AC3E}">
        <p14:creationId xmlns:p14="http://schemas.microsoft.com/office/powerpoint/2010/main" val="306858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タイトル 1"/>
          <p:cNvSpPr>
            <a:spLocks noGrp="1"/>
          </p:cNvSpPr>
          <p:nvPr>
            <p:ph type="ctrTitle"/>
          </p:nvPr>
        </p:nvSpPr>
        <p:spPr>
          <a:xfrm>
            <a:off x="179388" y="2420888"/>
            <a:ext cx="8737600" cy="2160240"/>
          </a:xfrm>
        </p:spPr>
        <p:txBody>
          <a:bodyPr/>
          <a:lstStyle/>
          <a:p>
            <a:pPr algn="l"/>
            <a:r>
              <a:rPr lang="ja-JP" altLang="en-US" sz="3600" b="1" dirty="0">
                <a:latin typeface="+mn-ea"/>
                <a:ea typeface="+mn-ea"/>
              </a:rPr>
              <a:t>１．造血器腫瘍の治療</a:t>
            </a:r>
            <a:br>
              <a:rPr lang="en-US" altLang="ja-JP" sz="3600" b="1" dirty="0">
                <a:latin typeface="+mn-ea"/>
                <a:ea typeface="+mn-ea"/>
              </a:rPr>
            </a:br>
            <a:br>
              <a:rPr lang="en-US" altLang="ja-JP" sz="3600" b="1" dirty="0">
                <a:latin typeface="+mn-ea"/>
                <a:ea typeface="+mn-ea"/>
              </a:rPr>
            </a:br>
            <a:r>
              <a:rPr lang="ja-JP" altLang="en-US" sz="3600" b="1" dirty="0">
                <a:latin typeface="+mn-ea"/>
                <a:ea typeface="+mn-ea"/>
              </a:rPr>
              <a:t>２．移植治療の大まかな流れ</a:t>
            </a:r>
            <a:br>
              <a:rPr lang="en-US" altLang="ja-JP" sz="3600" b="1" dirty="0">
                <a:latin typeface="+mn-ea"/>
                <a:ea typeface="+mn-ea"/>
              </a:rPr>
            </a:br>
            <a:br>
              <a:rPr lang="en-US" altLang="ja-JP" sz="3600" b="1" dirty="0">
                <a:latin typeface="+mn-ea"/>
                <a:ea typeface="+mn-ea"/>
              </a:rPr>
            </a:br>
            <a:r>
              <a:rPr lang="ja-JP" altLang="en-US" sz="3600" b="1" dirty="0">
                <a:latin typeface="+mn-ea"/>
                <a:ea typeface="+mn-ea"/>
              </a:rPr>
              <a:t>３．移植の進歩</a:t>
            </a:r>
            <a:br>
              <a:rPr lang="en-US" altLang="ja-JP" sz="3600" b="1" dirty="0">
                <a:latin typeface="+mn-ea"/>
                <a:ea typeface="+mn-ea"/>
              </a:rPr>
            </a:br>
            <a:endParaRPr lang="ja-JP" altLang="en-US" sz="3600" b="1" dirty="0">
              <a:latin typeface="+mn-ea"/>
              <a:ea typeface="+mn-ea"/>
            </a:endParaRPr>
          </a:p>
        </p:txBody>
      </p:sp>
      <p:sp>
        <p:nvSpPr>
          <p:cNvPr id="4" name="平行四辺形 3">
            <a:extLst>
              <a:ext uri="{FF2B5EF4-FFF2-40B4-BE49-F238E27FC236}">
                <a16:creationId xmlns:a16="http://schemas.microsoft.com/office/drawing/2014/main" id="{E052AF5B-9D4F-4FB1-ACAD-5BA7621942F8}"/>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8">
            <a:extLst>
              <a:ext uri="{FF2B5EF4-FFF2-40B4-BE49-F238E27FC236}">
                <a16:creationId xmlns:a16="http://schemas.microsoft.com/office/drawing/2014/main" id="{9A81008B-E7B7-4C55-B4E6-1CF8D1B4199B}"/>
              </a:ext>
            </a:extLst>
          </p:cNvPr>
          <p:cNvSpPr txBox="1">
            <a:spLocks noChangeArrowheads="1"/>
          </p:cNvSpPr>
          <p:nvPr/>
        </p:nvSpPr>
        <p:spPr bwMode="auto">
          <a:xfrm>
            <a:off x="0" y="0"/>
            <a:ext cx="7777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mj-ea"/>
                <a:ea typeface="+mj-ea"/>
              </a:rPr>
              <a:t>　今回のお話</a:t>
            </a:r>
            <a:endParaRPr lang="en-US" altLang="ja-JP" sz="3600" dirty="0">
              <a:latin typeface="+mj-ea"/>
              <a:ea typeface="+mj-ea"/>
            </a:endParaRPr>
          </a:p>
        </p:txBody>
      </p:sp>
    </p:spTree>
    <p:extLst>
      <p:ext uri="{BB962C8B-B14F-4D97-AF65-F5344CB8AC3E}">
        <p14:creationId xmlns:p14="http://schemas.microsoft.com/office/powerpoint/2010/main" val="4011701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移植の歴史</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2">
            <a:extLst>
              <a:ext uri="{FF2B5EF4-FFF2-40B4-BE49-F238E27FC236}">
                <a16:creationId xmlns:a16="http://schemas.microsoft.com/office/drawing/2014/main" id="{011E122E-B8E0-47B2-BC1E-ED4E3B537B65}"/>
              </a:ext>
            </a:extLst>
          </p:cNvPr>
          <p:cNvSpPr>
            <a:spLocks noChangeArrowheads="1"/>
          </p:cNvSpPr>
          <p:nvPr/>
        </p:nvSpPr>
        <p:spPr bwMode="auto">
          <a:xfrm>
            <a:off x="409226" y="2211397"/>
            <a:ext cx="5415844" cy="4226285"/>
          </a:xfrm>
          <a:prstGeom prst="rect">
            <a:avLst/>
          </a:prstGeom>
          <a:noFill/>
          <a:ln w="12700">
            <a:noFill/>
            <a:miter lim="800000"/>
            <a:headEnd/>
            <a:tailEnd/>
          </a:ln>
          <a:effectLst/>
        </p:spPr>
        <p:txBody>
          <a:bodyPr lIns="90488" tIns="44450" rIns="90488" bIns="44450">
            <a:spAutoFit/>
          </a:bodyPr>
          <a:lstStyle/>
          <a:p>
            <a:pPr marL="388938" indent="-388938" defTabSz="287338">
              <a:lnSpc>
                <a:spcPct val="120000"/>
              </a:lnSpc>
            </a:pPr>
            <a:r>
              <a:rPr lang="en-US" altLang="ja-JP" sz="2800" dirty="0">
                <a:latin typeface="Arial" pitchFamily="34" charset="0"/>
                <a:ea typeface="ＭＳ ゴシック" pitchFamily="49" charset="-128"/>
              </a:rPr>
              <a:t>1. </a:t>
            </a:r>
            <a:r>
              <a:rPr lang="en-US" altLang="ja-JP" sz="2800" dirty="0">
                <a:solidFill>
                  <a:srgbClr val="C00000"/>
                </a:solidFill>
                <a:latin typeface="Arial" pitchFamily="34" charset="0"/>
                <a:ea typeface="ＭＳ ゴシック" pitchFamily="49" charset="-128"/>
              </a:rPr>
              <a:t>HLA </a:t>
            </a:r>
            <a:r>
              <a:rPr lang="ja-JP" altLang="en-US" sz="2800" dirty="0" err="1">
                <a:solidFill>
                  <a:srgbClr val="C00000"/>
                </a:solidFill>
                <a:latin typeface="Arial" pitchFamily="34" charset="0"/>
                <a:ea typeface="ＭＳ ゴシック" pitchFamily="49" charset="-128"/>
              </a:rPr>
              <a:t>の適</a:t>
            </a:r>
            <a:r>
              <a:rPr lang="ja-JP" altLang="en-US" sz="2800" dirty="0">
                <a:solidFill>
                  <a:srgbClr val="C00000"/>
                </a:solidFill>
                <a:latin typeface="Arial" pitchFamily="34" charset="0"/>
                <a:ea typeface="ＭＳ ゴシック" pitchFamily="49" charset="-128"/>
              </a:rPr>
              <a:t>合</a:t>
            </a:r>
            <a:r>
              <a:rPr lang="ja-JP" altLang="en-US" sz="2800" dirty="0">
                <a:latin typeface="Arial" pitchFamily="34" charset="0"/>
                <a:ea typeface="ＭＳ ゴシック" pitchFamily="49" charset="-128"/>
              </a:rPr>
              <a:t>した同胞を</a:t>
            </a:r>
            <a:r>
              <a:rPr lang="en-US" altLang="ja-JP" sz="2800" dirty="0">
                <a:latin typeface="Arial" pitchFamily="34" charset="0"/>
                <a:ea typeface="ＭＳ ゴシック" pitchFamily="49" charset="-128"/>
              </a:rPr>
              <a:t>donor </a:t>
            </a:r>
            <a:r>
              <a:rPr lang="ja-JP" altLang="en-US" sz="2800" dirty="0">
                <a:latin typeface="Arial" pitchFamily="34" charset="0"/>
                <a:ea typeface="ＭＳ ゴシック" pitchFamily="49" charset="-128"/>
              </a:rPr>
              <a:t>に選択する</a:t>
            </a:r>
          </a:p>
          <a:p>
            <a:pPr marL="388938" indent="-388938" defTabSz="287338">
              <a:lnSpc>
                <a:spcPct val="120000"/>
              </a:lnSpc>
            </a:pPr>
            <a:r>
              <a:rPr lang="en-US" altLang="ja-JP" sz="2800" dirty="0">
                <a:latin typeface="Arial" pitchFamily="34" charset="0"/>
                <a:ea typeface="ＭＳ ゴシック" pitchFamily="49" charset="-128"/>
              </a:rPr>
              <a:t>2. </a:t>
            </a:r>
            <a:r>
              <a:rPr lang="ja-JP" altLang="en-US" sz="2800" dirty="0">
                <a:latin typeface="Arial" pitchFamily="34" charset="0"/>
                <a:ea typeface="ＭＳ ゴシック" pitchFamily="49" charset="-128"/>
              </a:rPr>
              <a:t>患者に充分な</a:t>
            </a:r>
            <a:r>
              <a:rPr lang="ja-JP" altLang="en-US" sz="2800" dirty="0">
                <a:solidFill>
                  <a:srgbClr val="C00000"/>
                </a:solidFill>
                <a:latin typeface="Arial" pitchFamily="34" charset="0"/>
                <a:ea typeface="ＭＳ ゴシック" pitchFamily="49" charset="-128"/>
              </a:rPr>
              <a:t>免疫抑制</a:t>
            </a:r>
            <a:r>
              <a:rPr lang="ja-JP" altLang="en-US" sz="2800" dirty="0">
                <a:latin typeface="Arial" pitchFamily="34" charset="0"/>
                <a:ea typeface="ＭＳ ゴシック" pitchFamily="49" charset="-128"/>
              </a:rPr>
              <a:t>を施した上で移植を行う</a:t>
            </a:r>
          </a:p>
          <a:p>
            <a:pPr marL="388938" indent="-388938" defTabSz="287338">
              <a:lnSpc>
                <a:spcPct val="120000"/>
              </a:lnSpc>
            </a:pPr>
            <a:r>
              <a:rPr lang="en-US" altLang="ja-JP" sz="2800" dirty="0">
                <a:latin typeface="Arial" pitchFamily="34" charset="0"/>
                <a:ea typeface="ＭＳ ゴシック" pitchFamily="49" charset="-128"/>
              </a:rPr>
              <a:t>3. </a:t>
            </a:r>
            <a:r>
              <a:rPr lang="ja-JP" altLang="en-US" sz="2800" dirty="0">
                <a:latin typeface="Arial" pitchFamily="34" charset="0"/>
                <a:ea typeface="ＭＳ ゴシック" pitchFamily="49" charset="-128"/>
              </a:rPr>
              <a:t>骨髄生着まで</a:t>
            </a:r>
            <a:r>
              <a:rPr lang="ja-JP" altLang="en-US" sz="2800" dirty="0">
                <a:solidFill>
                  <a:srgbClr val="C00000"/>
                </a:solidFill>
                <a:latin typeface="Arial" pitchFamily="34" charset="0"/>
                <a:ea typeface="ＭＳ ゴシック" pitchFamily="49" charset="-128"/>
              </a:rPr>
              <a:t>無菌環境下</a:t>
            </a:r>
            <a:r>
              <a:rPr lang="ja-JP" altLang="en-US" sz="2800" dirty="0">
                <a:latin typeface="Arial" pitchFamily="34" charset="0"/>
                <a:ea typeface="ＭＳ ゴシック" pitchFamily="49" charset="-128"/>
              </a:rPr>
              <a:t>に強力な補助療法を実施する</a:t>
            </a:r>
          </a:p>
          <a:p>
            <a:pPr marL="388938" indent="-388938" defTabSz="287338">
              <a:lnSpc>
                <a:spcPct val="120000"/>
              </a:lnSpc>
            </a:pPr>
            <a:r>
              <a:rPr lang="ja-JP" altLang="en-US" sz="2800" dirty="0">
                <a:latin typeface="Arial" pitchFamily="34" charset="0"/>
                <a:ea typeface="ＭＳ ゴシック" pitchFamily="49" charset="-128"/>
              </a:rPr>
              <a:t>	→近代的骨髄移植の幕開けとなる</a:t>
            </a:r>
          </a:p>
        </p:txBody>
      </p:sp>
      <p:sp>
        <p:nvSpPr>
          <p:cNvPr id="7" name="Rectangle 6">
            <a:extLst>
              <a:ext uri="{FF2B5EF4-FFF2-40B4-BE49-F238E27FC236}">
                <a16:creationId xmlns:a16="http://schemas.microsoft.com/office/drawing/2014/main" id="{131EE445-E34A-4C81-9B7F-1501737C2654}"/>
              </a:ext>
            </a:extLst>
          </p:cNvPr>
          <p:cNvSpPr>
            <a:spLocks noChangeArrowheads="1"/>
          </p:cNvSpPr>
          <p:nvPr/>
        </p:nvSpPr>
        <p:spPr bwMode="auto">
          <a:xfrm>
            <a:off x="467544" y="1419225"/>
            <a:ext cx="7421979" cy="643766"/>
          </a:xfrm>
          <a:prstGeom prst="rect">
            <a:avLst/>
          </a:prstGeom>
          <a:noFill/>
          <a:ln w="12700">
            <a:noFill/>
            <a:miter lim="800000"/>
            <a:headEnd/>
            <a:tailEnd/>
          </a:ln>
          <a:effectLst/>
        </p:spPr>
        <p:txBody>
          <a:bodyPr wrap="square" lIns="90488" tIns="44450" rIns="90488" bIns="44450">
            <a:spAutoFit/>
          </a:bodyPr>
          <a:lstStyle/>
          <a:p>
            <a:pPr defTabSz="762000"/>
            <a:r>
              <a:rPr lang="en-US" altLang="ja-JP" sz="3600" b="1" i="1" dirty="0">
                <a:latin typeface="Palatino" charset="0"/>
                <a:ea typeface="平成角ゴシック" charset="-128"/>
              </a:rPr>
              <a:t>Thomas ED (Nobel Prize 1990)</a:t>
            </a:r>
          </a:p>
        </p:txBody>
      </p:sp>
      <p:pic>
        <p:nvPicPr>
          <p:cNvPr id="8" name="Picture 8">
            <a:extLst>
              <a:ext uri="{FF2B5EF4-FFF2-40B4-BE49-F238E27FC236}">
                <a16:creationId xmlns:a16="http://schemas.microsoft.com/office/drawing/2014/main" id="{518118BE-CCE1-449F-8046-9C5F8C5AD01A}"/>
              </a:ext>
            </a:extLst>
          </p:cNvPr>
          <p:cNvPicPr>
            <a:picLocks noChangeAspect="1" noChangeArrowheads="1"/>
          </p:cNvPicPr>
          <p:nvPr/>
        </p:nvPicPr>
        <p:blipFill>
          <a:blip r:embed="rId3" cstate="print"/>
          <a:srcRect/>
          <a:stretch>
            <a:fillRect/>
          </a:stretch>
        </p:blipFill>
        <p:spPr bwMode="auto">
          <a:xfrm>
            <a:off x="5724128" y="2133600"/>
            <a:ext cx="3096343" cy="3962400"/>
          </a:xfrm>
          <a:prstGeom prst="rect">
            <a:avLst/>
          </a:prstGeom>
          <a:noFill/>
          <a:ln w="9525">
            <a:noFill/>
            <a:miter lim="800000"/>
            <a:headEnd/>
            <a:tailEnd/>
          </a:ln>
          <a:effectLst/>
        </p:spPr>
      </p:pic>
      <p:sp>
        <p:nvSpPr>
          <p:cNvPr id="9" name="TextBox 2">
            <a:extLst>
              <a:ext uri="{FF2B5EF4-FFF2-40B4-BE49-F238E27FC236}">
                <a16:creationId xmlns:a16="http://schemas.microsoft.com/office/drawing/2014/main" id="{6419A5A0-D0E2-484E-BB13-2270AFD1A1AD}"/>
              </a:ext>
            </a:extLst>
          </p:cNvPr>
          <p:cNvSpPr txBox="1">
            <a:spLocks noChangeArrowheads="1"/>
          </p:cNvSpPr>
          <p:nvPr/>
        </p:nvSpPr>
        <p:spPr bwMode="auto">
          <a:xfrm>
            <a:off x="323850" y="854085"/>
            <a:ext cx="7620000" cy="523875"/>
          </a:xfrm>
          <a:prstGeom prst="rect">
            <a:avLst/>
          </a:prstGeom>
          <a:noFill/>
          <a:ln w="9525">
            <a:noFill/>
            <a:miter lim="800000"/>
            <a:headEnd/>
            <a:tailEnd/>
          </a:ln>
        </p:spPr>
        <p:txBody>
          <a:bodyPr>
            <a:spAutoFit/>
          </a:bodyPr>
          <a:lstStyle/>
          <a:p>
            <a:pPr>
              <a:spcAft>
                <a:spcPts val="1200"/>
              </a:spcAft>
            </a:pPr>
            <a:r>
              <a:rPr lang="en-US" altLang="ja-JP" sz="2800">
                <a:solidFill>
                  <a:srgbClr val="0000FF"/>
                </a:solidFill>
              </a:rPr>
              <a:t>●</a:t>
            </a:r>
            <a:r>
              <a:rPr lang="ja-JP" altLang="en-US" sz="2800">
                <a:solidFill>
                  <a:srgbClr val="0000FF"/>
                </a:solidFill>
              </a:rPr>
              <a:t>近代同種骨髄移植の開発　</a:t>
            </a:r>
            <a:r>
              <a:rPr lang="en-US" altLang="ja-JP" sz="2800">
                <a:solidFill>
                  <a:srgbClr val="0000FF"/>
                </a:solidFill>
              </a:rPr>
              <a:t>1960〜1970</a:t>
            </a:r>
            <a:r>
              <a:rPr lang="ja-JP" altLang="en-US" sz="2800">
                <a:solidFill>
                  <a:srgbClr val="0000FF"/>
                </a:solidFill>
              </a:rPr>
              <a:t>年台</a:t>
            </a:r>
            <a:endParaRPr lang="en-US" altLang="ja-JP" sz="2800">
              <a:solidFill>
                <a:srgbClr val="0000FF"/>
              </a:solidFill>
            </a:endParaRPr>
          </a:p>
        </p:txBody>
      </p:sp>
      <p:sp>
        <p:nvSpPr>
          <p:cNvPr id="10" name="Line 2">
            <a:extLst>
              <a:ext uri="{FF2B5EF4-FFF2-40B4-BE49-F238E27FC236}">
                <a16:creationId xmlns:a16="http://schemas.microsoft.com/office/drawing/2014/main" id="{5367201D-2463-48C7-AF0B-AC5E26384142}"/>
              </a:ext>
            </a:extLst>
          </p:cNvPr>
          <p:cNvSpPr>
            <a:spLocks noChangeShapeType="1"/>
          </p:cNvSpPr>
          <p:nvPr/>
        </p:nvSpPr>
        <p:spPr bwMode="auto">
          <a:xfrm>
            <a:off x="33338" y="914400"/>
            <a:ext cx="9009062" cy="0"/>
          </a:xfrm>
          <a:prstGeom prst="line">
            <a:avLst/>
          </a:prstGeom>
          <a:noFill/>
          <a:ln w="25400">
            <a:solidFill>
              <a:srgbClr val="FFFFFF"/>
            </a:solidFill>
            <a:round/>
            <a:headEnd/>
            <a:tailEnd/>
          </a:ln>
        </p:spPr>
        <p:txBody>
          <a:bodyPr/>
          <a:lstStyle/>
          <a:p>
            <a:endParaRPr lang="ja-JP" altLang="en-US"/>
          </a:p>
        </p:txBody>
      </p:sp>
    </p:spTree>
    <p:extLst>
      <p:ext uri="{BB962C8B-B14F-4D97-AF65-F5344CB8AC3E}">
        <p14:creationId xmlns:p14="http://schemas.microsoft.com/office/powerpoint/2010/main" val="3316366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HLA</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AFD33A3-0A1A-46F7-A229-3C0FD04A7445}"/>
              </a:ext>
            </a:extLst>
          </p:cNvPr>
          <p:cNvSpPr/>
          <p:nvPr/>
        </p:nvSpPr>
        <p:spPr>
          <a:xfrm>
            <a:off x="5005200" y="203537"/>
            <a:ext cx="4032828" cy="302437"/>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自家移植は患者自身がドナーの為不要</a:t>
            </a:r>
          </a:p>
        </p:txBody>
      </p:sp>
      <p:sp>
        <p:nvSpPr>
          <p:cNvPr id="11" name="テキスト ボックス 10">
            <a:extLst>
              <a:ext uri="{FF2B5EF4-FFF2-40B4-BE49-F238E27FC236}">
                <a16:creationId xmlns:a16="http://schemas.microsoft.com/office/drawing/2014/main" id="{6698488A-A999-4155-AE0D-E7843868D3A4}"/>
              </a:ext>
            </a:extLst>
          </p:cNvPr>
          <p:cNvSpPr txBox="1"/>
          <p:nvPr/>
        </p:nvSpPr>
        <p:spPr>
          <a:xfrm>
            <a:off x="251520" y="1412776"/>
            <a:ext cx="5112568" cy="4909036"/>
          </a:xfrm>
          <a:prstGeom prst="rect">
            <a:avLst/>
          </a:prstGeom>
          <a:noFill/>
        </p:spPr>
        <p:txBody>
          <a:bodyPr wrap="square" rtlCol="0">
            <a:spAutoFit/>
          </a:bodyPr>
          <a:lstStyle/>
          <a:p>
            <a:pPr>
              <a:spcAft>
                <a:spcPts val="600"/>
              </a:spcAft>
            </a:pPr>
            <a:r>
              <a:rPr kumimoji="1" lang="ja-JP" altLang="en-US" sz="2800" dirty="0"/>
              <a:t>　</a:t>
            </a:r>
            <a:r>
              <a:rPr kumimoji="1" lang="en-US" altLang="ja-JP" sz="2800" dirty="0"/>
              <a:t>HLA</a:t>
            </a:r>
            <a:r>
              <a:rPr kumimoji="1" lang="ja-JP" altLang="en-US" sz="2800" dirty="0"/>
              <a:t>（</a:t>
            </a:r>
            <a:r>
              <a:rPr kumimoji="1" lang="en-US" altLang="ja-JP" sz="2800" dirty="0"/>
              <a:t>human leukocyte antigen</a:t>
            </a:r>
            <a:r>
              <a:rPr kumimoji="1" lang="ja-JP" altLang="en-US" sz="2800" dirty="0"/>
              <a:t>） は，</a:t>
            </a:r>
            <a:r>
              <a:rPr kumimoji="1" lang="en-US" altLang="ja-JP" sz="2800" dirty="0"/>
              <a:t>1952</a:t>
            </a:r>
            <a:r>
              <a:rPr kumimoji="1" lang="ja-JP" altLang="en-US" sz="2800" dirty="0"/>
              <a:t>年に</a:t>
            </a:r>
            <a:r>
              <a:rPr lang="ja-JP" altLang="en-US" sz="2800" dirty="0"/>
              <a:t>フランスの</a:t>
            </a:r>
            <a:r>
              <a:rPr lang="en-US" altLang="ja-JP" sz="2800" dirty="0"/>
              <a:t>Dausset</a:t>
            </a:r>
            <a:r>
              <a:rPr lang="ja-JP" altLang="en-US" sz="2800" dirty="0"/>
              <a:t>が，頻回輸血患者血清中に白血球の凝集原があること発見したことに端を発して，「ヒト白血球抗原」と命名された．</a:t>
            </a:r>
            <a:endParaRPr lang="en-US" altLang="ja-JP" sz="2800" dirty="0"/>
          </a:p>
          <a:p>
            <a:pPr>
              <a:spcAft>
                <a:spcPts val="600"/>
              </a:spcAft>
            </a:pPr>
            <a:r>
              <a:rPr kumimoji="1" lang="ja-JP" altLang="en-US" sz="2800" dirty="0"/>
              <a:t>　後の研究で，細胞のみならず体液にも存在することが明らかとなり，現在は</a:t>
            </a:r>
            <a:r>
              <a:rPr kumimoji="1" lang="en-US" altLang="ja-JP" sz="2800" dirty="0"/>
              <a:t>HLA</a:t>
            </a:r>
            <a:r>
              <a:rPr kumimoji="1" lang="ja-JP" altLang="en-US" sz="2800" dirty="0"/>
              <a:t>が「自他認識のマーカー分子」として働くことが知ら</a:t>
            </a:r>
            <a:r>
              <a:rPr lang="ja-JP" altLang="en-US" sz="2800" dirty="0"/>
              <a:t>れている．</a:t>
            </a:r>
            <a:endParaRPr lang="en-US" altLang="ja-JP" sz="2800" dirty="0"/>
          </a:p>
        </p:txBody>
      </p:sp>
      <p:pic>
        <p:nvPicPr>
          <p:cNvPr id="12" name="Picture 2">
            <a:extLst>
              <a:ext uri="{FF2B5EF4-FFF2-40B4-BE49-F238E27FC236}">
                <a16:creationId xmlns:a16="http://schemas.microsoft.com/office/drawing/2014/main" id="{BF061A4A-4A80-4A9F-9210-EFC5207350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3678" y="1637538"/>
            <a:ext cx="3162778" cy="452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502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HLA</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AFD33A3-0A1A-46F7-A229-3C0FD04A7445}"/>
              </a:ext>
            </a:extLst>
          </p:cNvPr>
          <p:cNvSpPr/>
          <p:nvPr/>
        </p:nvSpPr>
        <p:spPr>
          <a:xfrm>
            <a:off x="5005200" y="203537"/>
            <a:ext cx="4032828" cy="302437"/>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自家移植は患者自身がドナーの為不要</a:t>
            </a:r>
          </a:p>
        </p:txBody>
      </p:sp>
      <p:sp>
        <p:nvSpPr>
          <p:cNvPr id="37" name="テキスト ボックス 36">
            <a:extLst>
              <a:ext uri="{FF2B5EF4-FFF2-40B4-BE49-F238E27FC236}">
                <a16:creationId xmlns:a16="http://schemas.microsoft.com/office/drawing/2014/main" id="{7424ABEB-056F-4762-A633-7E1F736D2254}"/>
              </a:ext>
            </a:extLst>
          </p:cNvPr>
          <p:cNvSpPr txBox="1"/>
          <p:nvPr/>
        </p:nvSpPr>
        <p:spPr>
          <a:xfrm>
            <a:off x="107504" y="1459383"/>
            <a:ext cx="4032448" cy="461665"/>
          </a:xfrm>
          <a:prstGeom prst="rect">
            <a:avLst/>
          </a:prstGeom>
          <a:noFill/>
        </p:spPr>
        <p:txBody>
          <a:bodyPr wrap="square" rtlCol="0">
            <a:spAutoFit/>
          </a:bodyPr>
          <a:lstStyle/>
          <a:p>
            <a:r>
              <a:rPr kumimoji="1" lang="ja-JP" altLang="en-US" sz="2400" dirty="0">
                <a:solidFill>
                  <a:schemeClr val="bg1">
                    <a:lumMod val="50000"/>
                  </a:schemeClr>
                </a:solidFill>
                <a:latin typeface="HGP創英角ｺﾞｼｯｸUB" pitchFamily="50" charset="-128"/>
                <a:ea typeface="HGP創英角ｺﾞｼｯｸUB" pitchFamily="50" charset="-128"/>
              </a:rPr>
              <a:t>造血幹細胞移植</a:t>
            </a:r>
            <a:r>
              <a:rPr kumimoji="1" lang="ja-JP" altLang="en-US" sz="2400" b="1" dirty="0">
                <a:solidFill>
                  <a:schemeClr val="bg1">
                    <a:lumMod val="50000"/>
                  </a:schemeClr>
                </a:solidFill>
                <a:latin typeface="HGP創英角ｺﾞｼｯｸUB" pitchFamily="50" charset="-128"/>
                <a:ea typeface="HGP創英角ｺﾞｼｯｸUB" pitchFamily="50" charset="-128"/>
              </a:rPr>
              <a:t>での</a:t>
            </a:r>
            <a:r>
              <a:rPr kumimoji="1" lang="en-US" altLang="ja-JP" sz="2400" b="1" dirty="0">
                <a:solidFill>
                  <a:schemeClr val="bg1">
                    <a:lumMod val="50000"/>
                  </a:schemeClr>
                </a:solidFill>
                <a:latin typeface="HGP創英角ｺﾞｼｯｸUB" pitchFamily="50" charset="-128"/>
                <a:ea typeface="HGP創英角ｺﾞｼｯｸUB" pitchFamily="50" charset="-128"/>
              </a:rPr>
              <a:t>HLA</a:t>
            </a:r>
            <a:endParaRPr kumimoji="1" lang="ja-JP" altLang="en-US" sz="2400" b="1" dirty="0">
              <a:solidFill>
                <a:schemeClr val="bg1">
                  <a:lumMod val="50000"/>
                </a:schemeClr>
              </a:solidFill>
              <a:latin typeface="HGP創英角ｺﾞｼｯｸUB" pitchFamily="50" charset="-128"/>
              <a:ea typeface="HGP創英角ｺﾞｼｯｸUB" pitchFamily="50" charset="-128"/>
            </a:endParaRPr>
          </a:p>
        </p:txBody>
      </p:sp>
      <p:pic>
        <p:nvPicPr>
          <p:cNvPr id="38" name="Picture 3">
            <a:extLst>
              <a:ext uri="{FF2B5EF4-FFF2-40B4-BE49-F238E27FC236}">
                <a16:creationId xmlns:a16="http://schemas.microsoft.com/office/drawing/2014/main" id="{2452D318-9E0A-4571-BC18-D2AD1D9678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99" t="15431" r="58677" b="32365"/>
          <a:stretch/>
        </p:blipFill>
        <p:spPr bwMode="auto">
          <a:xfrm>
            <a:off x="1691680" y="2179463"/>
            <a:ext cx="2760814" cy="3641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a:extLst>
              <a:ext uri="{FF2B5EF4-FFF2-40B4-BE49-F238E27FC236}">
                <a16:creationId xmlns:a16="http://schemas.microsoft.com/office/drawing/2014/main" id="{11D15DD0-A8A3-433C-B6DE-402473CA0A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82" t="67444" r="58794" b="6454"/>
          <a:stretch/>
        </p:blipFill>
        <p:spPr bwMode="auto">
          <a:xfrm>
            <a:off x="4351500" y="2179463"/>
            <a:ext cx="2760814" cy="1820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
            <a:extLst>
              <a:ext uri="{FF2B5EF4-FFF2-40B4-BE49-F238E27FC236}">
                <a16:creationId xmlns:a16="http://schemas.microsoft.com/office/drawing/2014/main" id="{5DF2F04B-2011-49C0-842B-747F5CDD11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89" t="68054" r="30087" b="5844"/>
          <a:stretch/>
        </p:blipFill>
        <p:spPr bwMode="auto">
          <a:xfrm>
            <a:off x="4327226" y="4000285"/>
            <a:ext cx="2760814" cy="1820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テキスト ボックス 40">
            <a:extLst>
              <a:ext uri="{FF2B5EF4-FFF2-40B4-BE49-F238E27FC236}">
                <a16:creationId xmlns:a16="http://schemas.microsoft.com/office/drawing/2014/main" id="{5CFADBBF-4DA4-4F2B-BEB3-6590611BFFD6}"/>
              </a:ext>
            </a:extLst>
          </p:cNvPr>
          <p:cNvSpPr txBox="1"/>
          <p:nvPr/>
        </p:nvSpPr>
        <p:spPr>
          <a:xfrm>
            <a:off x="3499134" y="2179463"/>
            <a:ext cx="828092" cy="369332"/>
          </a:xfrm>
          <a:prstGeom prst="rect">
            <a:avLst/>
          </a:prstGeom>
          <a:noFill/>
        </p:spPr>
        <p:txBody>
          <a:bodyPr wrap="square" rtlCol="0">
            <a:spAutoFit/>
          </a:bodyPr>
          <a:lstStyle/>
          <a:p>
            <a:r>
              <a:rPr lang="en-US" altLang="ja-JP" b="1" dirty="0"/>
              <a:t>HLA-A</a:t>
            </a:r>
            <a:endParaRPr lang="ja-JP" altLang="en-US" b="1" dirty="0"/>
          </a:p>
        </p:txBody>
      </p:sp>
      <p:sp>
        <p:nvSpPr>
          <p:cNvPr id="43" name="テキスト ボックス 42">
            <a:extLst>
              <a:ext uri="{FF2B5EF4-FFF2-40B4-BE49-F238E27FC236}">
                <a16:creationId xmlns:a16="http://schemas.microsoft.com/office/drawing/2014/main" id="{60FE936B-1FF1-4EDD-8EFE-E776C94A35C4}"/>
              </a:ext>
            </a:extLst>
          </p:cNvPr>
          <p:cNvSpPr txBox="1"/>
          <p:nvPr/>
        </p:nvSpPr>
        <p:spPr>
          <a:xfrm>
            <a:off x="3499134" y="3980446"/>
            <a:ext cx="828092" cy="369332"/>
          </a:xfrm>
          <a:prstGeom prst="rect">
            <a:avLst/>
          </a:prstGeom>
          <a:noFill/>
        </p:spPr>
        <p:txBody>
          <a:bodyPr wrap="square" rtlCol="0">
            <a:spAutoFit/>
          </a:bodyPr>
          <a:lstStyle/>
          <a:p>
            <a:r>
              <a:rPr lang="en-US" altLang="ja-JP" b="1" dirty="0"/>
              <a:t>HLA-B</a:t>
            </a:r>
            <a:endParaRPr lang="ja-JP" altLang="en-US" b="1" dirty="0"/>
          </a:p>
        </p:txBody>
      </p:sp>
      <p:sp>
        <p:nvSpPr>
          <p:cNvPr id="44" name="テキスト ボックス 43">
            <a:extLst>
              <a:ext uri="{FF2B5EF4-FFF2-40B4-BE49-F238E27FC236}">
                <a16:creationId xmlns:a16="http://schemas.microsoft.com/office/drawing/2014/main" id="{0B17C5D6-0566-488C-A598-4187AA0D1C6E}"/>
              </a:ext>
            </a:extLst>
          </p:cNvPr>
          <p:cNvSpPr txBox="1"/>
          <p:nvPr/>
        </p:nvSpPr>
        <p:spPr>
          <a:xfrm>
            <a:off x="6318276" y="2179463"/>
            <a:ext cx="828092" cy="369332"/>
          </a:xfrm>
          <a:prstGeom prst="rect">
            <a:avLst/>
          </a:prstGeom>
          <a:noFill/>
        </p:spPr>
        <p:txBody>
          <a:bodyPr wrap="square" rtlCol="0">
            <a:spAutoFit/>
          </a:bodyPr>
          <a:lstStyle/>
          <a:p>
            <a:r>
              <a:rPr lang="en-US" altLang="ja-JP" b="1" dirty="0"/>
              <a:t>HLA-C</a:t>
            </a:r>
            <a:endParaRPr lang="ja-JP" altLang="en-US" b="1" dirty="0"/>
          </a:p>
        </p:txBody>
      </p:sp>
      <p:sp>
        <p:nvSpPr>
          <p:cNvPr id="45" name="テキスト ボックス 44">
            <a:extLst>
              <a:ext uri="{FF2B5EF4-FFF2-40B4-BE49-F238E27FC236}">
                <a16:creationId xmlns:a16="http://schemas.microsoft.com/office/drawing/2014/main" id="{B9E622E4-49AD-4A83-B6E1-5E70B2F8AAD8}"/>
              </a:ext>
            </a:extLst>
          </p:cNvPr>
          <p:cNvSpPr txBox="1"/>
          <p:nvPr/>
        </p:nvSpPr>
        <p:spPr>
          <a:xfrm>
            <a:off x="6316194" y="4000285"/>
            <a:ext cx="1208134" cy="369332"/>
          </a:xfrm>
          <a:prstGeom prst="rect">
            <a:avLst/>
          </a:prstGeom>
          <a:noFill/>
        </p:spPr>
        <p:txBody>
          <a:bodyPr wrap="square" rtlCol="0">
            <a:spAutoFit/>
          </a:bodyPr>
          <a:lstStyle/>
          <a:p>
            <a:r>
              <a:rPr lang="en-US" altLang="ja-JP" b="1" dirty="0"/>
              <a:t>HLA-DRB1</a:t>
            </a:r>
            <a:endParaRPr lang="ja-JP" altLang="en-US" b="1" dirty="0"/>
          </a:p>
        </p:txBody>
      </p:sp>
      <p:sp>
        <p:nvSpPr>
          <p:cNvPr id="46" name="テキスト ボックス 45">
            <a:extLst>
              <a:ext uri="{FF2B5EF4-FFF2-40B4-BE49-F238E27FC236}">
                <a16:creationId xmlns:a16="http://schemas.microsoft.com/office/drawing/2014/main" id="{93EF82C9-0E7C-4C7F-998C-985F02C5ACA4}"/>
              </a:ext>
            </a:extLst>
          </p:cNvPr>
          <p:cNvSpPr txBox="1"/>
          <p:nvPr/>
        </p:nvSpPr>
        <p:spPr>
          <a:xfrm>
            <a:off x="5868144" y="6156012"/>
            <a:ext cx="3520613" cy="369332"/>
          </a:xfrm>
          <a:prstGeom prst="rect">
            <a:avLst/>
          </a:prstGeom>
          <a:noFill/>
        </p:spPr>
        <p:txBody>
          <a:bodyPr wrap="square" rtlCol="0">
            <a:spAutoFit/>
          </a:bodyPr>
          <a:lstStyle/>
          <a:p>
            <a:r>
              <a:rPr lang="ja-JP" altLang="en-US" dirty="0"/>
              <a:t>（</a:t>
            </a:r>
            <a:r>
              <a:rPr lang="en-US" altLang="ja-JP" dirty="0"/>
              <a:t>N </a:t>
            </a:r>
            <a:r>
              <a:rPr lang="en-US" altLang="ja-JP" dirty="0" err="1"/>
              <a:t>Engl</a:t>
            </a:r>
            <a:r>
              <a:rPr lang="en-US" altLang="ja-JP" dirty="0"/>
              <a:t> J Med 1998;339:1177-85</a:t>
            </a:r>
            <a:r>
              <a:rPr lang="ja-JP" altLang="en-US" dirty="0"/>
              <a:t>）</a:t>
            </a:r>
            <a:endParaRPr kumimoji="1" lang="ja-JP" altLang="en-US" dirty="0"/>
          </a:p>
        </p:txBody>
      </p:sp>
      <p:pic>
        <p:nvPicPr>
          <p:cNvPr id="47" name="Picture 2" descr="「HLA-A HLA-B　HLA-C」の画像検索結果">
            <a:extLst>
              <a:ext uri="{FF2B5EF4-FFF2-40B4-BE49-F238E27FC236}">
                <a16:creationId xmlns:a16="http://schemas.microsoft.com/office/drawing/2014/main" id="{AD83157E-306B-4673-BAD4-37AA6EA68D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65" b="72241"/>
          <a:stretch/>
        </p:blipFill>
        <p:spPr bwMode="auto">
          <a:xfrm>
            <a:off x="3796991" y="1505587"/>
            <a:ext cx="5815569" cy="817892"/>
          </a:xfrm>
          <a:prstGeom prst="rect">
            <a:avLst/>
          </a:prstGeom>
          <a:noFill/>
          <a:extLst>
            <a:ext uri="{909E8E84-426E-40DD-AFC4-6F175D3DCCD1}">
              <a14:hiddenFill xmlns:a14="http://schemas.microsoft.com/office/drawing/2010/main">
                <a:solidFill>
                  <a:srgbClr val="FFFFFF"/>
                </a:solidFill>
              </a14:hiddenFill>
            </a:ext>
          </a:extLst>
        </p:spPr>
      </p:pic>
      <p:sp>
        <p:nvSpPr>
          <p:cNvPr id="48" name="L 字 47">
            <a:extLst>
              <a:ext uri="{FF2B5EF4-FFF2-40B4-BE49-F238E27FC236}">
                <a16:creationId xmlns:a16="http://schemas.microsoft.com/office/drawing/2014/main" id="{1B0966CE-186F-40A6-9017-7A6D3474F6BC}"/>
              </a:ext>
            </a:extLst>
          </p:cNvPr>
          <p:cNvSpPr/>
          <p:nvPr/>
        </p:nvSpPr>
        <p:spPr>
          <a:xfrm>
            <a:off x="1691680" y="2052655"/>
            <a:ext cx="5751758" cy="3713652"/>
          </a:xfrm>
          <a:prstGeom prst="corner">
            <a:avLst>
              <a:gd name="adj1" fmla="val 48717"/>
              <a:gd name="adj2" fmla="val 73084"/>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3D68AF8E-57C6-40AF-9264-379E75B9CF35}"/>
              </a:ext>
            </a:extLst>
          </p:cNvPr>
          <p:cNvSpPr/>
          <p:nvPr/>
        </p:nvSpPr>
        <p:spPr>
          <a:xfrm>
            <a:off x="4668328" y="2152029"/>
            <a:ext cx="4072893" cy="156696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造血幹細胞移植では，</a:t>
            </a:r>
            <a:endParaRPr lang="en-US" altLang="ja-JP" dirty="0">
              <a:solidFill>
                <a:schemeClr val="tx1"/>
              </a:solidFill>
            </a:endParaRPr>
          </a:p>
          <a:p>
            <a:pPr algn="ctr"/>
            <a:r>
              <a:rPr kumimoji="1" lang="en-US" altLang="ja-JP" sz="2800" b="1" dirty="0">
                <a:solidFill>
                  <a:schemeClr val="tx1"/>
                </a:solidFill>
              </a:rPr>
              <a:t>HLA-A,HLA-B,HLA-DRB1</a:t>
            </a:r>
          </a:p>
          <a:p>
            <a:pPr algn="ctr"/>
            <a:r>
              <a:rPr kumimoji="1" lang="ja-JP" altLang="en-US" dirty="0">
                <a:solidFill>
                  <a:schemeClr val="tx1"/>
                </a:solidFill>
              </a:rPr>
              <a:t>を</a:t>
            </a:r>
            <a:r>
              <a:rPr lang="ja-JP" altLang="en-US" dirty="0">
                <a:solidFill>
                  <a:schemeClr val="tx1"/>
                </a:solidFill>
              </a:rPr>
              <a:t>一致させることが重要である</a:t>
            </a:r>
            <a:endParaRPr lang="en-US" altLang="ja-JP" dirty="0">
              <a:solidFill>
                <a:schemeClr val="tx1"/>
              </a:solidFill>
            </a:endParaRPr>
          </a:p>
          <a:p>
            <a:pPr algn="ctr"/>
            <a:r>
              <a:rPr lang="ja-JP" altLang="en-US" dirty="0">
                <a:solidFill>
                  <a:schemeClr val="tx1"/>
                </a:solidFill>
              </a:rPr>
              <a:t>とされてきた．</a:t>
            </a:r>
            <a:endParaRPr kumimoji="1" lang="ja-JP" altLang="en-US" dirty="0">
              <a:solidFill>
                <a:schemeClr val="tx1"/>
              </a:solidFill>
            </a:endParaRPr>
          </a:p>
        </p:txBody>
      </p:sp>
      <p:sp>
        <p:nvSpPr>
          <p:cNvPr id="50" name="円/楕円 8">
            <a:extLst>
              <a:ext uri="{FF2B5EF4-FFF2-40B4-BE49-F238E27FC236}">
                <a16:creationId xmlns:a16="http://schemas.microsoft.com/office/drawing/2014/main" id="{5933237C-D42A-4722-86D0-B9AECD75C946}"/>
              </a:ext>
            </a:extLst>
          </p:cNvPr>
          <p:cNvSpPr/>
          <p:nvPr/>
        </p:nvSpPr>
        <p:spPr>
          <a:xfrm>
            <a:off x="7858967" y="1340768"/>
            <a:ext cx="792088" cy="7920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17">
            <a:extLst>
              <a:ext uri="{FF2B5EF4-FFF2-40B4-BE49-F238E27FC236}">
                <a16:creationId xmlns:a16="http://schemas.microsoft.com/office/drawing/2014/main" id="{9F2B0DDD-7F19-4FF0-8F90-4457C5E85956}"/>
              </a:ext>
            </a:extLst>
          </p:cNvPr>
          <p:cNvSpPr/>
          <p:nvPr/>
        </p:nvSpPr>
        <p:spPr>
          <a:xfrm>
            <a:off x="6774666" y="1340768"/>
            <a:ext cx="792088" cy="7920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18">
            <a:extLst>
              <a:ext uri="{FF2B5EF4-FFF2-40B4-BE49-F238E27FC236}">
                <a16:creationId xmlns:a16="http://schemas.microsoft.com/office/drawing/2014/main" id="{717C53C1-5A42-4BFC-B679-5A95C4784C73}"/>
              </a:ext>
            </a:extLst>
          </p:cNvPr>
          <p:cNvSpPr/>
          <p:nvPr/>
        </p:nvSpPr>
        <p:spPr>
          <a:xfrm>
            <a:off x="5652120" y="1343007"/>
            <a:ext cx="792088" cy="7920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361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heel(1)">
                                      <p:cBhvr>
                                        <p:cTn id="15" dur="500"/>
                                        <p:tgtEl>
                                          <p:spTgt spid="50"/>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heel(1)">
                                      <p:cBhvr>
                                        <p:cTn id="18" dur="500"/>
                                        <p:tgtEl>
                                          <p:spTgt spid="51"/>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heel(1)">
                                      <p:cBhvr>
                                        <p:cTn id="2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HLA</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AFD33A3-0A1A-46F7-A229-3C0FD04A7445}"/>
              </a:ext>
            </a:extLst>
          </p:cNvPr>
          <p:cNvSpPr/>
          <p:nvPr/>
        </p:nvSpPr>
        <p:spPr>
          <a:xfrm>
            <a:off x="5005200" y="203537"/>
            <a:ext cx="4032828" cy="302437"/>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自家移植は患者自身がドナーの為不要</a:t>
            </a:r>
          </a:p>
        </p:txBody>
      </p:sp>
      <p:sp>
        <p:nvSpPr>
          <p:cNvPr id="6" name="TextBox 3">
            <a:extLst>
              <a:ext uri="{FF2B5EF4-FFF2-40B4-BE49-F238E27FC236}">
                <a16:creationId xmlns:a16="http://schemas.microsoft.com/office/drawing/2014/main" id="{F260EC5D-1C47-4ED7-AB71-096B05B9B76A}"/>
              </a:ext>
            </a:extLst>
          </p:cNvPr>
          <p:cNvSpPr txBox="1">
            <a:spLocks noChangeArrowheads="1"/>
          </p:cNvSpPr>
          <p:nvPr/>
        </p:nvSpPr>
        <p:spPr bwMode="auto">
          <a:xfrm>
            <a:off x="708025" y="852497"/>
            <a:ext cx="6350000" cy="954107"/>
          </a:xfrm>
          <a:prstGeom prst="rect">
            <a:avLst/>
          </a:prstGeom>
          <a:noFill/>
          <a:ln w="9525">
            <a:noFill/>
            <a:miter lim="800000"/>
            <a:headEnd/>
            <a:tailEnd/>
          </a:ln>
        </p:spPr>
        <p:txBody>
          <a:bodyPr>
            <a:spAutoFit/>
          </a:bodyPr>
          <a:lstStyle/>
          <a:p>
            <a:r>
              <a:rPr lang="en-US" altLang="ja-JP" sz="2800">
                <a:solidFill>
                  <a:srgbClr val="0000FF"/>
                </a:solidFill>
              </a:rPr>
              <a:t>●HLA </a:t>
            </a:r>
            <a:r>
              <a:rPr lang="ja-JP" altLang="en-US" sz="2800">
                <a:solidFill>
                  <a:srgbClr val="0000FF"/>
                </a:solidFill>
              </a:rPr>
              <a:t>血清型</a:t>
            </a:r>
            <a:r>
              <a:rPr lang="en-US" altLang="ja-JP" sz="2800">
                <a:solidFill>
                  <a:srgbClr val="0000FF"/>
                </a:solidFill>
              </a:rPr>
              <a:t>	</a:t>
            </a:r>
            <a:r>
              <a:rPr lang="ja-JP" altLang="en-US" sz="2800"/>
              <a:t>（例）</a:t>
            </a:r>
            <a:r>
              <a:rPr lang="en-US" altLang="ja-JP" sz="2800"/>
              <a:t>HLA-A</a:t>
            </a:r>
            <a:r>
              <a:rPr lang="en-US" altLang="ja-JP" sz="2800">
                <a:solidFill>
                  <a:srgbClr val="FF0000"/>
                </a:solidFill>
              </a:rPr>
              <a:t>24</a:t>
            </a:r>
          </a:p>
          <a:p>
            <a:endParaRPr lang="ja-JP" altLang="en-US" sz="2800">
              <a:solidFill>
                <a:srgbClr val="0000FF"/>
              </a:solidFill>
            </a:endParaRPr>
          </a:p>
        </p:txBody>
      </p:sp>
      <p:sp>
        <p:nvSpPr>
          <p:cNvPr id="7" name="TextBox 4">
            <a:extLst>
              <a:ext uri="{FF2B5EF4-FFF2-40B4-BE49-F238E27FC236}">
                <a16:creationId xmlns:a16="http://schemas.microsoft.com/office/drawing/2014/main" id="{3F3B9FBF-BB93-4176-B383-CDD87029B2FD}"/>
              </a:ext>
            </a:extLst>
          </p:cNvPr>
          <p:cNvSpPr txBox="1">
            <a:spLocks noChangeArrowheads="1"/>
          </p:cNvSpPr>
          <p:nvPr/>
        </p:nvSpPr>
        <p:spPr bwMode="auto">
          <a:xfrm>
            <a:off x="708030" y="1347792"/>
            <a:ext cx="8361363" cy="954107"/>
          </a:xfrm>
          <a:prstGeom prst="rect">
            <a:avLst/>
          </a:prstGeom>
          <a:noFill/>
          <a:ln w="9525">
            <a:noFill/>
            <a:miter lim="800000"/>
            <a:headEnd/>
            <a:tailEnd/>
          </a:ln>
        </p:spPr>
        <p:txBody>
          <a:bodyPr>
            <a:spAutoFit/>
          </a:bodyPr>
          <a:lstStyle/>
          <a:p>
            <a:r>
              <a:rPr lang="en-US" altLang="ja-JP" sz="2800">
                <a:solidFill>
                  <a:srgbClr val="0000FF"/>
                </a:solidFill>
              </a:rPr>
              <a:t>●HLA </a:t>
            </a:r>
            <a:r>
              <a:rPr lang="ja-JP" altLang="en-US" sz="2800">
                <a:solidFill>
                  <a:srgbClr val="0000FF"/>
                </a:solidFill>
              </a:rPr>
              <a:t>遺伝（</a:t>
            </a:r>
            <a:r>
              <a:rPr lang="en-US" altLang="ja-JP" sz="2800">
                <a:solidFill>
                  <a:srgbClr val="0000FF"/>
                </a:solidFill>
              </a:rPr>
              <a:t>DNA</a:t>
            </a:r>
            <a:r>
              <a:rPr lang="ja-JP" altLang="en-US" sz="2800">
                <a:solidFill>
                  <a:srgbClr val="0000FF"/>
                </a:solidFill>
              </a:rPr>
              <a:t>）型</a:t>
            </a:r>
            <a:r>
              <a:rPr lang="en-US" altLang="ja-JP" sz="2800">
                <a:solidFill>
                  <a:srgbClr val="0000FF"/>
                </a:solidFill>
              </a:rPr>
              <a:t> = HLA</a:t>
            </a:r>
            <a:r>
              <a:rPr lang="ja-JP" altLang="en-US" sz="2800">
                <a:solidFill>
                  <a:srgbClr val="0000FF"/>
                </a:solidFill>
              </a:rPr>
              <a:t>アリル　</a:t>
            </a:r>
            <a:r>
              <a:rPr lang="ja-JP" altLang="en-US" sz="2800"/>
              <a:t>（例）</a:t>
            </a:r>
            <a:r>
              <a:rPr lang="en-US" altLang="ja-JP" sz="2800"/>
              <a:t>HLA-A</a:t>
            </a:r>
            <a:r>
              <a:rPr lang="en-US" altLang="ja-JP" sz="2800">
                <a:solidFill>
                  <a:srgbClr val="FF0000"/>
                </a:solidFill>
              </a:rPr>
              <a:t>2401</a:t>
            </a:r>
          </a:p>
          <a:p>
            <a:endParaRPr lang="ja-JP" altLang="en-US" sz="2800">
              <a:solidFill>
                <a:srgbClr val="0000FF"/>
              </a:solidFill>
            </a:endParaRPr>
          </a:p>
        </p:txBody>
      </p:sp>
      <p:sp>
        <p:nvSpPr>
          <p:cNvPr id="9" name="TextBox 5">
            <a:extLst>
              <a:ext uri="{FF2B5EF4-FFF2-40B4-BE49-F238E27FC236}">
                <a16:creationId xmlns:a16="http://schemas.microsoft.com/office/drawing/2014/main" id="{8D91C431-4977-49A3-94C2-8260F1C4526E}"/>
              </a:ext>
            </a:extLst>
          </p:cNvPr>
          <p:cNvSpPr txBox="1">
            <a:spLocks noChangeArrowheads="1"/>
          </p:cNvSpPr>
          <p:nvPr/>
        </p:nvSpPr>
        <p:spPr bwMode="auto">
          <a:xfrm>
            <a:off x="528643" y="2484438"/>
            <a:ext cx="8047037" cy="461962"/>
          </a:xfrm>
          <a:prstGeom prst="rect">
            <a:avLst/>
          </a:prstGeom>
          <a:noFill/>
          <a:ln w="9525">
            <a:noFill/>
            <a:miter lim="800000"/>
            <a:headEnd/>
            <a:tailEnd/>
          </a:ln>
        </p:spPr>
        <p:txBody>
          <a:bodyPr>
            <a:spAutoFit/>
          </a:bodyPr>
          <a:lstStyle/>
          <a:p>
            <a:r>
              <a:rPr lang="en-US" altLang="ja-JP" sz="2400"/>
              <a:t>◆HLA</a:t>
            </a:r>
            <a:r>
              <a:rPr lang="ja-JP" altLang="en-US" sz="2400"/>
              <a:t>血清型不適合（抗原不適合）が移植におよぼす影響</a:t>
            </a:r>
          </a:p>
        </p:txBody>
      </p:sp>
      <p:pic>
        <p:nvPicPr>
          <p:cNvPr id="10" name="Picture 2">
            <a:extLst>
              <a:ext uri="{FF2B5EF4-FFF2-40B4-BE49-F238E27FC236}">
                <a16:creationId xmlns:a16="http://schemas.microsoft.com/office/drawing/2014/main" id="{EA962CD6-987A-4DEB-8A91-79F92D97B9DA}"/>
              </a:ext>
            </a:extLst>
          </p:cNvPr>
          <p:cNvPicPr>
            <a:picLocks noChangeAspect="1" noChangeArrowheads="1"/>
          </p:cNvPicPr>
          <p:nvPr/>
        </p:nvPicPr>
        <p:blipFill>
          <a:blip r:embed="rId3" cstate="print"/>
          <a:srcRect/>
          <a:stretch>
            <a:fillRect/>
          </a:stretch>
        </p:blipFill>
        <p:spPr bwMode="auto">
          <a:xfrm rot="16200000">
            <a:off x="2504077" y="2184555"/>
            <a:ext cx="3456384" cy="5081180"/>
          </a:xfrm>
          <a:prstGeom prst="rect">
            <a:avLst/>
          </a:prstGeom>
          <a:noFill/>
          <a:ln w="9525">
            <a:noFill/>
            <a:miter lim="800000"/>
            <a:headEnd/>
            <a:tailEnd/>
          </a:ln>
        </p:spPr>
      </p:pic>
      <p:sp>
        <p:nvSpPr>
          <p:cNvPr id="2" name="テキスト ボックス 1">
            <a:extLst>
              <a:ext uri="{FF2B5EF4-FFF2-40B4-BE49-F238E27FC236}">
                <a16:creationId xmlns:a16="http://schemas.microsoft.com/office/drawing/2014/main" id="{6E97E0BD-4591-4F22-9BF1-B034B13012AF}"/>
              </a:ext>
            </a:extLst>
          </p:cNvPr>
          <p:cNvSpPr txBox="1"/>
          <p:nvPr/>
        </p:nvSpPr>
        <p:spPr>
          <a:xfrm rot="16200000">
            <a:off x="-132296" y="4585709"/>
            <a:ext cx="3647951" cy="369332"/>
          </a:xfrm>
          <a:prstGeom prst="rect">
            <a:avLst/>
          </a:prstGeom>
          <a:noFill/>
        </p:spPr>
        <p:txBody>
          <a:bodyPr wrap="square" rtlCol="0">
            <a:spAutoFit/>
          </a:bodyPr>
          <a:lstStyle/>
          <a:p>
            <a:r>
              <a:rPr kumimoji="1" lang="ja-JP" altLang="en-US" b="1" dirty="0">
                <a:solidFill>
                  <a:srgbClr val="FF0000"/>
                </a:solidFill>
              </a:rPr>
              <a:t>移植による合併症（</a:t>
            </a:r>
            <a:r>
              <a:rPr kumimoji="1" lang="en-US" altLang="ja-JP" b="1" dirty="0">
                <a:solidFill>
                  <a:srgbClr val="FF0000"/>
                </a:solidFill>
              </a:rPr>
              <a:t>GVHD</a:t>
            </a:r>
            <a:r>
              <a:rPr kumimoji="1" lang="ja-JP" altLang="en-US" b="1" dirty="0">
                <a:solidFill>
                  <a:srgbClr val="FF0000"/>
                </a:solidFill>
              </a:rPr>
              <a:t>の頻度）</a:t>
            </a:r>
          </a:p>
        </p:txBody>
      </p:sp>
      <p:cxnSp>
        <p:nvCxnSpPr>
          <p:cNvPr id="11" name="直線矢印コネクタ 10">
            <a:extLst>
              <a:ext uri="{FF2B5EF4-FFF2-40B4-BE49-F238E27FC236}">
                <a16:creationId xmlns:a16="http://schemas.microsoft.com/office/drawing/2014/main" id="{30990C81-48D3-447E-842C-D898F578D45B}"/>
              </a:ext>
            </a:extLst>
          </p:cNvPr>
          <p:cNvCxnSpPr/>
          <p:nvPr/>
        </p:nvCxnSpPr>
        <p:spPr>
          <a:xfrm flipV="1">
            <a:off x="6660232" y="3356992"/>
            <a:ext cx="0" cy="20882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8A92AB75-7971-4B83-9240-2C6992180E64}"/>
              </a:ext>
            </a:extLst>
          </p:cNvPr>
          <p:cNvSpPr txBox="1"/>
          <p:nvPr/>
        </p:nvSpPr>
        <p:spPr>
          <a:xfrm>
            <a:off x="6835637" y="3683844"/>
            <a:ext cx="1944216" cy="923330"/>
          </a:xfrm>
          <a:prstGeom prst="rect">
            <a:avLst/>
          </a:prstGeom>
          <a:noFill/>
        </p:spPr>
        <p:txBody>
          <a:bodyPr wrap="square" rtlCol="0">
            <a:spAutoFit/>
          </a:bodyPr>
          <a:lstStyle/>
          <a:p>
            <a:r>
              <a:rPr kumimoji="1" lang="en-US" altLang="ja-JP" dirty="0">
                <a:solidFill>
                  <a:srgbClr val="FF0000"/>
                </a:solidFill>
              </a:rPr>
              <a:t>HLA</a:t>
            </a:r>
            <a:r>
              <a:rPr kumimoji="1" lang="ja-JP" altLang="en-US" dirty="0">
                <a:solidFill>
                  <a:srgbClr val="FF0000"/>
                </a:solidFill>
              </a:rPr>
              <a:t>の適合度が悪いほど、</a:t>
            </a:r>
            <a:r>
              <a:rPr kumimoji="1" lang="en-US" altLang="ja-JP" dirty="0">
                <a:solidFill>
                  <a:srgbClr val="FF0000"/>
                </a:solidFill>
              </a:rPr>
              <a:t>GVHD</a:t>
            </a:r>
            <a:r>
              <a:rPr kumimoji="1" lang="ja-JP" altLang="en-US" dirty="0">
                <a:solidFill>
                  <a:srgbClr val="FF0000"/>
                </a:solidFill>
              </a:rPr>
              <a:t>が起きやすくなる。</a:t>
            </a:r>
          </a:p>
        </p:txBody>
      </p:sp>
    </p:spTree>
    <p:extLst>
      <p:ext uri="{BB962C8B-B14F-4D97-AF65-F5344CB8AC3E}">
        <p14:creationId xmlns:p14="http://schemas.microsoft.com/office/powerpoint/2010/main" val="4293281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HLA</a:t>
            </a:r>
            <a:r>
              <a:rPr lang="ja-JP" altLang="en-US" sz="3600" dirty="0">
                <a:latin typeface="+mj-ea"/>
              </a:rPr>
              <a:t>の遺伝様式</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AFD33A3-0A1A-46F7-A229-3C0FD04A7445}"/>
              </a:ext>
            </a:extLst>
          </p:cNvPr>
          <p:cNvSpPr/>
          <p:nvPr/>
        </p:nvSpPr>
        <p:spPr>
          <a:xfrm>
            <a:off x="5005200" y="203537"/>
            <a:ext cx="4032828" cy="302437"/>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自家移植は患者自身がドナーの為不要</a:t>
            </a:r>
          </a:p>
        </p:txBody>
      </p:sp>
      <p:grpSp>
        <p:nvGrpSpPr>
          <p:cNvPr id="6" name="Group 4">
            <a:extLst>
              <a:ext uri="{FF2B5EF4-FFF2-40B4-BE49-F238E27FC236}">
                <a16:creationId xmlns:a16="http://schemas.microsoft.com/office/drawing/2014/main" id="{985B85AC-9730-4DC4-9D85-1097BC3AA939}"/>
              </a:ext>
            </a:extLst>
          </p:cNvPr>
          <p:cNvGrpSpPr>
            <a:grpSpLocks/>
          </p:cNvGrpSpPr>
          <p:nvPr/>
        </p:nvGrpSpPr>
        <p:grpSpPr bwMode="auto">
          <a:xfrm>
            <a:off x="1027114" y="1196985"/>
            <a:ext cx="6627816" cy="4151313"/>
            <a:chOff x="294" y="667"/>
            <a:chExt cx="4175" cy="2615"/>
          </a:xfrm>
        </p:grpSpPr>
        <p:sp>
          <p:nvSpPr>
            <p:cNvPr id="7" name="Text Box 5">
              <a:extLst>
                <a:ext uri="{FF2B5EF4-FFF2-40B4-BE49-F238E27FC236}">
                  <a16:creationId xmlns:a16="http://schemas.microsoft.com/office/drawing/2014/main" id="{47DE990B-2079-424E-AE90-6188012AB83F}"/>
                </a:ext>
              </a:extLst>
            </p:cNvPr>
            <p:cNvSpPr txBox="1">
              <a:spLocks noChangeArrowheads="1"/>
            </p:cNvSpPr>
            <p:nvPr/>
          </p:nvSpPr>
          <p:spPr bwMode="auto">
            <a:xfrm>
              <a:off x="614" y="768"/>
              <a:ext cx="302" cy="679"/>
            </a:xfrm>
            <a:prstGeom prst="rect">
              <a:avLst/>
            </a:prstGeom>
            <a:solidFill>
              <a:srgbClr val="08B9FF"/>
            </a:solidFill>
            <a:ln w="9525">
              <a:noFill/>
              <a:miter lim="800000"/>
              <a:headEnd/>
              <a:tailEnd/>
            </a:ln>
          </p:spPr>
          <p:txBody>
            <a:bodyPr wrap="none">
              <a:spAutoFit/>
            </a:bodyPr>
            <a:lstStyle/>
            <a:p>
              <a:r>
                <a:rPr lang="en-US" altLang="ja-JP" dirty="0">
                  <a:solidFill>
                    <a:srgbClr val="000000"/>
                  </a:solidFill>
                </a:rPr>
                <a:t>A</a:t>
              </a:r>
            </a:p>
            <a:p>
              <a:r>
                <a:rPr lang="en-US" altLang="ja-JP" dirty="0">
                  <a:solidFill>
                    <a:srgbClr val="000000"/>
                  </a:solidFill>
                </a:rPr>
                <a:t>B</a:t>
              </a:r>
            </a:p>
            <a:p>
              <a:r>
                <a:rPr lang="en-US" altLang="ja-JP" dirty="0">
                  <a:solidFill>
                    <a:srgbClr val="000000"/>
                  </a:solidFill>
                </a:rPr>
                <a:t>C</a:t>
              </a:r>
            </a:p>
            <a:p>
              <a:r>
                <a:rPr lang="en-US" altLang="ja-JP" dirty="0">
                  <a:solidFill>
                    <a:srgbClr val="000000"/>
                  </a:solidFill>
                </a:rPr>
                <a:t>DR</a:t>
              </a:r>
            </a:p>
          </p:txBody>
        </p:sp>
        <p:sp>
          <p:nvSpPr>
            <p:cNvPr id="9" name="Text Box 6">
              <a:extLst>
                <a:ext uri="{FF2B5EF4-FFF2-40B4-BE49-F238E27FC236}">
                  <a16:creationId xmlns:a16="http://schemas.microsoft.com/office/drawing/2014/main" id="{D6B33EAB-DA1C-49B7-8075-4D318308DBC0}"/>
                </a:ext>
              </a:extLst>
            </p:cNvPr>
            <p:cNvSpPr txBox="1">
              <a:spLocks noChangeArrowheads="1"/>
            </p:cNvSpPr>
            <p:nvPr/>
          </p:nvSpPr>
          <p:spPr bwMode="auto">
            <a:xfrm>
              <a:off x="1116" y="768"/>
              <a:ext cx="324" cy="679"/>
            </a:xfrm>
            <a:prstGeom prst="rect">
              <a:avLst/>
            </a:prstGeom>
            <a:solidFill>
              <a:srgbClr val="FFFF1D"/>
            </a:solidFill>
            <a:ln w="9525">
              <a:noFill/>
              <a:miter lim="800000"/>
              <a:headEnd/>
              <a:tailEnd/>
            </a:ln>
          </p:spPr>
          <p:txBody>
            <a:bodyPr>
              <a:spAutoFit/>
            </a:bodyPr>
            <a:lstStyle/>
            <a:p>
              <a:r>
                <a:rPr lang="en-US" altLang="ja-JP" dirty="0">
                  <a:solidFill>
                    <a:srgbClr val="000000"/>
                  </a:solidFill>
                </a:rPr>
                <a:t>A</a:t>
              </a:r>
            </a:p>
            <a:p>
              <a:r>
                <a:rPr lang="en-US" altLang="ja-JP" dirty="0">
                  <a:solidFill>
                    <a:srgbClr val="000000"/>
                  </a:solidFill>
                </a:rPr>
                <a:t>B</a:t>
              </a:r>
            </a:p>
            <a:p>
              <a:r>
                <a:rPr lang="en-US" altLang="ja-JP" dirty="0">
                  <a:solidFill>
                    <a:srgbClr val="000000"/>
                  </a:solidFill>
                </a:rPr>
                <a:t>C</a:t>
              </a:r>
            </a:p>
            <a:p>
              <a:r>
                <a:rPr lang="en-US" altLang="ja-JP" dirty="0">
                  <a:solidFill>
                    <a:srgbClr val="000000"/>
                  </a:solidFill>
                </a:rPr>
                <a:t>DR</a:t>
              </a:r>
            </a:p>
          </p:txBody>
        </p:sp>
        <p:sp>
          <p:nvSpPr>
            <p:cNvPr id="10" name="Text Box 7">
              <a:extLst>
                <a:ext uri="{FF2B5EF4-FFF2-40B4-BE49-F238E27FC236}">
                  <a16:creationId xmlns:a16="http://schemas.microsoft.com/office/drawing/2014/main" id="{5947D43D-DD9E-4BD7-807A-BB2593EDF320}"/>
                </a:ext>
              </a:extLst>
            </p:cNvPr>
            <p:cNvSpPr txBox="1">
              <a:spLocks noChangeArrowheads="1"/>
            </p:cNvSpPr>
            <p:nvPr/>
          </p:nvSpPr>
          <p:spPr bwMode="auto">
            <a:xfrm>
              <a:off x="3386" y="768"/>
              <a:ext cx="302" cy="679"/>
            </a:xfrm>
            <a:prstGeom prst="rect">
              <a:avLst/>
            </a:prstGeom>
            <a:solidFill>
              <a:srgbClr val="FF0DF6"/>
            </a:solidFill>
            <a:ln w="9525">
              <a:noFill/>
              <a:miter lim="800000"/>
              <a:headEnd/>
              <a:tailEnd/>
            </a:ln>
          </p:spPr>
          <p:txBody>
            <a:bodyPr wrap="none">
              <a:spAutoFit/>
            </a:bodyPr>
            <a:lstStyle/>
            <a:p>
              <a:r>
                <a:rPr lang="en-US" altLang="ja-JP" dirty="0">
                  <a:solidFill>
                    <a:srgbClr val="000000"/>
                  </a:solidFill>
                </a:rPr>
                <a:t>A</a:t>
              </a:r>
            </a:p>
            <a:p>
              <a:r>
                <a:rPr lang="en-US" altLang="ja-JP" dirty="0">
                  <a:solidFill>
                    <a:srgbClr val="000000"/>
                  </a:solidFill>
                </a:rPr>
                <a:t>B</a:t>
              </a:r>
            </a:p>
            <a:p>
              <a:r>
                <a:rPr lang="en-US" altLang="ja-JP" dirty="0">
                  <a:solidFill>
                    <a:srgbClr val="000000"/>
                  </a:solidFill>
                </a:rPr>
                <a:t>C</a:t>
              </a:r>
            </a:p>
            <a:p>
              <a:r>
                <a:rPr lang="en-US" altLang="ja-JP" dirty="0">
                  <a:solidFill>
                    <a:srgbClr val="000000"/>
                  </a:solidFill>
                </a:rPr>
                <a:t>DR</a:t>
              </a:r>
            </a:p>
          </p:txBody>
        </p:sp>
        <p:sp>
          <p:nvSpPr>
            <p:cNvPr id="11" name="Text Box 8">
              <a:extLst>
                <a:ext uri="{FF2B5EF4-FFF2-40B4-BE49-F238E27FC236}">
                  <a16:creationId xmlns:a16="http://schemas.microsoft.com/office/drawing/2014/main" id="{BE5C77DB-EF02-4F8B-8A32-E1593F112125}"/>
                </a:ext>
              </a:extLst>
            </p:cNvPr>
            <p:cNvSpPr txBox="1">
              <a:spLocks noChangeArrowheads="1"/>
            </p:cNvSpPr>
            <p:nvPr/>
          </p:nvSpPr>
          <p:spPr bwMode="auto">
            <a:xfrm>
              <a:off x="3899" y="768"/>
              <a:ext cx="302" cy="679"/>
            </a:xfrm>
            <a:prstGeom prst="rect">
              <a:avLst/>
            </a:prstGeom>
            <a:solidFill>
              <a:srgbClr val="00FF00"/>
            </a:solidFill>
            <a:ln w="9525">
              <a:noFill/>
              <a:miter lim="800000"/>
              <a:headEnd/>
              <a:tailEnd/>
            </a:ln>
          </p:spPr>
          <p:txBody>
            <a:bodyPr wrap="none">
              <a:spAutoFit/>
            </a:bodyPr>
            <a:lstStyle/>
            <a:p>
              <a:r>
                <a:rPr lang="en-US" altLang="ja-JP" dirty="0">
                  <a:solidFill>
                    <a:srgbClr val="000000"/>
                  </a:solidFill>
                </a:rPr>
                <a:t>A</a:t>
              </a:r>
            </a:p>
            <a:p>
              <a:r>
                <a:rPr lang="en-US" altLang="ja-JP" dirty="0">
                  <a:solidFill>
                    <a:srgbClr val="000000"/>
                  </a:solidFill>
                </a:rPr>
                <a:t>B</a:t>
              </a:r>
            </a:p>
            <a:p>
              <a:r>
                <a:rPr lang="en-US" altLang="ja-JP" dirty="0">
                  <a:solidFill>
                    <a:srgbClr val="000000"/>
                  </a:solidFill>
                </a:rPr>
                <a:t>C</a:t>
              </a:r>
            </a:p>
            <a:p>
              <a:r>
                <a:rPr lang="en-US" altLang="ja-JP" dirty="0">
                  <a:solidFill>
                    <a:srgbClr val="000000"/>
                  </a:solidFill>
                </a:rPr>
                <a:t>DR</a:t>
              </a:r>
            </a:p>
          </p:txBody>
        </p:sp>
        <p:sp>
          <p:nvSpPr>
            <p:cNvPr id="12" name="Line 9">
              <a:extLst>
                <a:ext uri="{FF2B5EF4-FFF2-40B4-BE49-F238E27FC236}">
                  <a16:creationId xmlns:a16="http://schemas.microsoft.com/office/drawing/2014/main" id="{4813C453-7789-4FD2-B0B6-7E3E57F870B9}"/>
                </a:ext>
              </a:extLst>
            </p:cNvPr>
            <p:cNvSpPr>
              <a:spLocks noChangeShapeType="1"/>
            </p:cNvSpPr>
            <p:nvPr/>
          </p:nvSpPr>
          <p:spPr bwMode="auto">
            <a:xfrm>
              <a:off x="1466" y="1056"/>
              <a:ext cx="1872" cy="0"/>
            </a:xfrm>
            <a:prstGeom prst="line">
              <a:avLst/>
            </a:prstGeom>
            <a:noFill/>
            <a:ln w="9525">
              <a:solidFill>
                <a:schemeClr val="tx1"/>
              </a:solidFill>
              <a:round/>
              <a:headEnd/>
              <a:tailEnd/>
            </a:ln>
          </p:spPr>
          <p:txBody>
            <a:bodyPr wrap="none" anchor="ctr"/>
            <a:lstStyle/>
            <a:p>
              <a:endParaRPr lang="ja-JP" altLang="en-US"/>
            </a:p>
          </p:txBody>
        </p:sp>
        <p:sp>
          <p:nvSpPr>
            <p:cNvPr id="13" name="Line 10">
              <a:extLst>
                <a:ext uri="{FF2B5EF4-FFF2-40B4-BE49-F238E27FC236}">
                  <a16:creationId xmlns:a16="http://schemas.microsoft.com/office/drawing/2014/main" id="{72ED0FDB-EA1A-4DAA-9D9B-9EF600A7B839}"/>
                </a:ext>
              </a:extLst>
            </p:cNvPr>
            <p:cNvSpPr>
              <a:spLocks noChangeShapeType="1"/>
            </p:cNvSpPr>
            <p:nvPr/>
          </p:nvSpPr>
          <p:spPr bwMode="auto">
            <a:xfrm>
              <a:off x="2400" y="1056"/>
              <a:ext cx="0" cy="960"/>
            </a:xfrm>
            <a:prstGeom prst="line">
              <a:avLst/>
            </a:prstGeom>
            <a:noFill/>
            <a:ln w="9525">
              <a:solidFill>
                <a:schemeClr val="tx1"/>
              </a:solidFill>
              <a:round/>
              <a:headEnd/>
              <a:tailEnd/>
            </a:ln>
          </p:spPr>
          <p:txBody>
            <a:bodyPr wrap="none" anchor="ctr"/>
            <a:lstStyle/>
            <a:p>
              <a:endParaRPr lang="ja-JP" altLang="en-US"/>
            </a:p>
          </p:txBody>
        </p:sp>
        <p:grpSp>
          <p:nvGrpSpPr>
            <p:cNvPr id="14" name="Group 11">
              <a:extLst>
                <a:ext uri="{FF2B5EF4-FFF2-40B4-BE49-F238E27FC236}">
                  <a16:creationId xmlns:a16="http://schemas.microsoft.com/office/drawing/2014/main" id="{F279C71C-655F-4BE8-96B7-9F4CE492EF62}"/>
                </a:ext>
              </a:extLst>
            </p:cNvPr>
            <p:cNvGrpSpPr>
              <a:grpSpLocks/>
            </p:cNvGrpSpPr>
            <p:nvPr/>
          </p:nvGrpSpPr>
          <p:grpSpPr bwMode="auto">
            <a:xfrm>
              <a:off x="717" y="2020"/>
              <a:ext cx="3365" cy="576"/>
              <a:chOff x="816" y="2064"/>
              <a:chExt cx="3365" cy="576"/>
            </a:xfrm>
          </p:grpSpPr>
          <p:grpSp>
            <p:nvGrpSpPr>
              <p:cNvPr id="25" name="Group 12">
                <a:extLst>
                  <a:ext uri="{FF2B5EF4-FFF2-40B4-BE49-F238E27FC236}">
                    <a16:creationId xmlns:a16="http://schemas.microsoft.com/office/drawing/2014/main" id="{4D5DAA2C-4FC4-42CD-BD82-26BC55B48BC9}"/>
                  </a:ext>
                </a:extLst>
              </p:cNvPr>
              <p:cNvGrpSpPr>
                <a:grpSpLocks/>
              </p:cNvGrpSpPr>
              <p:nvPr/>
            </p:nvGrpSpPr>
            <p:grpSpPr bwMode="auto">
              <a:xfrm>
                <a:off x="816" y="2064"/>
                <a:ext cx="3360" cy="576"/>
                <a:chOff x="816" y="2064"/>
                <a:chExt cx="3360" cy="576"/>
              </a:xfrm>
            </p:grpSpPr>
            <p:sp>
              <p:nvSpPr>
                <p:cNvPr id="27" name="Line 13">
                  <a:extLst>
                    <a:ext uri="{FF2B5EF4-FFF2-40B4-BE49-F238E27FC236}">
                      <a16:creationId xmlns:a16="http://schemas.microsoft.com/office/drawing/2014/main" id="{B1D121E0-864E-455E-A79A-8BB9192FFC99}"/>
                    </a:ext>
                  </a:extLst>
                </p:cNvPr>
                <p:cNvSpPr>
                  <a:spLocks noChangeShapeType="1"/>
                </p:cNvSpPr>
                <p:nvPr/>
              </p:nvSpPr>
              <p:spPr bwMode="auto">
                <a:xfrm>
                  <a:off x="816" y="2064"/>
                  <a:ext cx="0" cy="576"/>
                </a:xfrm>
                <a:prstGeom prst="line">
                  <a:avLst/>
                </a:prstGeom>
                <a:noFill/>
                <a:ln w="9525">
                  <a:solidFill>
                    <a:schemeClr val="tx1"/>
                  </a:solidFill>
                  <a:round/>
                  <a:headEnd/>
                  <a:tailEnd/>
                </a:ln>
              </p:spPr>
              <p:txBody>
                <a:bodyPr wrap="none" anchor="ctr"/>
                <a:lstStyle/>
                <a:p>
                  <a:endParaRPr lang="ja-JP" altLang="en-US"/>
                </a:p>
              </p:txBody>
            </p:sp>
            <p:sp>
              <p:nvSpPr>
                <p:cNvPr id="28" name="Line 14">
                  <a:extLst>
                    <a:ext uri="{FF2B5EF4-FFF2-40B4-BE49-F238E27FC236}">
                      <a16:creationId xmlns:a16="http://schemas.microsoft.com/office/drawing/2014/main" id="{A0848E87-A9D6-43ED-B1F9-B106DF713302}"/>
                    </a:ext>
                  </a:extLst>
                </p:cNvPr>
                <p:cNvSpPr>
                  <a:spLocks noChangeShapeType="1"/>
                </p:cNvSpPr>
                <p:nvPr/>
              </p:nvSpPr>
              <p:spPr bwMode="auto">
                <a:xfrm>
                  <a:off x="1936" y="2064"/>
                  <a:ext cx="0" cy="576"/>
                </a:xfrm>
                <a:prstGeom prst="line">
                  <a:avLst/>
                </a:prstGeom>
                <a:noFill/>
                <a:ln w="9525">
                  <a:solidFill>
                    <a:schemeClr val="tx1"/>
                  </a:solidFill>
                  <a:round/>
                  <a:headEnd/>
                  <a:tailEnd/>
                </a:ln>
              </p:spPr>
              <p:txBody>
                <a:bodyPr wrap="none" anchor="ctr"/>
                <a:lstStyle/>
                <a:p>
                  <a:endParaRPr lang="ja-JP" altLang="en-US"/>
                </a:p>
              </p:txBody>
            </p:sp>
            <p:sp>
              <p:nvSpPr>
                <p:cNvPr id="29" name="Line 15">
                  <a:extLst>
                    <a:ext uri="{FF2B5EF4-FFF2-40B4-BE49-F238E27FC236}">
                      <a16:creationId xmlns:a16="http://schemas.microsoft.com/office/drawing/2014/main" id="{93A5043C-0A30-463C-9881-FAAE476D8841}"/>
                    </a:ext>
                  </a:extLst>
                </p:cNvPr>
                <p:cNvSpPr>
                  <a:spLocks noChangeShapeType="1"/>
                </p:cNvSpPr>
                <p:nvPr/>
              </p:nvSpPr>
              <p:spPr bwMode="auto">
                <a:xfrm>
                  <a:off x="3056" y="2064"/>
                  <a:ext cx="0" cy="576"/>
                </a:xfrm>
                <a:prstGeom prst="line">
                  <a:avLst/>
                </a:prstGeom>
                <a:noFill/>
                <a:ln w="9525">
                  <a:solidFill>
                    <a:schemeClr val="tx1"/>
                  </a:solidFill>
                  <a:round/>
                  <a:headEnd/>
                  <a:tailEnd/>
                </a:ln>
              </p:spPr>
              <p:txBody>
                <a:bodyPr wrap="none" anchor="ctr"/>
                <a:lstStyle/>
                <a:p>
                  <a:endParaRPr lang="ja-JP" altLang="en-US"/>
                </a:p>
              </p:txBody>
            </p:sp>
            <p:sp>
              <p:nvSpPr>
                <p:cNvPr id="30" name="Line 16">
                  <a:extLst>
                    <a:ext uri="{FF2B5EF4-FFF2-40B4-BE49-F238E27FC236}">
                      <a16:creationId xmlns:a16="http://schemas.microsoft.com/office/drawing/2014/main" id="{5356DE18-2E9D-41DC-937B-A0446EA2ED5E}"/>
                    </a:ext>
                  </a:extLst>
                </p:cNvPr>
                <p:cNvSpPr>
                  <a:spLocks noChangeShapeType="1"/>
                </p:cNvSpPr>
                <p:nvPr/>
              </p:nvSpPr>
              <p:spPr bwMode="auto">
                <a:xfrm>
                  <a:off x="4176" y="2064"/>
                  <a:ext cx="0" cy="576"/>
                </a:xfrm>
                <a:prstGeom prst="line">
                  <a:avLst/>
                </a:prstGeom>
                <a:noFill/>
                <a:ln w="9525">
                  <a:solidFill>
                    <a:schemeClr val="tx1"/>
                  </a:solidFill>
                  <a:round/>
                  <a:headEnd/>
                  <a:tailEnd/>
                </a:ln>
              </p:spPr>
              <p:txBody>
                <a:bodyPr wrap="none" anchor="ctr"/>
                <a:lstStyle/>
                <a:p>
                  <a:endParaRPr lang="ja-JP" altLang="en-US"/>
                </a:p>
              </p:txBody>
            </p:sp>
          </p:grpSp>
          <p:sp>
            <p:nvSpPr>
              <p:cNvPr id="26" name="Line 17">
                <a:extLst>
                  <a:ext uri="{FF2B5EF4-FFF2-40B4-BE49-F238E27FC236}">
                    <a16:creationId xmlns:a16="http://schemas.microsoft.com/office/drawing/2014/main" id="{978778A2-FABC-4234-BA7F-FF374E337492}"/>
                  </a:ext>
                </a:extLst>
              </p:cNvPr>
              <p:cNvSpPr>
                <a:spLocks noChangeShapeType="1"/>
              </p:cNvSpPr>
              <p:nvPr/>
            </p:nvSpPr>
            <p:spPr bwMode="auto">
              <a:xfrm>
                <a:off x="821" y="2064"/>
                <a:ext cx="3360" cy="0"/>
              </a:xfrm>
              <a:prstGeom prst="line">
                <a:avLst/>
              </a:prstGeom>
              <a:noFill/>
              <a:ln w="9525">
                <a:solidFill>
                  <a:schemeClr val="tx1"/>
                </a:solidFill>
                <a:round/>
                <a:headEnd/>
                <a:tailEnd/>
              </a:ln>
            </p:spPr>
            <p:txBody>
              <a:bodyPr wrap="none" anchor="ctr"/>
              <a:lstStyle/>
              <a:p>
                <a:endParaRPr lang="ja-JP" altLang="en-US"/>
              </a:p>
            </p:txBody>
          </p:sp>
        </p:grpSp>
        <p:sp>
          <p:nvSpPr>
            <p:cNvPr id="15" name="Text Box 18">
              <a:extLst>
                <a:ext uri="{FF2B5EF4-FFF2-40B4-BE49-F238E27FC236}">
                  <a16:creationId xmlns:a16="http://schemas.microsoft.com/office/drawing/2014/main" id="{A9D5AD4F-A6CD-4A6C-B33E-71F641174437}"/>
                </a:ext>
              </a:extLst>
            </p:cNvPr>
            <p:cNvSpPr txBox="1">
              <a:spLocks noChangeArrowheads="1"/>
            </p:cNvSpPr>
            <p:nvPr/>
          </p:nvSpPr>
          <p:spPr bwMode="auto">
            <a:xfrm>
              <a:off x="294" y="2603"/>
              <a:ext cx="302" cy="679"/>
            </a:xfrm>
            <a:prstGeom prst="rect">
              <a:avLst/>
            </a:prstGeom>
            <a:solidFill>
              <a:srgbClr val="08B9FF"/>
            </a:solidFill>
            <a:ln w="9525">
              <a:noFill/>
              <a:miter lim="800000"/>
              <a:headEnd/>
              <a:tailEnd/>
            </a:ln>
          </p:spPr>
          <p:txBody>
            <a:bodyPr wrap="none">
              <a:spAutoFit/>
            </a:bodyPr>
            <a:lstStyle/>
            <a:p>
              <a:r>
                <a:rPr lang="en-US" altLang="ja-JP" dirty="0">
                  <a:solidFill>
                    <a:srgbClr val="000000"/>
                  </a:solidFill>
                </a:rPr>
                <a:t>A</a:t>
              </a:r>
            </a:p>
            <a:p>
              <a:r>
                <a:rPr lang="en-US" altLang="ja-JP" dirty="0">
                  <a:solidFill>
                    <a:srgbClr val="000000"/>
                  </a:solidFill>
                </a:rPr>
                <a:t>B</a:t>
              </a:r>
            </a:p>
            <a:p>
              <a:r>
                <a:rPr lang="en-US" altLang="ja-JP" dirty="0">
                  <a:solidFill>
                    <a:srgbClr val="000000"/>
                  </a:solidFill>
                </a:rPr>
                <a:t>C</a:t>
              </a:r>
            </a:p>
            <a:p>
              <a:r>
                <a:rPr lang="en-US" altLang="ja-JP" dirty="0">
                  <a:solidFill>
                    <a:srgbClr val="000000"/>
                  </a:solidFill>
                </a:rPr>
                <a:t>DR</a:t>
              </a:r>
            </a:p>
          </p:txBody>
        </p:sp>
        <p:sp>
          <p:nvSpPr>
            <p:cNvPr id="16" name="Text Box 19">
              <a:extLst>
                <a:ext uri="{FF2B5EF4-FFF2-40B4-BE49-F238E27FC236}">
                  <a16:creationId xmlns:a16="http://schemas.microsoft.com/office/drawing/2014/main" id="{C52DF0CE-A31A-4D85-AFB9-587A792B95A0}"/>
                </a:ext>
              </a:extLst>
            </p:cNvPr>
            <p:cNvSpPr txBox="1">
              <a:spLocks noChangeArrowheads="1"/>
            </p:cNvSpPr>
            <p:nvPr/>
          </p:nvSpPr>
          <p:spPr bwMode="auto">
            <a:xfrm>
              <a:off x="1421" y="2603"/>
              <a:ext cx="302" cy="679"/>
            </a:xfrm>
            <a:prstGeom prst="rect">
              <a:avLst/>
            </a:prstGeom>
            <a:solidFill>
              <a:srgbClr val="08B9FF"/>
            </a:solidFill>
            <a:ln w="9525">
              <a:noFill/>
              <a:miter lim="800000"/>
              <a:headEnd/>
              <a:tailEnd/>
            </a:ln>
          </p:spPr>
          <p:txBody>
            <a:bodyPr wrap="none">
              <a:spAutoFit/>
            </a:bodyPr>
            <a:lstStyle/>
            <a:p>
              <a:r>
                <a:rPr lang="en-US" altLang="ja-JP" dirty="0">
                  <a:solidFill>
                    <a:srgbClr val="000000"/>
                  </a:solidFill>
                </a:rPr>
                <a:t>A</a:t>
              </a:r>
            </a:p>
            <a:p>
              <a:r>
                <a:rPr lang="en-US" altLang="ja-JP" dirty="0">
                  <a:solidFill>
                    <a:srgbClr val="000000"/>
                  </a:solidFill>
                </a:rPr>
                <a:t>B</a:t>
              </a:r>
            </a:p>
            <a:p>
              <a:r>
                <a:rPr lang="en-US" altLang="ja-JP" dirty="0">
                  <a:solidFill>
                    <a:srgbClr val="000000"/>
                  </a:solidFill>
                </a:rPr>
                <a:t>C</a:t>
              </a:r>
            </a:p>
            <a:p>
              <a:r>
                <a:rPr lang="en-US" altLang="ja-JP" dirty="0">
                  <a:solidFill>
                    <a:srgbClr val="000000"/>
                  </a:solidFill>
                </a:rPr>
                <a:t>DR</a:t>
              </a:r>
            </a:p>
          </p:txBody>
        </p:sp>
        <p:sp>
          <p:nvSpPr>
            <p:cNvPr id="17" name="Text Box 20">
              <a:extLst>
                <a:ext uri="{FF2B5EF4-FFF2-40B4-BE49-F238E27FC236}">
                  <a16:creationId xmlns:a16="http://schemas.microsoft.com/office/drawing/2014/main" id="{413BAB4E-6C75-4664-BF74-D6F3AAE50903}"/>
                </a:ext>
              </a:extLst>
            </p:cNvPr>
            <p:cNvSpPr txBox="1">
              <a:spLocks noChangeArrowheads="1"/>
            </p:cNvSpPr>
            <p:nvPr/>
          </p:nvSpPr>
          <p:spPr bwMode="auto">
            <a:xfrm>
              <a:off x="2548" y="2603"/>
              <a:ext cx="324" cy="679"/>
            </a:xfrm>
            <a:prstGeom prst="rect">
              <a:avLst/>
            </a:prstGeom>
            <a:solidFill>
              <a:srgbClr val="FFFF1D"/>
            </a:solidFill>
            <a:ln w="9525">
              <a:noFill/>
              <a:miter lim="800000"/>
              <a:headEnd/>
              <a:tailEnd/>
            </a:ln>
          </p:spPr>
          <p:txBody>
            <a:bodyPr>
              <a:spAutoFit/>
            </a:bodyPr>
            <a:lstStyle/>
            <a:p>
              <a:r>
                <a:rPr lang="en-US" altLang="ja-JP" dirty="0">
                  <a:solidFill>
                    <a:srgbClr val="000000"/>
                  </a:solidFill>
                </a:rPr>
                <a:t>A</a:t>
              </a:r>
            </a:p>
            <a:p>
              <a:r>
                <a:rPr lang="en-US" altLang="ja-JP" dirty="0">
                  <a:solidFill>
                    <a:srgbClr val="000000"/>
                  </a:solidFill>
                </a:rPr>
                <a:t>B</a:t>
              </a:r>
            </a:p>
            <a:p>
              <a:r>
                <a:rPr lang="en-US" altLang="ja-JP" dirty="0">
                  <a:solidFill>
                    <a:srgbClr val="000000"/>
                  </a:solidFill>
                </a:rPr>
                <a:t>C</a:t>
              </a:r>
            </a:p>
            <a:p>
              <a:r>
                <a:rPr lang="en-US" altLang="ja-JP" dirty="0">
                  <a:solidFill>
                    <a:srgbClr val="000000"/>
                  </a:solidFill>
                </a:rPr>
                <a:t>DR</a:t>
              </a:r>
            </a:p>
          </p:txBody>
        </p:sp>
        <p:sp>
          <p:nvSpPr>
            <p:cNvPr id="18" name="Text Box 21">
              <a:extLst>
                <a:ext uri="{FF2B5EF4-FFF2-40B4-BE49-F238E27FC236}">
                  <a16:creationId xmlns:a16="http://schemas.microsoft.com/office/drawing/2014/main" id="{7C711748-E163-42CB-9210-AD10FB0C57D6}"/>
                </a:ext>
              </a:extLst>
            </p:cNvPr>
            <p:cNvSpPr txBox="1">
              <a:spLocks noChangeArrowheads="1"/>
            </p:cNvSpPr>
            <p:nvPr/>
          </p:nvSpPr>
          <p:spPr bwMode="auto">
            <a:xfrm>
              <a:off x="3676" y="2603"/>
              <a:ext cx="324" cy="679"/>
            </a:xfrm>
            <a:prstGeom prst="rect">
              <a:avLst/>
            </a:prstGeom>
            <a:solidFill>
              <a:srgbClr val="FFFF1D"/>
            </a:solidFill>
            <a:ln w="9525">
              <a:noFill/>
              <a:miter lim="800000"/>
              <a:headEnd/>
              <a:tailEnd/>
            </a:ln>
          </p:spPr>
          <p:txBody>
            <a:bodyPr>
              <a:spAutoFit/>
            </a:bodyPr>
            <a:lstStyle/>
            <a:p>
              <a:r>
                <a:rPr lang="en-US" altLang="ja-JP" dirty="0">
                  <a:solidFill>
                    <a:srgbClr val="000000"/>
                  </a:solidFill>
                </a:rPr>
                <a:t>A</a:t>
              </a:r>
            </a:p>
            <a:p>
              <a:r>
                <a:rPr lang="en-US" altLang="ja-JP" dirty="0">
                  <a:solidFill>
                    <a:srgbClr val="000000"/>
                  </a:solidFill>
                </a:rPr>
                <a:t>B</a:t>
              </a:r>
            </a:p>
            <a:p>
              <a:r>
                <a:rPr lang="en-US" altLang="ja-JP" dirty="0">
                  <a:solidFill>
                    <a:srgbClr val="000000"/>
                  </a:solidFill>
                </a:rPr>
                <a:t>C</a:t>
              </a:r>
            </a:p>
            <a:p>
              <a:r>
                <a:rPr lang="en-US" altLang="ja-JP" dirty="0">
                  <a:solidFill>
                    <a:srgbClr val="000000"/>
                  </a:solidFill>
                </a:rPr>
                <a:t>DR</a:t>
              </a:r>
            </a:p>
          </p:txBody>
        </p:sp>
        <p:sp>
          <p:nvSpPr>
            <p:cNvPr id="19" name="Text Box 22">
              <a:extLst>
                <a:ext uri="{FF2B5EF4-FFF2-40B4-BE49-F238E27FC236}">
                  <a16:creationId xmlns:a16="http://schemas.microsoft.com/office/drawing/2014/main" id="{26019427-EA87-4E5D-8315-9EEFF0EB9EF9}"/>
                </a:ext>
              </a:extLst>
            </p:cNvPr>
            <p:cNvSpPr txBox="1">
              <a:spLocks noChangeArrowheads="1"/>
            </p:cNvSpPr>
            <p:nvPr/>
          </p:nvSpPr>
          <p:spPr bwMode="auto">
            <a:xfrm>
              <a:off x="784" y="2603"/>
              <a:ext cx="302" cy="679"/>
            </a:xfrm>
            <a:prstGeom prst="rect">
              <a:avLst/>
            </a:prstGeom>
            <a:solidFill>
              <a:srgbClr val="FF0DF6"/>
            </a:solidFill>
            <a:ln w="9525">
              <a:noFill/>
              <a:miter lim="800000"/>
              <a:headEnd/>
              <a:tailEnd/>
            </a:ln>
          </p:spPr>
          <p:txBody>
            <a:bodyPr wrap="none">
              <a:spAutoFit/>
            </a:bodyPr>
            <a:lstStyle/>
            <a:p>
              <a:r>
                <a:rPr lang="en-US" altLang="ja-JP" dirty="0">
                  <a:solidFill>
                    <a:srgbClr val="000000"/>
                  </a:solidFill>
                </a:rPr>
                <a:t>A</a:t>
              </a:r>
            </a:p>
            <a:p>
              <a:r>
                <a:rPr lang="en-US" altLang="ja-JP" dirty="0">
                  <a:solidFill>
                    <a:srgbClr val="000000"/>
                  </a:solidFill>
                </a:rPr>
                <a:t>B</a:t>
              </a:r>
            </a:p>
            <a:p>
              <a:r>
                <a:rPr lang="en-US" altLang="ja-JP" dirty="0">
                  <a:solidFill>
                    <a:srgbClr val="000000"/>
                  </a:solidFill>
                </a:rPr>
                <a:t>C</a:t>
              </a:r>
            </a:p>
            <a:p>
              <a:r>
                <a:rPr lang="en-US" altLang="ja-JP" dirty="0">
                  <a:solidFill>
                    <a:srgbClr val="000000"/>
                  </a:solidFill>
                </a:rPr>
                <a:t>DR</a:t>
              </a:r>
            </a:p>
          </p:txBody>
        </p:sp>
        <p:sp>
          <p:nvSpPr>
            <p:cNvPr id="20" name="Text Box 23">
              <a:extLst>
                <a:ext uri="{FF2B5EF4-FFF2-40B4-BE49-F238E27FC236}">
                  <a16:creationId xmlns:a16="http://schemas.microsoft.com/office/drawing/2014/main" id="{50EEFF7B-B1BB-40C5-8C4B-AB48352F84AF}"/>
                </a:ext>
              </a:extLst>
            </p:cNvPr>
            <p:cNvSpPr txBox="1">
              <a:spLocks noChangeArrowheads="1"/>
            </p:cNvSpPr>
            <p:nvPr/>
          </p:nvSpPr>
          <p:spPr bwMode="auto">
            <a:xfrm>
              <a:off x="3039" y="2592"/>
              <a:ext cx="302" cy="679"/>
            </a:xfrm>
            <a:prstGeom prst="rect">
              <a:avLst/>
            </a:prstGeom>
            <a:solidFill>
              <a:srgbClr val="FF0DF6"/>
            </a:solidFill>
            <a:ln w="9525">
              <a:noFill/>
              <a:miter lim="800000"/>
              <a:headEnd/>
              <a:tailEnd/>
            </a:ln>
          </p:spPr>
          <p:txBody>
            <a:bodyPr wrap="none">
              <a:spAutoFit/>
            </a:bodyPr>
            <a:lstStyle/>
            <a:p>
              <a:r>
                <a:rPr lang="en-US" altLang="ja-JP" dirty="0">
                  <a:solidFill>
                    <a:srgbClr val="000000"/>
                  </a:solidFill>
                </a:rPr>
                <a:t>A</a:t>
              </a:r>
            </a:p>
            <a:p>
              <a:r>
                <a:rPr lang="en-US" altLang="ja-JP" dirty="0">
                  <a:solidFill>
                    <a:srgbClr val="000000"/>
                  </a:solidFill>
                </a:rPr>
                <a:t>B</a:t>
              </a:r>
            </a:p>
            <a:p>
              <a:r>
                <a:rPr lang="en-US" altLang="ja-JP" dirty="0">
                  <a:solidFill>
                    <a:srgbClr val="000000"/>
                  </a:solidFill>
                </a:rPr>
                <a:t>C</a:t>
              </a:r>
            </a:p>
            <a:p>
              <a:r>
                <a:rPr lang="en-US" altLang="ja-JP" dirty="0">
                  <a:solidFill>
                    <a:srgbClr val="000000"/>
                  </a:solidFill>
                </a:rPr>
                <a:t>DR</a:t>
              </a:r>
            </a:p>
          </p:txBody>
        </p:sp>
        <p:sp>
          <p:nvSpPr>
            <p:cNvPr id="21" name="Text Box 24">
              <a:extLst>
                <a:ext uri="{FF2B5EF4-FFF2-40B4-BE49-F238E27FC236}">
                  <a16:creationId xmlns:a16="http://schemas.microsoft.com/office/drawing/2014/main" id="{2A02AED8-DF2F-4F51-AEC0-655B3A621288}"/>
                </a:ext>
              </a:extLst>
            </p:cNvPr>
            <p:cNvSpPr txBox="1">
              <a:spLocks noChangeArrowheads="1"/>
            </p:cNvSpPr>
            <p:nvPr/>
          </p:nvSpPr>
          <p:spPr bwMode="auto">
            <a:xfrm>
              <a:off x="1911" y="2602"/>
              <a:ext cx="302" cy="679"/>
            </a:xfrm>
            <a:prstGeom prst="rect">
              <a:avLst/>
            </a:prstGeom>
            <a:solidFill>
              <a:srgbClr val="00FF00"/>
            </a:solidFill>
            <a:ln w="9525">
              <a:noFill/>
              <a:miter lim="800000"/>
              <a:headEnd/>
              <a:tailEnd/>
            </a:ln>
          </p:spPr>
          <p:txBody>
            <a:bodyPr wrap="none">
              <a:spAutoFit/>
            </a:bodyPr>
            <a:lstStyle/>
            <a:p>
              <a:r>
                <a:rPr lang="en-US" altLang="ja-JP" dirty="0">
                  <a:solidFill>
                    <a:srgbClr val="000000"/>
                  </a:solidFill>
                </a:rPr>
                <a:t>A</a:t>
              </a:r>
            </a:p>
            <a:p>
              <a:r>
                <a:rPr lang="en-US" altLang="ja-JP" dirty="0">
                  <a:solidFill>
                    <a:srgbClr val="000000"/>
                  </a:solidFill>
                </a:rPr>
                <a:t>B</a:t>
              </a:r>
            </a:p>
            <a:p>
              <a:r>
                <a:rPr lang="en-US" altLang="ja-JP" dirty="0">
                  <a:solidFill>
                    <a:srgbClr val="000000"/>
                  </a:solidFill>
                </a:rPr>
                <a:t>C</a:t>
              </a:r>
            </a:p>
            <a:p>
              <a:r>
                <a:rPr lang="en-US" altLang="ja-JP" dirty="0">
                  <a:solidFill>
                    <a:srgbClr val="000000"/>
                  </a:solidFill>
                </a:rPr>
                <a:t>DR</a:t>
              </a:r>
            </a:p>
          </p:txBody>
        </p:sp>
        <p:sp>
          <p:nvSpPr>
            <p:cNvPr id="22" name="Text Box 25">
              <a:extLst>
                <a:ext uri="{FF2B5EF4-FFF2-40B4-BE49-F238E27FC236}">
                  <a16:creationId xmlns:a16="http://schemas.microsoft.com/office/drawing/2014/main" id="{2526D781-98C8-4322-AC58-F382B2A83B9D}"/>
                </a:ext>
              </a:extLst>
            </p:cNvPr>
            <p:cNvSpPr txBox="1">
              <a:spLocks noChangeArrowheads="1"/>
            </p:cNvSpPr>
            <p:nvPr/>
          </p:nvSpPr>
          <p:spPr bwMode="auto">
            <a:xfrm>
              <a:off x="4167" y="2602"/>
              <a:ext cx="302" cy="679"/>
            </a:xfrm>
            <a:prstGeom prst="rect">
              <a:avLst/>
            </a:prstGeom>
            <a:solidFill>
              <a:srgbClr val="00FF00"/>
            </a:solidFill>
            <a:ln w="9525">
              <a:noFill/>
              <a:miter lim="800000"/>
              <a:headEnd/>
              <a:tailEnd/>
            </a:ln>
          </p:spPr>
          <p:txBody>
            <a:bodyPr wrap="none">
              <a:spAutoFit/>
            </a:bodyPr>
            <a:lstStyle/>
            <a:p>
              <a:r>
                <a:rPr lang="en-US" altLang="ja-JP" dirty="0">
                  <a:solidFill>
                    <a:srgbClr val="000000"/>
                  </a:solidFill>
                </a:rPr>
                <a:t>A</a:t>
              </a:r>
            </a:p>
            <a:p>
              <a:r>
                <a:rPr lang="en-US" altLang="ja-JP" dirty="0">
                  <a:solidFill>
                    <a:srgbClr val="000000"/>
                  </a:solidFill>
                </a:rPr>
                <a:t>B</a:t>
              </a:r>
            </a:p>
            <a:p>
              <a:r>
                <a:rPr lang="en-US" altLang="ja-JP" dirty="0">
                  <a:solidFill>
                    <a:srgbClr val="000000"/>
                  </a:solidFill>
                </a:rPr>
                <a:t>C</a:t>
              </a:r>
            </a:p>
            <a:p>
              <a:r>
                <a:rPr lang="en-US" altLang="ja-JP" dirty="0">
                  <a:solidFill>
                    <a:srgbClr val="000000"/>
                  </a:solidFill>
                </a:rPr>
                <a:t>DR</a:t>
              </a:r>
            </a:p>
          </p:txBody>
        </p:sp>
        <p:sp>
          <p:nvSpPr>
            <p:cNvPr id="23" name="Text Box 26">
              <a:extLst>
                <a:ext uri="{FF2B5EF4-FFF2-40B4-BE49-F238E27FC236}">
                  <a16:creationId xmlns:a16="http://schemas.microsoft.com/office/drawing/2014/main" id="{3AC4A5B5-966B-4535-AB1E-16E8723E7FE8}"/>
                </a:ext>
              </a:extLst>
            </p:cNvPr>
            <p:cNvSpPr txBox="1">
              <a:spLocks noChangeArrowheads="1"/>
            </p:cNvSpPr>
            <p:nvPr/>
          </p:nvSpPr>
          <p:spPr bwMode="auto">
            <a:xfrm>
              <a:off x="1504" y="667"/>
              <a:ext cx="416" cy="404"/>
            </a:xfrm>
            <a:prstGeom prst="rect">
              <a:avLst/>
            </a:prstGeom>
            <a:noFill/>
            <a:ln w="9525">
              <a:noFill/>
              <a:miter lim="800000"/>
              <a:headEnd/>
              <a:tailEnd/>
            </a:ln>
          </p:spPr>
          <p:txBody>
            <a:bodyPr>
              <a:spAutoFit/>
            </a:bodyPr>
            <a:lstStyle/>
            <a:p>
              <a:pPr>
                <a:spcBef>
                  <a:spcPct val="50000"/>
                </a:spcBef>
              </a:pPr>
              <a:r>
                <a:rPr lang="ja-JP" altLang="en-US" sz="3600"/>
                <a:t>父</a:t>
              </a:r>
              <a:endParaRPr lang="ja-JP" altLang="en-US" sz="3600">
                <a:solidFill>
                  <a:srgbClr val="000000"/>
                </a:solidFill>
              </a:endParaRPr>
            </a:p>
          </p:txBody>
        </p:sp>
        <p:sp>
          <p:nvSpPr>
            <p:cNvPr id="24" name="Text Box 27">
              <a:extLst>
                <a:ext uri="{FF2B5EF4-FFF2-40B4-BE49-F238E27FC236}">
                  <a16:creationId xmlns:a16="http://schemas.microsoft.com/office/drawing/2014/main" id="{F9C8B162-E278-4515-B78D-942786484351}"/>
                </a:ext>
              </a:extLst>
            </p:cNvPr>
            <p:cNvSpPr txBox="1">
              <a:spLocks noChangeArrowheads="1"/>
            </p:cNvSpPr>
            <p:nvPr/>
          </p:nvSpPr>
          <p:spPr bwMode="auto">
            <a:xfrm>
              <a:off x="2901" y="667"/>
              <a:ext cx="416" cy="404"/>
            </a:xfrm>
            <a:prstGeom prst="rect">
              <a:avLst/>
            </a:prstGeom>
            <a:noFill/>
            <a:ln w="9525">
              <a:noFill/>
              <a:miter lim="800000"/>
              <a:headEnd/>
              <a:tailEnd/>
            </a:ln>
          </p:spPr>
          <p:txBody>
            <a:bodyPr>
              <a:spAutoFit/>
            </a:bodyPr>
            <a:lstStyle/>
            <a:p>
              <a:pPr>
                <a:spcBef>
                  <a:spcPct val="50000"/>
                </a:spcBef>
              </a:pPr>
              <a:r>
                <a:rPr lang="ja-JP" altLang="en-US" sz="3600"/>
                <a:t>母</a:t>
              </a:r>
            </a:p>
          </p:txBody>
        </p:sp>
      </p:grpSp>
      <p:sp>
        <p:nvSpPr>
          <p:cNvPr id="31" name="Text Box 28">
            <a:extLst>
              <a:ext uri="{FF2B5EF4-FFF2-40B4-BE49-F238E27FC236}">
                <a16:creationId xmlns:a16="http://schemas.microsoft.com/office/drawing/2014/main" id="{BFE01C46-FB55-491B-B489-737583ECB359}"/>
              </a:ext>
            </a:extLst>
          </p:cNvPr>
          <p:cNvSpPr txBox="1">
            <a:spLocks noChangeArrowheads="1"/>
          </p:cNvSpPr>
          <p:nvPr/>
        </p:nvSpPr>
        <p:spPr bwMode="auto">
          <a:xfrm>
            <a:off x="355604" y="5473710"/>
            <a:ext cx="8348663" cy="981075"/>
          </a:xfrm>
          <a:prstGeom prst="rect">
            <a:avLst/>
          </a:prstGeom>
          <a:noFill/>
          <a:ln w="9525">
            <a:noFill/>
            <a:miter lim="800000"/>
            <a:headEnd/>
            <a:tailEnd/>
          </a:ln>
        </p:spPr>
        <p:txBody>
          <a:bodyPr>
            <a:spAutoFit/>
          </a:bodyPr>
          <a:lstStyle/>
          <a:p>
            <a:pPr>
              <a:spcBef>
                <a:spcPct val="50000"/>
              </a:spcBef>
            </a:pPr>
            <a:r>
              <a:rPr kumimoji="0" lang="en-US" altLang="ja-JP" sz="2800"/>
              <a:t>HLA</a:t>
            </a:r>
            <a:r>
              <a:rPr kumimoji="0" lang="ja-JP" altLang="en-US" sz="2800"/>
              <a:t>型が一致する確率は同胞間で</a:t>
            </a:r>
            <a:r>
              <a:rPr kumimoji="0" lang="en-US" altLang="ja-JP" sz="2800"/>
              <a:t>4</a:t>
            </a:r>
            <a:r>
              <a:rPr kumimoji="0" lang="ja-JP" altLang="en-US" sz="2800"/>
              <a:t>人に</a:t>
            </a:r>
            <a:r>
              <a:rPr kumimoji="0" lang="en-US" altLang="ja-JP" sz="2800"/>
              <a:t>1</a:t>
            </a:r>
            <a:r>
              <a:rPr kumimoji="0" lang="ja-JP" altLang="en-US" sz="2800"/>
              <a:t>人、それ以外では数百人から数万人に</a:t>
            </a:r>
            <a:r>
              <a:rPr kumimoji="0" lang="en-US" altLang="ja-JP" sz="2800"/>
              <a:t>1</a:t>
            </a:r>
            <a:r>
              <a:rPr kumimoji="0" lang="ja-JP" altLang="en-US" sz="2800"/>
              <a:t>人の頻度である。</a:t>
            </a:r>
          </a:p>
        </p:txBody>
      </p:sp>
    </p:spTree>
    <p:extLst>
      <p:ext uri="{BB962C8B-B14F-4D97-AF65-F5344CB8AC3E}">
        <p14:creationId xmlns:p14="http://schemas.microsoft.com/office/powerpoint/2010/main" val="3651327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ドナー検索の優先順位</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3">
            <a:extLst>
              <a:ext uri="{FF2B5EF4-FFF2-40B4-BE49-F238E27FC236}">
                <a16:creationId xmlns:a16="http://schemas.microsoft.com/office/drawing/2014/main" id="{85A6D1D0-4168-43D4-889D-FF9E4AAD7839}"/>
              </a:ext>
            </a:extLst>
          </p:cNvPr>
          <p:cNvSpPr/>
          <p:nvPr/>
        </p:nvSpPr>
        <p:spPr>
          <a:xfrm>
            <a:off x="3211852" y="1052736"/>
            <a:ext cx="2304256"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rgbClr val="000000"/>
                </a:solidFill>
                <a:latin typeface="ＭＳ Ｐゴシック"/>
              </a:rPr>
              <a:t>血縁</a:t>
            </a:r>
            <a:r>
              <a:rPr lang="en-US" altLang="ja-JP" sz="1600" b="1" dirty="0">
                <a:solidFill>
                  <a:srgbClr val="000000"/>
                </a:solidFill>
                <a:latin typeface="ＭＳ Ｐゴシック"/>
              </a:rPr>
              <a:t>HLA</a:t>
            </a:r>
            <a:r>
              <a:rPr lang="ja-JP" altLang="en-US" sz="1600" b="1" dirty="0">
                <a:solidFill>
                  <a:srgbClr val="000000"/>
                </a:solidFill>
                <a:latin typeface="ＭＳ Ｐゴシック"/>
              </a:rPr>
              <a:t>一致ドナー</a:t>
            </a:r>
          </a:p>
        </p:txBody>
      </p:sp>
      <p:cxnSp>
        <p:nvCxnSpPr>
          <p:cNvPr id="14" name="直線コネクタ 13">
            <a:extLst>
              <a:ext uri="{FF2B5EF4-FFF2-40B4-BE49-F238E27FC236}">
                <a16:creationId xmlns:a16="http://schemas.microsoft.com/office/drawing/2014/main" id="{D082502A-A669-44B7-9CE0-11F262128357}"/>
              </a:ext>
            </a:extLst>
          </p:cNvPr>
          <p:cNvCxnSpPr>
            <a:stCxn id="13" idx="2"/>
          </p:cNvCxnSpPr>
          <p:nvPr/>
        </p:nvCxnSpPr>
        <p:spPr>
          <a:xfrm>
            <a:off x="4363980" y="1628800"/>
            <a:ext cx="1169" cy="396044"/>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直線コネクタ 14">
            <a:extLst>
              <a:ext uri="{FF2B5EF4-FFF2-40B4-BE49-F238E27FC236}">
                <a16:creationId xmlns:a16="http://schemas.microsoft.com/office/drawing/2014/main" id="{9461038F-4C68-4AC4-AFE6-DAC1FEF00B91}"/>
              </a:ext>
            </a:extLst>
          </p:cNvPr>
          <p:cNvCxnSpPr/>
          <p:nvPr/>
        </p:nvCxnSpPr>
        <p:spPr>
          <a:xfrm>
            <a:off x="3923548" y="2040985"/>
            <a:ext cx="944488" cy="0"/>
          </a:xfrm>
          <a:prstGeom prst="line">
            <a:avLst/>
          </a:prstGeom>
        </p:spPr>
        <p:style>
          <a:lnRef idx="2">
            <a:schemeClr val="accent2"/>
          </a:lnRef>
          <a:fillRef idx="0">
            <a:schemeClr val="accent2"/>
          </a:fillRef>
          <a:effectRef idx="1">
            <a:schemeClr val="accent2"/>
          </a:effectRef>
          <a:fontRef idx="minor">
            <a:schemeClr val="tx1"/>
          </a:fontRef>
        </p:style>
      </p:cxnSp>
      <p:sp>
        <p:nvSpPr>
          <p:cNvPr id="16" name="円/楕円 9">
            <a:extLst>
              <a:ext uri="{FF2B5EF4-FFF2-40B4-BE49-F238E27FC236}">
                <a16:creationId xmlns:a16="http://schemas.microsoft.com/office/drawing/2014/main" id="{C016C94B-59E2-4C47-AAD7-14AD08F05848}"/>
              </a:ext>
            </a:extLst>
          </p:cNvPr>
          <p:cNvSpPr/>
          <p:nvPr/>
        </p:nvSpPr>
        <p:spPr>
          <a:xfrm>
            <a:off x="2831898" y="1700808"/>
            <a:ext cx="1064134" cy="560701"/>
          </a:xfrm>
          <a:prstGeom prst="ellipse">
            <a:avLst/>
          </a:prstGeom>
          <a:solidFill>
            <a:srgbClr val="FFFF00"/>
          </a:solidFill>
          <a:ln w="381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ja-JP" altLang="en-US" sz="1600" dirty="0">
                <a:solidFill>
                  <a:srgbClr val="000000"/>
                </a:solidFill>
              </a:rPr>
              <a:t>あり</a:t>
            </a:r>
            <a:endParaRPr lang="en-US" altLang="ja-JP" sz="1600" dirty="0">
              <a:solidFill>
                <a:srgbClr val="000000"/>
              </a:solidFill>
            </a:endParaRPr>
          </a:p>
        </p:txBody>
      </p:sp>
      <p:sp>
        <p:nvSpPr>
          <p:cNvPr id="17" name="円/楕円 10">
            <a:extLst>
              <a:ext uri="{FF2B5EF4-FFF2-40B4-BE49-F238E27FC236}">
                <a16:creationId xmlns:a16="http://schemas.microsoft.com/office/drawing/2014/main" id="{3B1129A0-A5BF-47B2-929C-CD1341B38B48}"/>
              </a:ext>
            </a:extLst>
          </p:cNvPr>
          <p:cNvSpPr/>
          <p:nvPr/>
        </p:nvSpPr>
        <p:spPr>
          <a:xfrm>
            <a:off x="4868036" y="1628800"/>
            <a:ext cx="1576172" cy="720080"/>
          </a:xfrm>
          <a:prstGeom prst="ellipse">
            <a:avLst/>
          </a:prstGeom>
          <a:solidFill>
            <a:srgbClr val="FFFF00"/>
          </a:solidFill>
          <a:ln w="38100">
            <a:solidFill>
              <a:srgbClr val="311CCA"/>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ja-JP" altLang="en-US" sz="1600" dirty="0">
                <a:solidFill>
                  <a:srgbClr val="000000"/>
                </a:solidFill>
              </a:rPr>
              <a:t>なし</a:t>
            </a:r>
            <a:endParaRPr lang="en-US" altLang="ja-JP" sz="1600" dirty="0">
              <a:solidFill>
                <a:srgbClr val="000000"/>
              </a:solidFill>
            </a:endParaRPr>
          </a:p>
        </p:txBody>
      </p:sp>
      <p:cxnSp>
        <p:nvCxnSpPr>
          <p:cNvPr id="18" name="直線コネクタ 17">
            <a:extLst>
              <a:ext uri="{FF2B5EF4-FFF2-40B4-BE49-F238E27FC236}">
                <a16:creationId xmlns:a16="http://schemas.microsoft.com/office/drawing/2014/main" id="{8FC75CA8-B927-475D-AAB4-444E14E512DF}"/>
              </a:ext>
            </a:extLst>
          </p:cNvPr>
          <p:cNvCxnSpPr/>
          <p:nvPr/>
        </p:nvCxnSpPr>
        <p:spPr>
          <a:xfrm>
            <a:off x="3441927" y="2276872"/>
            <a:ext cx="0" cy="504056"/>
          </a:xfrm>
          <a:prstGeom prst="line">
            <a:avLst/>
          </a:pr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19" name="角丸四角形 12">
            <a:extLst>
              <a:ext uri="{FF2B5EF4-FFF2-40B4-BE49-F238E27FC236}">
                <a16:creationId xmlns:a16="http://schemas.microsoft.com/office/drawing/2014/main" id="{D0925AA7-88D0-4E97-8958-ECB358A87C79}"/>
              </a:ext>
            </a:extLst>
          </p:cNvPr>
          <p:cNvSpPr/>
          <p:nvPr/>
        </p:nvSpPr>
        <p:spPr>
          <a:xfrm>
            <a:off x="2701750" y="2807029"/>
            <a:ext cx="1437822" cy="576064"/>
          </a:xfrm>
          <a:prstGeom prst="roundRect">
            <a:avLst/>
          </a:prstGeom>
          <a:solidFill>
            <a:srgbClr val="C0000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rgbClr val="FFFFFF"/>
                </a:solidFill>
                <a:latin typeface="ＭＳ Ｐゴシック"/>
              </a:rPr>
              <a:t>血縁</a:t>
            </a:r>
            <a:r>
              <a:rPr lang="en-US" altLang="ja-JP" sz="1600" b="1" dirty="0">
                <a:solidFill>
                  <a:srgbClr val="FFFFFF"/>
                </a:solidFill>
                <a:latin typeface="ＭＳ Ｐゴシック"/>
              </a:rPr>
              <a:t>HSCT</a:t>
            </a:r>
            <a:endParaRPr lang="ja-JP" altLang="en-US" sz="1600" b="1" dirty="0">
              <a:solidFill>
                <a:srgbClr val="FFFFFF"/>
              </a:solidFill>
              <a:latin typeface="ＭＳ Ｐゴシック"/>
            </a:endParaRPr>
          </a:p>
        </p:txBody>
      </p:sp>
      <p:sp>
        <p:nvSpPr>
          <p:cNvPr id="20" name="角丸四角形 14">
            <a:extLst>
              <a:ext uri="{FF2B5EF4-FFF2-40B4-BE49-F238E27FC236}">
                <a16:creationId xmlns:a16="http://schemas.microsoft.com/office/drawing/2014/main" id="{3FD46865-53EE-4AF3-A5D1-2704A4C4AC21}"/>
              </a:ext>
            </a:extLst>
          </p:cNvPr>
          <p:cNvSpPr/>
          <p:nvPr/>
        </p:nvSpPr>
        <p:spPr>
          <a:xfrm>
            <a:off x="4868036" y="2780928"/>
            <a:ext cx="1437822"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rgbClr val="000000"/>
                </a:solidFill>
                <a:latin typeface="ＭＳ Ｐゴシック"/>
              </a:rPr>
              <a:t>骨髄バンク</a:t>
            </a:r>
          </a:p>
        </p:txBody>
      </p:sp>
      <p:cxnSp>
        <p:nvCxnSpPr>
          <p:cNvPr id="21" name="直線コネクタ 20">
            <a:extLst>
              <a:ext uri="{FF2B5EF4-FFF2-40B4-BE49-F238E27FC236}">
                <a16:creationId xmlns:a16="http://schemas.microsoft.com/office/drawing/2014/main" id="{236CEB29-89A7-4BB9-A77C-667765B4FDA9}"/>
              </a:ext>
            </a:extLst>
          </p:cNvPr>
          <p:cNvCxnSpPr/>
          <p:nvPr/>
        </p:nvCxnSpPr>
        <p:spPr>
          <a:xfrm>
            <a:off x="5147684" y="3789040"/>
            <a:ext cx="944488" cy="0"/>
          </a:xfrm>
          <a:prstGeom prst="line">
            <a:avLst/>
          </a:prstGeom>
        </p:spPr>
        <p:style>
          <a:lnRef idx="2">
            <a:schemeClr val="accent2"/>
          </a:lnRef>
          <a:fillRef idx="0">
            <a:schemeClr val="accent2"/>
          </a:fillRef>
          <a:effectRef idx="1">
            <a:schemeClr val="accent2"/>
          </a:effectRef>
          <a:fontRef idx="minor">
            <a:schemeClr val="tx1"/>
          </a:fontRef>
        </p:style>
      </p:cxnSp>
      <p:sp>
        <p:nvSpPr>
          <p:cNvPr id="22" name="円/楕円 17">
            <a:extLst>
              <a:ext uri="{FF2B5EF4-FFF2-40B4-BE49-F238E27FC236}">
                <a16:creationId xmlns:a16="http://schemas.microsoft.com/office/drawing/2014/main" id="{3AA4B5EF-1D98-4F69-9FB0-1DF0A15BA3FC}"/>
              </a:ext>
            </a:extLst>
          </p:cNvPr>
          <p:cNvSpPr/>
          <p:nvPr/>
        </p:nvSpPr>
        <p:spPr>
          <a:xfrm>
            <a:off x="3610129" y="3501008"/>
            <a:ext cx="1571326" cy="648072"/>
          </a:xfrm>
          <a:prstGeom prst="ellipse">
            <a:avLst/>
          </a:prstGeom>
          <a:solidFill>
            <a:srgbClr val="FFFF00"/>
          </a:solidFill>
          <a:ln w="381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ja-JP" altLang="en-US" sz="1600" dirty="0">
                <a:solidFill>
                  <a:srgbClr val="000000"/>
                </a:solidFill>
              </a:rPr>
              <a:t>あり</a:t>
            </a:r>
            <a:endParaRPr lang="en-US" altLang="ja-JP" sz="1600" dirty="0">
              <a:solidFill>
                <a:srgbClr val="000000"/>
              </a:solidFill>
            </a:endParaRPr>
          </a:p>
        </p:txBody>
      </p:sp>
      <p:sp>
        <p:nvSpPr>
          <p:cNvPr id="23" name="円/楕円 18">
            <a:extLst>
              <a:ext uri="{FF2B5EF4-FFF2-40B4-BE49-F238E27FC236}">
                <a16:creationId xmlns:a16="http://schemas.microsoft.com/office/drawing/2014/main" id="{043524D6-2EA2-436A-9788-3874B0F0C424}"/>
              </a:ext>
            </a:extLst>
          </p:cNvPr>
          <p:cNvSpPr/>
          <p:nvPr/>
        </p:nvSpPr>
        <p:spPr>
          <a:xfrm>
            <a:off x="6093492" y="3537012"/>
            <a:ext cx="928122" cy="520979"/>
          </a:xfrm>
          <a:prstGeom prst="ellipse">
            <a:avLst/>
          </a:prstGeom>
          <a:solidFill>
            <a:srgbClr val="FFFF00"/>
          </a:solidFill>
          <a:ln w="38100">
            <a:solidFill>
              <a:srgbClr val="311CCA"/>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ja-JP" altLang="en-US" sz="1200" dirty="0">
                <a:solidFill>
                  <a:srgbClr val="000000"/>
                </a:solidFill>
              </a:rPr>
              <a:t>なし</a:t>
            </a:r>
            <a:endParaRPr lang="en-US" altLang="ja-JP" sz="1200" dirty="0">
              <a:solidFill>
                <a:srgbClr val="000000"/>
              </a:solidFill>
            </a:endParaRPr>
          </a:p>
        </p:txBody>
      </p:sp>
      <p:sp>
        <p:nvSpPr>
          <p:cNvPr id="24" name="角丸四角形 20">
            <a:extLst>
              <a:ext uri="{FF2B5EF4-FFF2-40B4-BE49-F238E27FC236}">
                <a16:creationId xmlns:a16="http://schemas.microsoft.com/office/drawing/2014/main" id="{08076569-72E5-4488-B060-4FE5596FCF80}"/>
              </a:ext>
            </a:extLst>
          </p:cNvPr>
          <p:cNvSpPr/>
          <p:nvPr/>
        </p:nvSpPr>
        <p:spPr>
          <a:xfrm>
            <a:off x="2584874" y="5445224"/>
            <a:ext cx="1437822" cy="576064"/>
          </a:xfrm>
          <a:prstGeom prst="roundRect">
            <a:avLst/>
          </a:prstGeom>
          <a:solidFill>
            <a:srgbClr val="C0000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rgbClr val="FFFFFF"/>
                </a:solidFill>
                <a:latin typeface="ＭＳ Ｐゴシック"/>
              </a:rPr>
              <a:t>バンク</a:t>
            </a:r>
            <a:r>
              <a:rPr lang="en-US" altLang="ja-JP" sz="1600" b="1" dirty="0">
                <a:solidFill>
                  <a:srgbClr val="FFFFFF"/>
                </a:solidFill>
                <a:latin typeface="ＭＳ Ｐゴシック"/>
              </a:rPr>
              <a:t>HSCT</a:t>
            </a:r>
            <a:endParaRPr lang="ja-JP" altLang="en-US" sz="1600" b="1" dirty="0">
              <a:solidFill>
                <a:srgbClr val="FFFFFF"/>
              </a:solidFill>
              <a:latin typeface="ＭＳ Ｐゴシック"/>
            </a:endParaRPr>
          </a:p>
        </p:txBody>
      </p:sp>
      <p:cxnSp>
        <p:nvCxnSpPr>
          <p:cNvPr id="25" name="直線コネクタ 24">
            <a:extLst>
              <a:ext uri="{FF2B5EF4-FFF2-40B4-BE49-F238E27FC236}">
                <a16:creationId xmlns:a16="http://schemas.microsoft.com/office/drawing/2014/main" id="{88F93D3A-BD51-41CB-BE36-BF59F47F629E}"/>
              </a:ext>
            </a:extLst>
          </p:cNvPr>
          <p:cNvCxnSpPr>
            <a:cxnSpLocks/>
            <a:stCxn id="23" idx="4"/>
          </p:cNvCxnSpPr>
          <p:nvPr/>
        </p:nvCxnSpPr>
        <p:spPr>
          <a:xfrm>
            <a:off x="6557553" y="4057991"/>
            <a:ext cx="0" cy="991189"/>
          </a:xfrm>
          <a:prstGeom prst="line">
            <a:avLst/>
          </a:prstGeom>
        </p:spPr>
        <p:style>
          <a:lnRef idx="2">
            <a:schemeClr val="accent2"/>
          </a:lnRef>
          <a:fillRef idx="0">
            <a:schemeClr val="accent2"/>
          </a:fillRef>
          <a:effectRef idx="1">
            <a:schemeClr val="accent2"/>
          </a:effectRef>
          <a:fontRef idx="minor">
            <a:schemeClr val="tx1"/>
          </a:fontRef>
        </p:style>
      </p:cxnSp>
      <p:sp>
        <p:nvSpPr>
          <p:cNvPr id="26" name="角丸四角形 22">
            <a:extLst>
              <a:ext uri="{FF2B5EF4-FFF2-40B4-BE49-F238E27FC236}">
                <a16:creationId xmlns:a16="http://schemas.microsoft.com/office/drawing/2014/main" id="{03AFACC4-3E39-4DC1-A478-305D12C486EC}"/>
              </a:ext>
            </a:extLst>
          </p:cNvPr>
          <p:cNvSpPr/>
          <p:nvPr/>
        </p:nvSpPr>
        <p:spPr>
          <a:xfrm>
            <a:off x="6158514" y="5049180"/>
            <a:ext cx="1437822"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rgbClr val="000000"/>
                </a:solidFill>
                <a:latin typeface="ＭＳ Ｐゴシック"/>
              </a:rPr>
              <a:t>臍帯血バンク</a:t>
            </a:r>
          </a:p>
        </p:txBody>
      </p:sp>
      <p:cxnSp>
        <p:nvCxnSpPr>
          <p:cNvPr id="27" name="直線コネクタ 26">
            <a:extLst>
              <a:ext uri="{FF2B5EF4-FFF2-40B4-BE49-F238E27FC236}">
                <a16:creationId xmlns:a16="http://schemas.microsoft.com/office/drawing/2014/main" id="{2B3E6C30-AD4E-476F-9C6D-9A8C26787348}"/>
              </a:ext>
            </a:extLst>
          </p:cNvPr>
          <p:cNvCxnSpPr/>
          <p:nvPr/>
        </p:nvCxnSpPr>
        <p:spPr>
          <a:xfrm>
            <a:off x="5444100" y="2348880"/>
            <a:ext cx="2338" cy="432048"/>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直線コネクタ 27">
            <a:extLst>
              <a:ext uri="{FF2B5EF4-FFF2-40B4-BE49-F238E27FC236}">
                <a16:creationId xmlns:a16="http://schemas.microsoft.com/office/drawing/2014/main" id="{BBB2BF26-59CD-4C7A-8045-964B8B906DEB}"/>
              </a:ext>
            </a:extLst>
          </p:cNvPr>
          <p:cNvCxnSpPr/>
          <p:nvPr/>
        </p:nvCxnSpPr>
        <p:spPr>
          <a:xfrm>
            <a:off x="5436096" y="3356992"/>
            <a:ext cx="2338" cy="432048"/>
          </a:xfrm>
          <a:prstGeom prst="line">
            <a:avLst/>
          </a:prstGeom>
        </p:spPr>
        <p:style>
          <a:lnRef idx="2">
            <a:schemeClr val="accent2"/>
          </a:lnRef>
          <a:fillRef idx="0">
            <a:schemeClr val="accent2"/>
          </a:fillRef>
          <a:effectRef idx="1">
            <a:schemeClr val="accent2"/>
          </a:effectRef>
          <a:fontRef idx="minor">
            <a:schemeClr val="tx1"/>
          </a:fontRef>
        </p:style>
      </p:cxnSp>
      <p:cxnSp>
        <p:nvCxnSpPr>
          <p:cNvPr id="29" name="直線コネクタ 28">
            <a:extLst>
              <a:ext uri="{FF2B5EF4-FFF2-40B4-BE49-F238E27FC236}">
                <a16:creationId xmlns:a16="http://schemas.microsoft.com/office/drawing/2014/main" id="{9E2046D1-160F-4088-A0FC-A9D29AA53825}"/>
              </a:ext>
            </a:extLst>
          </p:cNvPr>
          <p:cNvCxnSpPr/>
          <p:nvPr/>
        </p:nvCxnSpPr>
        <p:spPr>
          <a:xfrm>
            <a:off x="4139572" y="4581128"/>
            <a:ext cx="94448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直線コネクタ 29">
            <a:extLst>
              <a:ext uri="{FF2B5EF4-FFF2-40B4-BE49-F238E27FC236}">
                <a16:creationId xmlns:a16="http://schemas.microsoft.com/office/drawing/2014/main" id="{9A4B146D-A088-4772-A32B-FCFC6CBEBCF9}"/>
              </a:ext>
            </a:extLst>
          </p:cNvPr>
          <p:cNvCxnSpPr/>
          <p:nvPr/>
        </p:nvCxnSpPr>
        <p:spPr>
          <a:xfrm>
            <a:off x="4588388" y="4149080"/>
            <a:ext cx="2338" cy="432048"/>
          </a:xfrm>
          <a:prstGeom prst="line">
            <a:avLst/>
          </a:prstGeom>
        </p:spPr>
        <p:style>
          <a:lnRef idx="2">
            <a:schemeClr val="accent2"/>
          </a:lnRef>
          <a:fillRef idx="0">
            <a:schemeClr val="accent2"/>
          </a:fillRef>
          <a:effectRef idx="1">
            <a:schemeClr val="accent2"/>
          </a:effectRef>
          <a:fontRef idx="minor">
            <a:schemeClr val="tx1"/>
          </a:fontRef>
        </p:style>
      </p:cxnSp>
      <p:sp>
        <p:nvSpPr>
          <p:cNvPr id="31" name="円/楕円 31">
            <a:extLst>
              <a:ext uri="{FF2B5EF4-FFF2-40B4-BE49-F238E27FC236}">
                <a16:creationId xmlns:a16="http://schemas.microsoft.com/office/drawing/2014/main" id="{880CEAAF-6874-41CE-B68A-B1551EF6A36C}"/>
              </a:ext>
            </a:extLst>
          </p:cNvPr>
          <p:cNvSpPr/>
          <p:nvPr/>
        </p:nvSpPr>
        <p:spPr>
          <a:xfrm>
            <a:off x="2267744" y="4257092"/>
            <a:ext cx="1873377" cy="648072"/>
          </a:xfrm>
          <a:prstGeom prst="ellipse">
            <a:avLst/>
          </a:prstGeom>
          <a:solidFill>
            <a:srgbClr val="FFFF00"/>
          </a:solidFill>
          <a:ln w="381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ja-JP" altLang="en-US" dirty="0">
                <a:solidFill>
                  <a:srgbClr val="000000"/>
                </a:solidFill>
              </a:rPr>
              <a:t>適切な時期に移植可能</a:t>
            </a:r>
            <a:endParaRPr lang="en-US" altLang="ja-JP" dirty="0">
              <a:solidFill>
                <a:srgbClr val="000000"/>
              </a:solidFill>
            </a:endParaRPr>
          </a:p>
        </p:txBody>
      </p:sp>
      <p:cxnSp>
        <p:nvCxnSpPr>
          <p:cNvPr id="32" name="直線コネクタ 31">
            <a:extLst>
              <a:ext uri="{FF2B5EF4-FFF2-40B4-BE49-F238E27FC236}">
                <a16:creationId xmlns:a16="http://schemas.microsoft.com/office/drawing/2014/main" id="{54BE8E43-6552-4E61-8DFE-C96808BEE8EB}"/>
              </a:ext>
            </a:extLst>
          </p:cNvPr>
          <p:cNvCxnSpPr/>
          <p:nvPr/>
        </p:nvCxnSpPr>
        <p:spPr>
          <a:xfrm>
            <a:off x="3211852" y="4941168"/>
            <a:ext cx="0" cy="504056"/>
          </a:xfrm>
          <a:prstGeom prst="line">
            <a:avLst/>
          </a:pr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33" name="円/楕円 33">
            <a:extLst>
              <a:ext uri="{FF2B5EF4-FFF2-40B4-BE49-F238E27FC236}">
                <a16:creationId xmlns:a16="http://schemas.microsoft.com/office/drawing/2014/main" id="{470349CA-CBEA-4ECF-B9E7-12B4B952672B}"/>
              </a:ext>
            </a:extLst>
          </p:cNvPr>
          <p:cNvSpPr/>
          <p:nvPr/>
        </p:nvSpPr>
        <p:spPr>
          <a:xfrm>
            <a:off x="5084062" y="4257092"/>
            <a:ext cx="1360146" cy="648072"/>
          </a:xfrm>
          <a:prstGeom prst="ellipse">
            <a:avLst/>
          </a:prstGeom>
          <a:solidFill>
            <a:srgbClr val="FFFF00"/>
          </a:solidFill>
          <a:ln w="38100">
            <a:solidFill>
              <a:srgbClr val="311CCA"/>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ja-JP" altLang="en-US" sz="1200" dirty="0">
                <a:solidFill>
                  <a:srgbClr val="000000"/>
                </a:solidFill>
              </a:rPr>
              <a:t>タイミングが合わない</a:t>
            </a:r>
            <a:endParaRPr lang="en-US" altLang="ja-JP" sz="1200" dirty="0">
              <a:solidFill>
                <a:srgbClr val="000000"/>
              </a:solidFill>
            </a:endParaRPr>
          </a:p>
        </p:txBody>
      </p:sp>
      <p:cxnSp>
        <p:nvCxnSpPr>
          <p:cNvPr id="34" name="直線コネクタ 33">
            <a:extLst>
              <a:ext uri="{FF2B5EF4-FFF2-40B4-BE49-F238E27FC236}">
                <a16:creationId xmlns:a16="http://schemas.microsoft.com/office/drawing/2014/main" id="{757F17E4-E0DB-4909-BC21-6475BD463B27}"/>
              </a:ext>
            </a:extLst>
          </p:cNvPr>
          <p:cNvCxnSpPr/>
          <p:nvPr/>
        </p:nvCxnSpPr>
        <p:spPr>
          <a:xfrm>
            <a:off x="6303520" y="4761673"/>
            <a:ext cx="0" cy="287507"/>
          </a:xfrm>
          <a:prstGeom prst="line">
            <a:avLst/>
          </a:prstGeom>
        </p:spPr>
        <p:style>
          <a:lnRef idx="2">
            <a:schemeClr val="accent2"/>
          </a:lnRef>
          <a:fillRef idx="0">
            <a:schemeClr val="accent2"/>
          </a:fillRef>
          <a:effectRef idx="1">
            <a:schemeClr val="accent2"/>
          </a:effectRef>
          <a:fontRef idx="minor">
            <a:schemeClr val="tx1"/>
          </a:fontRef>
        </p:style>
      </p:cxnSp>
      <p:sp>
        <p:nvSpPr>
          <p:cNvPr id="35" name="角丸四角形 36">
            <a:extLst>
              <a:ext uri="{FF2B5EF4-FFF2-40B4-BE49-F238E27FC236}">
                <a16:creationId xmlns:a16="http://schemas.microsoft.com/office/drawing/2014/main" id="{C8758137-16B2-4397-8EC7-36233F04366F}"/>
              </a:ext>
            </a:extLst>
          </p:cNvPr>
          <p:cNvSpPr/>
          <p:nvPr/>
        </p:nvSpPr>
        <p:spPr>
          <a:xfrm>
            <a:off x="6156176" y="6093296"/>
            <a:ext cx="1437822" cy="576064"/>
          </a:xfrm>
          <a:prstGeom prst="roundRect">
            <a:avLst/>
          </a:prstGeom>
          <a:solidFill>
            <a:srgbClr val="C0000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rgbClr val="FFFFFF"/>
                </a:solidFill>
                <a:latin typeface="ＭＳ Ｐゴシック"/>
              </a:rPr>
              <a:t>臍帯血移植</a:t>
            </a:r>
          </a:p>
        </p:txBody>
      </p:sp>
      <p:cxnSp>
        <p:nvCxnSpPr>
          <p:cNvPr id="36" name="直線コネクタ 35">
            <a:extLst>
              <a:ext uri="{FF2B5EF4-FFF2-40B4-BE49-F238E27FC236}">
                <a16:creationId xmlns:a16="http://schemas.microsoft.com/office/drawing/2014/main" id="{1D7E72D9-A3D8-487A-AF39-E3621192B293}"/>
              </a:ext>
            </a:extLst>
          </p:cNvPr>
          <p:cNvCxnSpPr/>
          <p:nvPr/>
        </p:nvCxnSpPr>
        <p:spPr>
          <a:xfrm>
            <a:off x="6569325" y="5643246"/>
            <a:ext cx="2338" cy="432048"/>
          </a:xfrm>
          <a:prstGeom prst="line">
            <a:avLst/>
          </a:pr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37" name="テキスト ボックス 36">
            <a:extLst>
              <a:ext uri="{FF2B5EF4-FFF2-40B4-BE49-F238E27FC236}">
                <a16:creationId xmlns:a16="http://schemas.microsoft.com/office/drawing/2014/main" id="{DD20D155-0564-4F15-8A99-86B722CAC5E1}"/>
              </a:ext>
            </a:extLst>
          </p:cNvPr>
          <p:cNvSpPr txBox="1"/>
          <p:nvPr/>
        </p:nvSpPr>
        <p:spPr>
          <a:xfrm>
            <a:off x="2584874" y="1109935"/>
            <a:ext cx="494046" cy="461665"/>
          </a:xfrm>
          <a:prstGeom prst="rect">
            <a:avLst/>
          </a:prstGeom>
          <a:noFill/>
        </p:spPr>
        <p:txBody>
          <a:bodyPr wrap="none" rtlCol="0">
            <a:spAutoFit/>
          </a:bodyPr>
          <a:lstStyle/>
          <a:p>
            <a:r>
              <a:rPr lang="ja-JP" altLang="en-US" sz="2400" b="1" dirty="0">
                <a:solidFill>
                  <a:srgbClr val="FF0000"/>
                </a:solidFill>
                <a:latin typeface="Arial" charset="0"/>
              </a:rPr>
              <a:t>①</a:t>
            </a:r>
          </a:p>
        </p:txBody>
      </p:sp>
      <p:sp>
        <p:nvSpPr>
          <p:cNvPr id="38" name="テキスト ボックス 37">
            <a:extLst>
              <a:ext uri="{FF2B5EF4-FFF2-40B4-BE49-F238E27FC236}">
                <a16:creationId xmlns:a16="http://schemas.microsoft.com/office/drawing/2014/main" id="{37798AE6-F756-4C82-A37F-33092E599C4C}"/>
              </a:ext>
            </a:extLst>
          </p:cNvPr>
          <p:cNvSpPr txBox="1"/>
          <p:nvPr/>
        </p:nvSpPr>
        <p:spPr>
          <a:xfrm>
            <a:off x="5573595" y="5150578"/>
            <a:ext cx="494046" cy="461665"/>
          </a:xfrm>
          <a:prstGeom prst="rect">
            <a:avLst/>
          </a:prstGeom>
          <a:noFill/>
        </p:spPr>
        <p:txBody>
          <a:bodyPr wrap="none" rtlCol="0">
            <a:spAutoFit/>
          </a:bodyPr>
          <a:lstStyle/>
          <a:p>
            <a:r>
              <a:rPr lang="ja-JP" altLang="en-US" sz="2400" b="1" dirty="0">
                <a:solidFill>
                  <a:srgbClr val="FF0000"/>
                </a:solidFill>
                <a:latin typeface="Arial" charset="0"/>
              </a:rPr>
              <a:t>③</a:t>
            </a:r>
          </a:p>
        </p:txBody>
      </p:sp>
      <p:sp>
        <p:nvSpPr>
          <p:cNvPr id="39" name="テキスト ボックス 38">
            <a:extLst>
              <a:ext uri="{FF2B5EF4-FFF2-40B4-BE49-F238E27FC236}">
                <a16:creationId xmlns:a16="http://schemas.microsoft.com/office/drawing/2014/main" id="{0C21C5A9-A2A7-49F2-BCF4-EC3C2ACACDC0}"/>
              </a:ext>
            </a:extLst>
          </p:cNvPr>
          <p:cNvSpPr txBox="1"/>
          <p:nvPr/>
        </p:nvSpPr>
        <p:spPr>
          <a:xfrm>
            <a:off x="4324977" y="2864228"/>
            <a:ext cx="494046" cy="461665"/>
          </a:xfrm>
          <a:prstGeom prst="rect">
            <a:avLst/>
          </a:prstGeom>
          <a:noFill/>
        </p:spPr>
        <p:txBody>
          <a:bodyPr wrap="none" rtlCol="0">
            <a:spAutoFit/>
          </a:bodyPr>
          <a:lstStyle/>
          <a:p>
            <a:r>
              <a:rPr lang="ja-JP" altLang="en-US" sz="2400" b="1" dirty="0">
                <a:solidFill>
                  <a:srgbClr val="FF0000"/>
                </a:solidFill>
                <a:latin typeface="Arial" charset="0"/>
              </a:rPr>
              <a:t>②</a:t>
            </a:r>
          </a:p>
        </p:txBody>
      </p:sp>
      <p:sp>
        <p:nvSpPr>
          <p:cNvPr id="42" name="正方形/長方形 41">
            <a:extLst>
              <a:ext uri="{FF2B5EF4-FFF2-40B4-BE49-F238E27FC236}">
                <a16:creationId xmlns:a16="http://schemas.microsoft.com/office/drawing/2014/main" id="{BFE73653-B890-47D3-9ECD-A5ADCC6F13CB}"/>
              </a:ext>
            </a:extLst>
          </p:cNvPr>
          <p:cNvSpPr/>
          <p:nvPr/>
        </p:nvSpPr>
        <p:spPr>
          <a:xfrm>
            <a:off x="5005200" y="203537"/>
            <a:ext cx="4032828" cy="302437"/>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自家移植は患者自身がドナーの為不要</a:t>
            </a:r>
          </a:p>
        </p:txBody>
      </p:sp>
    </p:spTree>
    <p:extLst>
      <p:ext uri="{BB962C8B-B14F-4D97-AF65-F5344CB8AC3E}">
        <p14:creationId xmlns:p14="http://schemas.microsoft.com/office/powerpoint/2010/main" val="1586064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ドナー検索サイト</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HLA研究所」の画像検索結果">
            <a:extLst>
              <a:ext uri="{FF2B5EF4-FFF2-40B4-BE49-F238E27FC236}">
                <a16:creationId xmlns:a16="http://schemas.microsoft.com/office/drawing/2014/main" id="{AC36F7BA-89A1-4594-960E-1D3C1936E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70" y="2245692"/>
            <a:ext cx="3990914" cy="5522341"/>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15C8FEA6-C2A1-4506-8D37-99154425EAF8}"/>
              </a:ext>
            </a:extLst>
          </p:cNvPr>
          <p:cNvPicPr>
            <a:picLocks noChangeAspect="1"/>
          </p:cNvPicPr>
          <p:nvPr/>
        </p:nvPicPr>
        <p:blipFill rotWithShape="1">
          <a:blip r:embed="rId4"/>
          <a:srcRect t="8421" b="34879"/>
          <a:stretch/>
        </p:blipFill>
        <p:spPr>
          <a:xfrm>
            <a:off x="133412" y="822273"/>
            <a:ext cx="3923928" cy="1390523"/>
          </a:xfrm>
          <a:prstGeom prst="rect">
            <a:avLst/>
          </a:prstGeom>
        </p:spPr>
      </p:pic>
      <p:pic>
        <p:nvPicPr>
          <p:cNvPr id="3" name="図 2">
            <a:extLst>
              <a:ext uri="{FF2B5EF4-FFF2-40B4-BE49-F238E27FC236}">
                <a16:creationId xmlns:a16="http://schemas.microsoft.com/office/drawing/2014/main" id="{2B2102D9-6EE3-46D8-91B6-F3E96E922BB5}"/>
              </a:ext>
            </a:extLst>
          </p:cNvPr>
          <p:cNvPicPr>
            <a:picLocks noChangeAspect="1"/>
          </p:cNvPicPr>
          <p:nvPr/>
        </p:nvPicPr>
        <p:blipFill rotWithShape="1">
          <a:blip r:embed="rId5"/>
          <a:srcRect t="8811" r="29525" b="17240"/>
          <a:stretch/>
        </p:blipFill>
        <p:spPr>
          <a:xfrm>
            <a:off x="4089384" y="3184231"/>
            <a:ext cx="4875103" cy="3197097"/>
          </a:xfrm>
          <a:prstGeom prst="rect">
            <a:avLst/>
          </a:prstGeom>
        </p:spPr>
      </p:pic>
      <p:sp>
        <p:nvSpPr>
          <p:cNvPr id="6" name="テキスト ボックス 5">
            <a:extLst>
              <a:ext uri="{FF2B5EF4-FFF2-40B4-BE49-F238E27FC236}">
                <a16:creationId xmlns:a16="http://schemas.microsoft.com/office/drawing/2014/main" id="{D1608710-9819-4EF5-93E2-576A41473D75}"/>
              </a:ext>
            </a:extLst>
          </p:cNvPr>
          <p:cNvSpPr txBox="1"/>
          <p:nvPr/>
        </p:nvSpPr>
        <p:spPr>
          <a:xfrm>
            <a:off x="4427984" y="908720"/>
            <a:ext cx="4582604" cy="769441"/>
          </a:xfrm>
          <a:prstGeom prst="rect">
            <a:avLst/>
          </a:prstGeom>
          <a:noFill/>
        </p:spPr>
        <p:txBody>
          <a:bodyPr wrap="square" rtlCol="0">
            <a:spAutoFit/>
          </a:bodyPr>
          <a:lstStyle/>
          <a:p>
            <a:r>
              <a:rPr lang="ja-JP" altLang="en-US" sz="2400" dirty="0"/>
              <a:t>　　</a:t>
            </a:r>
            <a:r>
              <a:rPr lang="ja-JP" altLang="en-US" sz="2000" dirty="0"/>
              <a:t>血縁者からドナーを探す時</a:t>
            </a:r>
            <a:endParaRPr lang="en-US" altLang="ja-JP" sz="2000" dirty="0"/>
          </a:p>
          <a:p>
            <a:r>
              <a:rPr kumimoji="1" lang="ja-JP" altLang="en-US" sz="2000" dirty="0"/>
              <a:t>「</a:t>
            </a:r>
            <a:r>
              <a:rPr kumimoji="1" lang="en-US" altLang="ja-JP" sz="2000" dirty="0"/>
              <a:t>HLA</a:t>
            </a:r>
            <a:r>
              <a:rPr kumimoji="1" lang="ja-JP" altLang="en-US" sz="2000" dirty="0"/>
              <a:t>研究所」</a:t>
            </a:r>
            <a:r>
              <a:rPr lang="en-US" altLang="ja-JP" sz="2000" dirty="0">
                <a:hlinkClick r:id="rId6"/>
              </a:rPr>
              <a:t>http://hla.or.jp/</a:t>
            </a:r>
            <a:endParaRPr kumimoji="1" lang="ja-JP" altLang="en-US" sz="2000" dirty="0"/>
          </a:p>
        </p:txBody>
      </p:sp>
      <p:sp>
        <p:nvSpPr>
          <p:cNvPr id="7" name="二等辺三角形 6">
            <a:extLst>
              <a:ext uri="{FF2B5EF4-FFF2-40B4-BE49-F238E27FC236}">
                <a16:creationId xmlns:a16="http://schemas.microsoft.com/office/drawing/2014/main" id="{365EA04B-2976-47F3-8ED6-1F83CCA774C0}"/>
              </a:ext>
            </a:extLst>
          </p:cNvPr>
          <p:cNvSpPr/>
          <p:nvPr/>
        </p:nvSpPr>
        <p:spPr>
          <a:xfrm rot="16200000">
            <a:off x="4444601" y="1019196"/>
            <a:ext cx="254799" cy="2160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00DA6785-4389-44D4-BC41-6EEFF63CC8F6}"/>
              </a:ext>
            </a:extLst>
          </p:cNvPr>
          <p:cNvSpPr txBox="1"/>
          <p:nvPr/>
        </p:nvSpPr>
        <p:spPr>
          <a:xfrm>
            <a:off x="4233400" y="1916832"/>
            <a:ext cx="4731088" cy="1323439"/>
          </a:xfrm>
          <a:prstGeom prst="rect">
            <a:avLst/>
          </a:prstGeom>
          <a:noFill/>
        </p:spPr>
        <p:txBody>
          <a:bodyPr wrap="square" rtlCol="0">
            <a:spAutoFit/>
          </a:bodyPr>
          <a:lstStyle/>
          <a:p>
            <a:r>
              <a:rPr lang="ja-JP" altLang="en-US" sz="2000" dirty="0"/>
              <a:t>骨髄・臍帯血バンクからドナーを探す時</a:t>
            </a:r>
            <a:endParaRPr lang="en-US" altLang="ja-JP" sz="2000" dirty="0"/>
          </a:p>
          <a:p>
            <a:r>
              <a:rPr lang="ja-JP" altLang="en-US" sz="2000" dirty="0"/>
              <a:t>「造血幹細胞移植情報サービス」</a:t>
            </a:r>
            <a:endParaRPr lang="en-US" altLang="ja-JP" sz="2000" dirty="0"/>
          </a:p>
          <a:p>
            <a:r>
              <a:rPr lang="en-US" altLang="ja-JP" sz="2000" dirty="0">
                <a:hlinkClick r:id="rId7"/>
              </a:rPr>
              <a:t>http://www.bmdc.jrc.or.jp/medicalpersonnel/for-hospital.html#main</a:t>
            </a:r>
            <a:endParaRPr kumimoji="1" lang="ja-JP" altLang="en-US" sz="2000" dirty="0"/>
          </a:p>
        </p:txBody>
      </p:sp>
      <p:sp>
        <p:nvSpPr>
          <p:cNvPr id="41" name="二等辺三角形 40">
            <a:extLst>
              <a:ext uri="{FF2B5EF4-FFF2-40B4-BE49-F238E27FC236}">
                <a16:creationId xmlns:a16="http://schemas.microsoft.com/office/drawing/2014/main" id="{9F9F1382-59B0-47F0-81B5-67AE497969BC}"/>
              </a:ext>
            </a:extLst>
          </p:cNvPr>
          <p:cNvSpPr/>
          <p:nvPr/>
        </p:nvSpPr>
        <p:spPr>
          <a:xfrm rot="10800000">
            <a:off x="8604448" y="2022896"/>
            <a:ext cx="254799" cy="2160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AFD33A3-0A1A-46F7-A229-3C0FD04A7445}"/>
              </a:ext>
            </a:extLst>
          </p:cNvPr>
          <p:cNvSpPr/>
          <p:nvPr/>
        </p:nvSpPr>
        <p:spPr>
          <a:xfrm>
            <a:off x="5005200" y="203537"/>
            <a:ext cx="4032828" cy="302437"/>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自家移植は患者自身がドナーの為不要</a:t>
            </a:r>
          </a:p>
        </p:txBody>
      </p:sp>
    </p:spTree>
    <p:extLst>
      <p:ext uri="{BB962C8B-B14F-4D97-AF65-F5344CB8AC3E}">
        <p14:creationId xmlns:p14="http://schemas.microsoft.com/office/powerpoint/2010/main" val="1086308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83F7A6B8-C525-4C1B-A34B-B5DB57BC4155}"/>
              </a:ext>
            </a:extLst>
          </p:cNvPr>
          <p:cNvPicPr>
            <a:picLocks noChangeAspect="1"/>
          </p:cNvPicPr>
          <p:nvPr/>
        </p:nvPicPr>
        <p:blipFill>
          <a:blip r:embed="rId3"/>
          <a:stretch>
            <a:fillRect/>
          </a:stretch>
        </p:blipFill>
        <p:spPr>
          <a:xfrm>
            <a:off x="2676775" y="3933136"/>
            <a:ext cx="6089636" cy="2664216"/>
          </a:xfrm>
          <a:prstGeom prst="rect">
            <a:avLst/>
          </a:prstGeom>
        </p:spPr>
      </p:pic>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移植までの準備②　幹細胞採取</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F7A88211-44F4-4D5F-9E71-787BEE638147}"/>
              </a:ext>
            </a:extLst>
          </p:cNvPr>
          <p:cNvPicPr>
            <a:picLocks noChangeAspect="1"/>
          </p:cNvPicPr>
          <p:nvPr/>
        </p:nvPicPr>
        <p:blipFill>
          <a:blip r:embed="rId4"/>
          <a:stretch>
            <a:fillRect/>
          </a:stretch>
        </p:blipFill>
        <p:spPr>
          <a:xfrm>
            <a:off x="2582432" y="1344466"/>
            <a:ext cx="6183980" cy="2562801"/>
          </a:xfrm>
          <a:prstGeom prst="rect">
            <a:avLst/>
          </a:prstGeom>
        </p:spPr>
      </p:pic>
      <p:sp>
        <p:nvSpPr>
          <p:cNvPr id="8" name="正方形/長方形 7">
            <a:extLst>
              <a:ext uri="{FF2B5EF4-FFF2-40B4-BE49-F238E27FC236}">
                <a16:creationId xmlns:a16="http://schemas.microsoft.com/office/drawing/2014/main" id="{3364A26A-6A88-4F8F-81EA-AB9AE80D44BA}"/>
              </a:ext>
            </a:extLst>
          </p:cNvPr>
          <p:cNvSpPr/>
          <p:nvPr/>
        </p:nvSpPr>
        <p:spPr>
          <a:xfrm>
            <a:off x="385559" y="1344653"/>
            <a:ext cx="1872208" cy="64807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自家移植</a:t>
            </a:r>
          </a:p>
        </p:txBody>
      </p:sp>
      <p:sp>
        <p:nvSpPr>
          <p:cNvPr id="64" name="正方形/長方形 63">
            <a:extLst>
              <a:ext uri="{FF2B5EF4-FFF2-40B4-BE49-F238E27FC236}">
                <a16:creationId xmlns:a16="http://schemas.microsoft.com/office/drawing/2014/main" id="{9B822CE0-4A20-43EF-873D-397ADE82DF0E}"/>
              </a:ext>
            </a:extLst>
          </p:cNvPr>
          <p:cNvSpPr/>
          <p:nvPr/>
        </p:nvSpPr>
        <p:spPr>
          <a:xfrm>
            <a:off x="385559" y="4008808"/>
            <a:ext cx="1872208" cy="64807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同種移植</a:t>
            </a:r>
          </a:p>
        </p:txBody>
      </p:sp>
      <p:sp>
        <p:nvSpPr>
          <p:cNvPr id="10" name="正方形/長方形 9">
            <a:extLst>
              <a:ext uri="{FF2B5EF4-FFF2-40B4-BE49-F238E27FC236}">
                <a16:creationId xmlns:a16="http://schemas.microsoft.com/office/drawing/2014/main" id="{4777F70C-7C81-47FE-A262-B6D72F45D448}"/>
              </a:ext>
            </a:extLst>
          </p:cNvPr>
          <p:cNvSpPr/>
          <p:nvPr/>
        </p:nvSpPr>
        <p:spPr>
          <a:xfrm>
            <a:off x="4788024" y="908720"/>
            <a:ext cx="4176464" cy="583264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CAF90AF0-89A1-4AFC-9756-AD33E1475319}"/>
              </a:ext>
            </a:extLst>
          </p:cNvPr>
          <p:cNvSpPr/>
          <p:nvPr/>
        </p:nvSpPr>
        <p:spPr>
          <a:xfrm>
            <a:off x="251520" y="1196752"/>
            <a:ext cx="4536504" cy="55446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03B58B55-64F2-4AA6-BB31-A58D3D523E13}"/>
              </a:ext>
            </a:extLst>
          </p:cNvPr>
          <p:cNvSpPr/>
          <p:nvPr/>
        </p:nvSpPr>
        <p:spPr>
          <a:xfrm>
            <a:off x="5097094" y="796058"/>
            <a:ext cx="3394353" cy="57606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tx1"/>
                </a:solidFill>
              </a:rPr>
              <a:t>“</a:t>
            </a:r>
            <a:r>
              <a:rPr lang="ja-JP" altLang="en-US" sz="2800" b="1" dirty="0">
                <a:solidFill>
                  <a:srgbClr val="FF0000"/>
                </a:solidFill>
              </a:rPr>
              <a:t>移植細胞の集め方</a:t>
            </a:r>
            <a:r>
              <a:rPr lang="ja-JP" altLang="en-US" sz="2800" b="1" dirty="0">
                <a:solidFill>
                  <a:schemeClr val="tx1"/>
                </a:solidFill>
              </a:rPr>
              <a:t>“</a:t>
            </a:r>
            <a:endParaRPr lang="en-US" altLang="ja-JP" sz="2800" b="1" dirty="0">
              <a:solidFill>
                <a:schemeClr val="tx1"/>
              </a:solidFill>
            </a:endParaRPr>
          </a:p>
        </p:txBody>
      </p:sp>
      <p:sp>
        <p:nvSpPr>
          <p:cNvPr id="67" name="正方形/長方形 66">
            <a:extLst>
              <a:ext uri="{FF2B5EF4-FFF2-40B4-BE49-F238E27FC236}">
                <a16:creationId xmlns:a16="http://schemas.microsoft.com/office/drawing/2014/main" id="{D456EE20-2BA3-47F9-B9A5-16628BC5FE8F}"/>
              </a:ext>
            </a:extLst>
          </p:cNvPr>
          <p:cNvSpPr/>
          <p:nvPr/>
        </p:nvSpPr>
        <p:spPr>
          <a:xfrm>
            <a:off x="4976786" y="1473663"/>
            <a:ext cx="3987702" cy="2274770"/>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ja-JP" altLang="en-US" sz="2400" b="1" dirty="0">
                <a:solidFill>
                  <a:schemeClr val="tx1"/>
                </a:solidFill>
              </a:rPr>
              <a:t>患者負担を考慮し、ほとんどが末梢血から幹細胞採取が行われる。</a:t>
            </a:r>
            <a:endParaRPr lang="en-US" altLang="ja-JP" sz="2400" b="1" dirty="0">
              <a:solidFill>
                <a:schemeClr val="tx1"/>
              </a:solidFill>
            </a:endParaRPr>
          </a:p>
          <a:p>
            <a:pPr>
              <a:spcAft>
                <a:spcPts val="600"/>
              </a:spcAft>
            </a:pPr>
            <a:r>
              <a:rPr kumimoji="1" lang="en-US" altLang="ja-JP" sz="2400" b="1" dirty="0">
                <a:solidFill>
                  <a:schemeClr val="tx1"/>
                </a:solidFill>
              </a:rPr>
              <a:t>※</a:t>
            </a:r>
            <a:r>
              <a:rPr kumimoji="1" lang="ja-JP" altLang="en-US" sz="2400" b="1" dirty="0">
                <a:solidFill>
                  <a:schemeClr val="tx1"/>
                </a:solidFill>
              </a:rPr>
              <a:t>骨髄採取はほとんど行われない。</a:t>
            </a:r>
            <a:endParaRPr kumimoji="1" lang="en-US" altLang="ja-JP" sz="2400" b="1" dirty="0">
              <a:solidFill>
                <a:schemeClr val="tx1"/>
              </a:solidFill>
            </a:endParaRPr>
          </a:p>
          <a:p>
            <a:endParaRPr kumimoji="1" lang="en-US" altLang="ja-JP" sz="2000" b="1" dirty="0">
              <a:solidFill>
                <a:schemeClr val="tx1"/>
              </a:solidFill>
            </a:endParaRPr>
          </a:p>
        </p:txBody>
      </p:sp>
      <p:sp>
        <p:nvSpPr>
          <p:cNvPr id="68" name="正方形/長方形 67">
            <a:extLst>
              <a:ext uri="{FF2B5EF4-FFF2-40B4-BE49-F238E27FC236}">
                <a16:creationId xmlns:a16="http://schemas.microsoft.com/office/drawing/2014/main" id="{77E6EACC-E118-49FE-958E-9FF70C6F44B1}"/>
              </a:ext>
            </a:extLst>
          </p:cNvPr>
          <p:cNvSpPr/>
          <p:nvPr/>
        </p:nvSpPr>
        <p:spPr>
          <a:xfrm>
            <a:off x="4958976" y="4019928"/>
            <a:ext cx="4005511" cy="2361399"/>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kumimoji="1" lang="ja-JP" altLang="en-US" sz="2400" b="1" dirty="0">
                <a:solidFill>
                  <a:schemeClr val="tx1"/>
                </a:solidFill>
              </a:rPr>
              <a:t>ドナーソースとして、末梢血幹細胞、骨髄、臍帯血がある。</a:t>
            </a:r>
            <a:endParaRPr lang="en-US" altLang="ja-JP" sz="2400" b="1" dirty="0">
              <a:solidFill>
                <a:schemeClr val="tx1"/>
              </a:solidFill>
            </a:endParaRPr>
          </a:p>
          <a:p>
            <a:pPr>
              <a:spcAft>
                <a:spcPts val="600"/>
              </a:spcAft>
            </a:pPr>
            <a:r>
              <a:rPr kumimoji="1" lang="ja-JP" altLang="en-US" sz="2400" b="1" dirty="0">
                <a:solidFill>
                  <a:schemeClr val="tx1"/>
                </a:solidFill>
              </a:rPr>
              <a:t>採取方法として、末梢血幹細胞採取と、骨髄採取がある。</a:t>
            </a:r>
            <a:endParaRPr kumimoji="1" lang="en-US" altLang="ja-JP" sz="2400" b="1" dirty="0">
              <a:solidFill>
                <a:schemeClr val="tx1"/>
              </a:solidFill>
            </a:endParaRPr>
          </a:p>
        </p:txBody>
      </p:sp>
    </p:spTree>
    <p:extLst>
      <p:ext uri="{BB962C8B-B14F-4D97-AF65-F5344CB8AC3E}">
        <p14:creationId xmlns:p14="http://schemas.microsoft.com/office/powerpoint/2010/main" val="42330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末梢血幹細胞採取</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4777F70C-7C81-47FE-A262-B6D72F45D448}"/>
              </a:ext>
            </a:extLst>
          </p:cNvPr>
          <p:cNvSpPr/>
          <p:nvPr/>
        </p:nvSpPr>
        <p:spPr>
          <a:xfrm>
            <a:off x="4788024" y="908720"/>
            <a:ext cx="4176464" cy="583264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Rectangle 5" descr="右上がり対角線 (太)">
            <a:extLst>
              <a:ext uri="{FF2B5EF4-FFF2-40B4-BE49-F238E27FC236}">
                <a16:creationId xmlns:a16="http://schemas.microsoft.com/office/drawing/2014/main" id="{EA97428B-5F97-4ED8-8908-48CC9E4F5010}"/>
              </a:ext>
            </a:extLst>
          </p:cNvPr>
          <p:cNvSpPr>
            <a:spLocks noChangeArrowheads="1"/>
          </p:cNvSpPr>
          <p:nvPr/>
        </p:nvSpPr>
        <p:spPr bwMode="auto">
          <a:xfrm>
            <a:off x="6606305" y="2564904"/>
            <a:ext cx="1109629" cy="318924"/>
          </a:xfrm>
          <a:prstGeom prst="rect">
            <a:avLst/>
          </a:prstGeom>
          <a:pattFill prst="wdUpDiag">
            <a:fgClr>
              <a:schemeClr val="tx1"/>
            </a:fgClr>
            <a:bgClr>
              <a:srgbClr val="FFFFFF"/>
            </a:bgClr>
          </a:pattFill>
          <a:ln w="31750">
            <a:solidFill>
              <a:srgbClr val="000000"/>
            </a:solidFill>
            <a:miter lim="800000"/>
            <a:headEnd/>
            <a:tailEnd/>
          </a:ln>
          <a:effectLst/>
        </p:spPr>
        <p:txBody>
          <a:bodyPr wrap="square" lIns="36000" tIns="36000" rIns="36000" bIns="36000" anchor="ctr">
            <a:spAutoFit/>
          </a:bodyPr>
          <a:lstStyle/>
          <a:p>
            <a:endParaRPr lang="ja-JP" altLang="en-US"/>
          </a:p>
        </p:txBody>
      </p:sp>
      <p:sp>
        <p:nvSpPr>
          <p:cNvPr id="14" name="Text Box 6">
            <a:extLst>
              <a:ext uri="{FF2B5EF4-FFF2-40B4-BE49-F238E27FC236}">
                <a16:creationId xmlns:a16="http://schemas.microsoft.com/office/drawing/2014/main" id="{64F960FD-CA4E-4C00-AF1C-D34E15F90197}"/>
              </a:ext>
            </a:extLst>
          </p:cNvPr>
          <p:cNvSpPr txBox="1">
            <a:spLocks noChangeArrowheads="1"/>
          </p:cNvSpPr>
          <p:nvPr/>
        </p:nvSpPr>
        <p:spPr bwMode="auto">
          <a:xfrm>
            <a:off x="4902453" y="1694222"/>
            <a:ext cx="1105038" cy="380480"/>
          </a:xfrm>
          <a:prstGeom prst="rect">
            <a:avLst/>
          </a:prstGeom>
          <a:noFill/>
          <a:ln w="31750">
            <a:noFill/>
            <a:miter lim="800000"/>
            <a:headEnd/>
            <a:tailEnd/>
          </a:ln>
          <a:effectLst/>
        </p:spPr>
        <p:txBody>
          <a:bodyPr wrap="none" lIns="36000" tIns="36000" rIns="36000" bIns="36000" anchor="ctr">
            <a:spAutoFit/>
          </a:bodyPr>
          <a:lstStyle/>
          <a:p>
            <a:pPr algn="ctr" eaLnBrk="0" hangingPunct="0"/>
            <a:r>
              <a:rPr lang="ja-JP" altLang="en-US" sz="2000" b="1" dirty="0">
                <a:solidFill>
                  <a:srgbClr val="00B050"/>
                </a:solidFill>
                <a:latin typeface="Times New Roman" pitchFamily="18" charset="0"/>
              </a:rPr>
              <a:t>化学療法</a:t>
            </a:r>
          </a:p>
        </p:txBody>
      </p:sp>
      <p:sp>
        <p:nvSpPr>
          <p:cNvPr id="15" name="Text Box 7">
            <a:extLst>
              <a:ext uri="{FF2B5EF4-FFF2-40B4-BE49-F238E27FC236}">
                <a16:creationId xmlns:a16="http://schemas.microsoft.com/office/drawing/2014/main" id="{B9B5A7C5-962D-40C5-9A72-8C05E00A5238}"/>
              </a:ext>
            </a:extLst>
          </p:cNvPr>
          <p:cNvSpPr txBox="1">
            <a:spLocks noChangeArrowheads="1"/>
          </p:cNvSpPr>
          <p:nvPr/>
        </p:nvSpPr>
        <p:spPr bwMode="auto">
          <a:xfrm>
            <a:off x="7059276" y="1412776"/>
            <a:ext cx="1117861" cy="349702"/>
          </a:xfrm>
          <a:prstGeom prst="rect">
            <a:avLst/>
          </a:prstGeom>
          <a:noFill/>
          <a:ln w="31750">
            <a:noFill/>
            <a:miter lim="800000"/>
            <a:headEnd/>
            <a:tailEnd/>
          </a:ln>
          <a:effectLst/>
        </p:spPr>
        <p:txBody>
          <a:bodyPr wrap="none" lIns="36000" tIns="36000" rIns="36000" bIns="36000" anchor="ctr">
            <a:spAutoFit/>
          </a:bodyPr>
          <a:lstStyle/>
          <a:p>
            <a:pPr algn="ctr" eaLnBrk="0" hangingPunct="0"/>
            <a:r>
              <a:rPr lang="en-US" altLang="ja-JP" sz="1800">
                <a:latin typeface="ＭＳ Ｐゴシック" pitchFamily="50" charset="-128"/>
              </a:rPr>
              <a:t>PBSC</a:t>
            </a:r>
            <a:r>
              <a:rPr lang="ja-JP" altLang="en-US" sz="1800">
                <a:latin typeface="Times New Roman" pitchFamily="18" charset="0"/>
              </a:rPr>
              <a:t>採取</a:t>
            </a:r>
          </a:p>
        </p:txBody>
      </p:sp>
      <p:sp>
        <p:nvSpPr>
          <p:cNvPr id="16" name="Text Box 8">
            <a:extLst>
              <a:ext uri="{FF2B5EF4-FFF2-40B4-BE49-F238E27FC236}">
                <a16:creationId xmlns:a16="http://schemas.microsoft.com/office/drawing/2014/main" id="{50B5E642-3746-4BF8-BA53-D23FFF23AFC9}"/>
              </a:ext>
            </a:extLst>
          </p:cNvPr>
          <p:cNvSpPr txBox="1">
            <a:spLocks noChangeArrowheads="1"/>
          </p:cNvSpPr>
          <p:nvPr/>
        </p:nvSpPr>
        <p:spPr bwMode="auto">
          <a:xfrm>
            <a:off x="7902449" y="2564904"/>
            <a:ext cx="691444" cy="274637"/>
          </a:xfrm>
          <a:prstGeom prst="rect">
            <a:avLst/>
          </a:prstGeom>
          <a:noFill/>
          <a:ln w="31750">
            <a:noFill/>
            <a:miter lim="800000"/>
            <a:headEnd/>
            <a:tailEnd/>
          </a:ln>
          <a:effectLst/>
        </p:spPr>
        <p:txBody>
          <a:bodyPr lIns="0" tIns="0" rIns="0" bIns="0" anchor="ctr" anchorCtr="1">
            <a:spAutoFit/>
          </a:bodyPr>
          <a:lstStyle/>
          <a:p>
            <a:pPr algn="ctr" eaLnBrk="0" hangingPunct="0"/>
            <a:r>
              <a:rPr lang="en-US" altLang="ja-JP" sz="1800" dirty="0">
                <a:latin typeface="ＭＳ Ｐゴシック" pitchFamily="50" charset="-128"/>
              </a:rPr>
              <a:t>G-CSF</a:t>
            </a:r>
            <a:endParaRPr lang="en-US" altLang="ja-JP" sz="1800" dirty="0">
              <a:latin typeface="Times New Roman" pitchFamily="18" charset="0"/>
            </a:endParaRPr>
          </a:p>
        </p:txBody>
      </p:sp>
      <p:sp>
        <p:nvSpPr>
          <p:cNvPr id="17" name="Text Box 9">
            <a:extLst>
              <a:ext uri="{FF2B5EF4-FFF2-40B4-BE49-F238E27FC236}">
                <a16:creationId xmlns:a16="http://schemas.microsoft.com/office/drawing/2014/main" id="{DE47C09D-934B-4DC3-B975-C2118BED93D2}"/>
              </a:ext>
            </a:extLst>
          </p:cNvPr>
          <p:cNvSpPr txBox="1">
            <a:spLocks noChangeArrowheads="1"/>
          </p:cNvSpPr>
          <p:nvPr/>
        </p:nvSpPr>
        <p:spPr bwMode="auto">
          <a:xfrm>
            <a:off x="6471448" y="3103436"/>
            <a:ext cx="188119" cy="349702"/>
          </a:xfrm>
          <a:prstGeom prst="rect">
            <a:avLst/>
          </a:prstGeom>
          <a:noFill/>
          <a:ln w="31750">
            <a:noFill/>
            <a:miter lim="800000"/>
            <a:headEnd/>
            <a:tailEnd/>
          </a:ln>
          <a:effectLst/>
        </p:spPr>
        <p:txBody>
          <a:bodyPr wrap="none" lIns="36000" tIns="36000" rIns="36000" bIns="36000" anchor="ctr">
            <a:spAutoFit/>
          </a:bodyPr>
          <a:lstStyle/>
          <a:p>
            <a:pPr algn="ctr" eaLnBrk="0" hangingPunct="0"/>
            <a:r>
              <a:rPr lang="en-US" altLang="ja-JP" sz="1800">
                <a:latin typeface="ＭＳ Ｐゴシック" pitchFamily="50" charset="-128"/>
              </a:rPr>
              <a:t>7</a:t>
            </a:r>
            <a:endParaRPr lang="en-US" altLang="ja-JP" sz="1800">
              <a:latin typeface="Times New Roman" pitchFamily="18" charset="0"/>
            </a:endParaRPr>
          </a:p>
        </p:txBody>
      </p:sp>
      <p:sp>
        <p:nvSpPr>
          <p:cNvPr id="18" name="Text Box 10">
            <a:extLst>
              <a:ext uri="{FF2B5EF4-FFF2-40B4-BE49-F238E27FC236}">
                <a16:creationId xmlns:a16="http://schemas.microsoft.com/office/drawing/2014/main" id="{1B1D5D2A-D4CD-4E2E-A517-E3C9190465D1}"/>
              </a:ext>
            </a:extLst>
          </p:cNvPr>
          <p:cNvSpPr txBox="1">
            <a:spLocks noChangeArrowheads="1"/>
          </p:cNvSpPr>
          <p:nvPr/>
        </p:nvSpPr>
        <p:spPr bwMode="auto">
          <a:xfrm>
            <a:off x="7504529" y="3103436"/>
            <a:ext cx="303536" cy="349702"/>
          </a:xfrm>
          <a:prstGeom prst="rect">
            <a:avLst/>
          </a:prstGeom>
          <a:noFill/>
          <a:ln w="31750">
            <a:noFill/>
            <a:miter lim="800000"/>
            <a:headEnd/>
            <a:tailEnd/>
          </a:ln>
          <a:effectLst/>
        </p:spPr>
        <p:txBody>
          <a:bodyPr wrap="none" lIns="36000" tIns="36000" rIns="36000" bIns="36000" anchor="ctr">
            <a:spAutoFit/>
          </a:bodyPr>
          <a:lstStyle/>
          <a:p>
            <a:pPr algn="ctr" eaLnBrk="0" hangingPunct="0"/>
            <a:r>
              <a:rPr lang="en-US" altLang="ja-JP" sz="1800">
                <a:latin typeface="ＭＳ Ｐゴシック" pitchFamily="50" charset="-128"/>
              </a:rPr>
              <a:t>14</a:t>
            </a:r>
            <a:endParaRPr lang="en-US" altLang="ja-JP" sz="1800">
              <a:latin typeface="Times New Roman" pitchFamily="18" charset="0"/>
            </a:endParaRPr>
          </a:p>
        </p:txBody>
      </p:sp>
      <p:sp>
        <p:nvSpPr>
          <p:cNvPr id="19" name="Text Box 11">
            <a:extLst>
              <a:ext uri="{FF2B5EF4-FFF2-40B4-BE49-F238E27FC236}">
                <a16:creationId xmlns:a16="http://schemas.microsoft.com/office/drawing/2014/main" id="{6CA7E7DC-686B-40E1-B89F-30A32DBDFD61}"/>
              </a:ext>
            </a:extLst>
          </p:cNvPr>
          <p:cNvSpPr txBox="1">
            <a:spLocks noChangeArrowheads="1"/>
          </p:cNvSpPr>
          <p:nvPr/>
        </p:nvSpPr>
        <p:spPr bwMode="auto">
          <a:xfrm>
            <a:off x="7891469" y="3103436"/>
            <a:ext cx="534369" cy="349702"/>
          </a:xfrm>
          <a:prstGeom prst="rect">
            <a:avLst/>
          </a:prstGeom>
          <a:noFill/>
          <a:ln w="31750">
            <a:noFill/>
            <a:miter lim="800000"/>
            <a:headEnd/>
            <a:tailEnd/>
          </a:ln>
          <a:effectLst/>
        </p:spPr>
        <p:txBody>
          <a:bodyPr wrap="none" lIns="36000" tIns="36000" rIns="36000" bIns="36000" anchor="ctr">
            <a:spAutoFit/>
          </a:bodyPr>
          <a:lstStyle/>
          <a:p>
            <a:pPr algn="ctr" eaLnBrk="0" hangingPunct="0"/>
            <a:r>
              <a:rPr lang="ja-JP" altLang="en-US" sz="1800">
                <a:latin typeface="ＭＳ Ｐゴシック" pitchFamily="50" charset="-128"/>
              </a:rPr>
              <a:t>（日）</a:t>
            </a:r>
            <a:endParaRPr lang="ja-JP" altLang="en-US" sz="1800">
              <a:latin typeface="Times New Roman" pitchFamily="18" charset="0"/>
            </a:endParaRPr>
          </a:p>
        </p:txBody>
      </p:sp>
      <p:sp>
        <p:nvSpPr>
          <p:cNvPr id="20" name="Text Box 12">
            <a:extLst>
              <a:ext uri="{FF2B5EF4-FFF2-40B4-BE49-F238E27FC236}">
                <a16:creationId xmlns:a16="http://schemas.microsoft.com/office/drawing/2014/main" id="{92D1B435-80F4-4163-9196-4244D19AD688}"/>
              </a:ext>
            </a:extLst>
          </p:cNvPr>
          <p:cNvSpPr txBox="1">
            <a:spLocks noChangeArrowheads="1"/>
          </p:cNvSpPr>
          <p:nvPr/>
        </p:nvSpPr>
        <p:spPr bwMode="auto">
          <a:xfrm>
            <a:off x="5396182" y="3103436"/>
            <a:ext cx="188119" cy="349702"/>
          </a:xfrm>
          <a:prstGeom prst="rect">
            <a:avLst/>
          </a:prstGeom>
          <a:noFill/>
          <a:ln w="31750">
            <a:noFill/>
            <a:miter lim="800000"/>
            <a:headEnd/>
            <a:tailEnd/>
          </a:ln>
          <a:effectLst/>
        </p:spPr>
        <p:txBody>
          <a:bodyPr wrap="none" lIns="36000" tIns="36000" rIns="36000" bIns="36000" anchor="ctr">
            <a:spAutoFit/>
          </a:bodyPr>
          <a:lstStyle/>
          <a:p>
            <a:pPr algn="ctr" eaLnBrk="0" hangingPunct="0"/>
            <a:r>
              <a:rPr lang="en-US" altLang="ja-JP" sz="1800">
                <a:latin typeface="ＭＳ Ｐゴシック" pitchFamily="50" charset="-128"/>
              </a:rPr>
              <a:t>0</a:t>
            </a:r>
            <a:endParaRPr lang="en-US" altLang="ja-JP" sz="1800">
              <a:latin typeface="Times New Roman" pitchFamily="18" charset="0"/>
            </a:endParaRPr>
          </a:p>
        </p:txBody>
      </p:sp>
      <p:sp>
        <p:nvSpPr>
          <p:cNvPr id="21" name="Text Box 13">
            <a:extLst>
              <a:ext uri="{FF2B5EF4-FFF2-40B4-BE49-F238E27FC236}">
                <a16:creationId xmlns:a16="http://schemas.microsoft.com/office/drawing/2014/main" id="{709051DB-EA59-4179-9350-11865FE7BBD3}"/>
              </a:ext>
            </a:extLst>
          </p:cNvPr>
          <p:cNvSpPr txBox="1">
            <a:spLocks noChangeArrowheads="1"/>
          </p:cNvSpPr>
          <p:nvPr/>
        </p:nvSpPr>
        <p:spPr bwMode="auto">
          <a:xfrm>
            <a:off x="3981772" y="1184441"/>
            <a:ext cx="4168376" cy="466657"/>
          </a:xfrm>
          <a:prstGeom prst="rect">
            <a:avLst/>
          </a:prstGeom>
          <a:noFill/>
          <a:ln w="31750">
            <a:noFill/>
            <a:miter lim="800000"/>
            <a:headEnd/>
            <a:tailEnd/>
          </a:ln>
          <a:effectLst/>
        </p:spPr>
        <p:txBody>
          <a:bodyPr wrap="none" lIns="36000" tIns="36000" rIns="36000" bIns="36000" anchor="ctr">
            <a:spAutoFit/>
          </a:bodyPr>
          <a:lstStyle/>
          <a:p>
            <a:pPr eaLnBrk="0" hangingPunct="0">
              <a:lnSpc>
                <a:spcPct val="80000"/>
              </a:lnSpc>
            </a:pPr>
            <a:r>
              <a:rPr lang="en-US" altLang="ja-JP" b="1" dirty="0">
                <a:latin typeface="ＭＳ Ｐゴシック" pitchFamily="50" charset="-128"/>
              </a:rPr>
              <a:t>A</a:t>
            </a:r>
            <a:r>
              <a:rPr lang="ja-JP" altLang="en-US" b="1" dirty="0">
                <a:latin typeface="ＭＳ Ｐゴシック" pitchFamily="50" charset="-128"/>
              </a:rPr>
              <a:t>法</a:t>
            </a:r>
            <a:r>
              <a:rPr lang="en-US" altLang="ja-JP" dirty="0">
                <a:latin typeface="ＭＳ Ｐゴシック" pitchFamily="50" charset="-128"/>
              </a:rPr>
              <a:t>. Drug combined G-CSF </a:t>
            </a:r>
            <a:r>
              <a:rPr lang="ja-JP" altLang="en-US" dirty="0">
                <a:latin typeface="ＭＳ Ｐゴシック" pitchFamily="50" charset="-128"/>
              </a:rPr>
              <a:t>ｍｏｂｉｌｉｚａｔｉｏｎ</a:t>
            </a:r>
          </a:p>
          <a:p>
            <a:pPr eaLnBrk="0" hangingPunct="0">
              <a:lnSpc>
                <a:spcPct val="80000"/>
              </a:lnSpc>
            </a:pPr>
            <a:r>
              <a:rPr lang="ja-JP" altLang="en-US" sz="1400" dirty="0">
                <a:latin typeface="ＭＳ Ｐゴシック" pitchFamily="50" charset="-128"/>
              </a:rPr>
              <a:t>               </a:t>
            </a:r>
            <a:r>
              <a:rPr lang="en-US" altLang="ja-JP" sz="1400" dirty="0">
                <a:latin typeface="ＭＳ Ｐゴシック" pitchFamily="50" charset="-128"/>
              </a:rPr>
              <a:t>(</a:t>
            </a:r>
            <a:r>
              <a:rPr lang="en-US" altLang="ja-JP" sz="1400" dirty="0" err="1">
                <a:latin typeface="ＭＳ Ｐゴシック" pitchFamily="50" charset="-128"/>
              </a:rPr>
              <a:t>cytotoxic</a:t>
            </a:r>
            <a:r>
              <a:rPr lang="en-US" altLang="ja-JP" sz="1400" dirty="0">
                <a:latin typeface="ＭＳ Ｐゴシック" pitchFamily="50" charset="-128"/>
              </a:rPr>
              <a:t>/cytokine mobilization)</a:t>
            </a:r>
            <a:endParaRPr lang="en-US" altLang="ja-JP" sz="1400" dirty="0">
              <a:latin typeface="Times New Roman" pitchFamily="18" charset="0"/>
            </a:endParaRPr>
          </a:p>
        </p:txBody>
      </p:sp>
      <p:sp>
        <p:nvSpPr>
          <p:cNvPr id="22" name="Line 14">
            <a:extLst>
              <a:ext uri="{FF2B5EF4-FFF2-40B4-BE49-F238E27FC236}">
                <a16:creationId xmlns:a16="http://schemas.microsoft.com/office/drawing/2014/main" id="{BB6821A0-455A-4214-B651-DBFEADA1E6C0}"/>
              </a:ext>
            </a:extLst>
          </p:cNvPr>
          <p:cNvSpPr>
            <a:spLocks noChangeShapeType="1"/>
          </p:cNvSpPr>
          <p:nvPr/>
        </p:nvSpPr>
        <p:spPr bwMode="auto">
          <a:xfrm>
            <a:off x="4951205" y="3017143"/>
            <a:ext cx="3869267" cy="0"/>
          </a:xfrm>
          <a:prstGeom prst="line">
            <a:avLst/>
          </a:prstGeom>
          <a:noFill/>
          <a:ln w="31750">
            <a:solidFill>
              <a:srgbClr val="000000"/>
            </a:solidFill>
            <a:round/>
            <a:headEnd/>
            <a:tailEnd/>
          </a:ln>
          <a:effectLst/>
        </p:spPr>
        <p:txBody>
          <a:bodyPr wrap="none" lIns="36000" tIns="36000" rIns="36000" bIns="36000" anchor="ctr">
            <a:spAutoFit/>
          </a:bodyPr>
          <a:lstStyle/>
          <a:p>
            <a:endParaRPr lang="ja-JP" altLang="en-US"/>
          </a:p>
        </p:txBody>
      </p:sp>
      <p:grpSp>
        <p:nvGrpSpPr>
          <p:cNvPr id="23" name="Group 15">
            <a:extLst>
              <a:ext uri="{FF2B5EF4-FFF2-40B4-BE49-F238E27FC236}">
                <a16:creationId xmlns:a16="http://schemas.microsoft.com/office/drawing/2014/main" id="{BF4A411B-04AA-44A8-AA04-F32F0B999C26}"/>
              </a:ext>
            </a:extLst>
          </p:cNvPr>
          <p:cNvGrpSpPr>
            <a:grpSpLocks/>
          </p:cNvGrpSpPr>
          <p:nvPr/>
        </p:nvGrpSpPr>
        <p:grpSpPr bwMode="auto">
          <a:xfrm>
            <a:off x="4824199" y="1778893"/>
            <a:ext cx="118533" cy="1257300"/>
            <a:chOff x="1620" y="1014"/>
            <a:chExt cx="84" cy="792"/>
          </a:xfrm>
        </p:grpSpPr>
        <p:sp>
          <p:nvSpPr>
            <p:cNvPr id="24" name="Line 16">
              <a:extLst>
                <a:ext uri="{FF2B5EF4-FFF2-40B4-BE49-F238E27FC236}">
                  <a16:creationId xmlns:a16="http://schemas.microsoft.com/office/drawing/2014/main" id="{12AFA5F9-036F-4F74-8FB4-13DE236D355D}"/>
                </a:ext>
              </a:extLst>
            </p:cNvPr>
            <p:cNvSpPr>
              <a:spLocks noChangeShapeType="1"/>
            </p:cNvSpPr>
            <p:nvPr/>
          </p:nvSpPr>
          <p:spPr bwMode="auto">
            <a:xfrm>
              <a:off x="1704" y="1014"/>
              <a:ext cx="0" cy="792"/>
            </a:xfrm>
            <a:prstGeom prst="line">
              <a:avLst/>
            </a:prstGeom>
            <a:noFill/>
            <a:ln w="31750">
              <a:solidFill>
                <a:srgbClr val="000000"/>
              </a:solidFill>
              <a:round/>
              <a:headEnd/>
              <a:tailEnd/>
            </a:ln>
            <a:effectLst/>
          </p:spPr>
          <p:txBody>
            <a:bodyPr wrap="none" lIns="36000" tIns="36000" rIns="36000" bIns="36000" anchor="ctr">
              <a:spAutoFit/>
            </a:bodyPr>
            <a:lstStyle/>
            <a:p>
              <a:endParaRPr lang="ja-JP" altLang="en-US"/>
            </a:p>
          </p:txBody>
        </p:sp>
        <p:sp>
          <p:nvSpPr>
            <p:cNvPr id="25" name="Line 17">
              <a:extLst>
                <a:ext uri="{FF2B5EF4-FFF2-40B4-BE49-F238E27FC236}">
                  <a16:creationId xmlns:a16="http://schemas.microsoft.com/office/drawing/2014/main" id="{1076E1A3-A736-4EB5-B3A3-D860C1D6A27D}"/>
                </a:ext>
              </a:extLst>
            </p:cNvPr>
            <p:cNvSpPr>
              <a:spLocks noChangeShapeType="1"/>
            </p:cNvSpPr>
            <p:nvPr/>
          </p:nvSpPr>
          <p:spPr bwMode="auto">
            <a:xfrm>
              <a:off x="1620" y="1392"/>
              <a:ext cx="80" cy="0"/>
            </a:xfrm>
            <a:prstGeom prst="line">
              <a:avLst/>
            </a:prstGeom>
            <a:noFill/>
            <a:ln w="31750">
              <a:solidFill>
                <a:srgbClr val="000000"/>
              </a:solidFill>
              <a:round/>
              <a:headEnd/>
              <a:tailEnd/>
            </a:ln>
            <a:effectLst/>
          </p:spPr>
          <p:txBody>
            <a:bodyPr wrap="none" lIns="36000" tIns="36000" rIns="36000" bIns="36000" anchor="ctr">
              <a:spAutoFit/>
            </a:bodyPr>
            <a:lstStyle/>
            <a:p>
              <a:endParaRPr lang="ja-JP" altLang="en-US"/>
            </a:p>
          </p:txBody>
        </p:sp>
      </p:grpSp>
      <p:sp>
        <p:nvSpPr>
          <p:cNvPr id="26" name="Line 18">
            <a:extLst>
              <a:ext uri="{FF2B5EF4-FFF2-40B4-BE49-F238E27FC236}">
                <a16:creationId xmlns:a16="http://schemas.microsoft.com/office/drawing/2014/main" id="{A80E1DAB-6C36-40C5-A14E-9860DE80006F}"/>
              </a:ext>
            </a:extLst>
          </p:cNvPr>
          <p:cNvSpPr>
            <a:spLocks noChangeShapeType="1"/>
          </p:cNvSpPr>
          <p:nvPr/>
        </p:nvSpPr>
        <p:spPr bwMode="auto">
          <a:xfrm rot="5400000">
            <a:off x="5422507" y="3093343"/>
            <a:ext cx="127000" cy="0"/>
          </a:xfrm>
          <a:prstGeom prst="line">
            <a:avLst/>
          </a:prstGeom>
          <a:noFill/>
          <a:ln w="31750">
            <a:solidFill>
              <a:srgbClr val="000000"/>
            </a:solidFill>
            <a:round/>
            <a:headEnd/>
            <a:tailEnd/>
          </a:ln>
          <a:effectLst/>
        </p:spPr>
        <p:txBody>
          <a:bodyPr wrap="none" lIns="36000" tIns="36000" rIns="36000" bIns="36000" anchor="ctr">
            <a:spAutoFit/>
          </a:bodyPr>
          <a:lstStyle/>
          <a:p>
            <a:endParaRPr lang="ja-JP" altLang="en-US"/>
          </a:p>
        </p:txBody>
      </p:sp>
      <p:sp>
        <p:nvSpPr>
          <p:cNvPr id="27" name="Line 19">
            <a:extLst>
              <a:ext uri="{FF2B5EF4-FFF2-40B4-BE49-F238E27FC236}">
                <a16:creationId xmlns:a16="http://schemas.microsoft.com/office/drawing/2014/main" id="{8DF198F2-F969-4F4F-84D4-E21415F810E0}"/>
              </a:ext>
            </a:extLst>
          </p:cNvPr>
          <p:cNvSpPr>
            <a:spLocks noChangeShapeType="1"/>
          </p:cNvSpPr>
          <p:nvPr/>
        </p:nvSpPr>
        <p:spPr bwMode="auto">
          <a:xfrm rot="5400000">
            <a:off x="7599851" y="3093343"/>
            <a:ext cx="127000" cy="0"/>
          </a:xfrm>
          <a:prstGeom prst="line">
            <a:avLst/>
          </a:prstGeom>
          <a:noFill/>
          <a:ln w="31750">
            <a:solidFill>
              <a:srgbClr val="000000"/>
            </a:solidFill>
            <a:round/>
            <a:headEnd/>
            <a:tailEnd/>
          </a:ln>
          <a:effectLst/>
        </p:spPr>
        <p:txBody>
          <a:bodyPr wrap="none" lIns="36000" tIns="36000" rIns="36000" bIns="36000" anchor="ctr">
            <a:spAutoFit/>
          </a:bodyPr>
          <a:lstStyle/>
          <a:p>
            <a:endParaRPr lang="ja-JP" altLang="en-US"/>
          </a:p>
        </p:txBody>
      </p:sp>
      <p:sp>
        <p:nvSpPr>
          <p:cNvPr id="28" name="Text Box 20">
            <a:extLst>
              <a:ext uri="{FF2B5EF4-FFF2-40B4-BE49-F238E27FC236}">
                <a16:creationId xmlns:a16="http://schemas.microsoft.com/office/drawing/2014/main" id="{EDB88F11-4912-4D19-BD8B-B8B9DDE4F35C}"/>
              </a:ext>
            </a:extLst>
          </p:cNvPr>
          <p:cNvSpPr txBox="1">
            <a:spLocks noChangeArrowheads="1"/>
          </p:cNvSpPr>
          <p:nvPr/>
        </p:nvSpPr>
        <p:spPr bwMode="auto">
          <a:xfrm>
            <a:off x="4017873" y="1888908"/>
            <a:ext cx="349702" cy="996033"/>
          </a:xfrm>
          <a:prstGeom prst="rect">
            <a:avLst/>
          </a:prstGeom>
          <a:noFill/>
          <a:ln w="31750">
            <a:noFill/>
            <a:miter lim="800000"/>
            <a:headEnd/>
            <a:tailEnd/>
          </a:ln>
          <a:effectLst/>
        </p:spPr>
        <p:txBody>
          <a:bodyPr vert="eaVert" wrap="none" lIns="36000" tIns="36000" rIns="36000" bIns="36000" anchor="ctr">
            <a:spAutoFit/>
          </a:bodyPr>
          <a:lstStyle/>
          <a:p>
            <a:pPr algn="ctr" eaLnBrk="0" hangingPunct="0"/>
            <a:r>
              <a:rPr lang="ja-JP" altLang="en-US" sz="1800">
                <a:latin typeface="Times New Roman" pitchFamily="18" charset="0"/>
              </a:rPr>
              <a:t>白血球数</a:t>
            </a:r>
          </a:p>
        </p:txBody>
      </p:sp>
      <p:sp>
        <p:nvSpPr>
          <p:cNvPr id="29" name="Text Box 21">
            <a:extLst>
              <a:ext uri="{FF2B5EF4-FFF2-40B4-BE49-F238E27FC236}">
                <a16:creationId xmlns:a16="http://schemas.microsoft.com/office/drawing/2014/main" id="{58BE2B70-E3F9-4DF5-9E8B-4528835F7760}"/>
              </a:ext>
            </a:extLst>
          </p:cNvPr>
          <p:cNvSpPr txBox="1">
            <a:spLocks noChangeArrowheads="1"/>
          </p:cNvSpPr>
          <p:nvPr/>
        </p:nvSpPr>
        <p:spPr bwMode="auto">
          <a:xfrm>
            <a:off x="3923928" y="4044670"/>
            <a:ext cx="3974412" cy="491279"/>
          </a:xfrm>
          <a:prstGeom prst="rect">
            <a:avLst/>
          </a:prstGeom>
          <a:noFill/>
          <a:ln w="31750">
            <a:noFill/>
            <a:miter lim="800000"/>
            <a:headEnd/>
            <a:tailEnd/>
          </a:ln>
          <a:effectLst/>
        </p:spPr>
        <p:txBody>
          <a:bodyPr wrap="none" lIns="36000" tIns="36000" rIns="36000" bIns="36000" anchor="ctr">
            <a:spAutoFit/>
          </a:bodyPr>
          <a:lstStyle/>
          <a:p>
            <a:pPr eaLnBrk="0" hangingPunct="0">
              <a:lnSpc>
                <a:spcPct val="85000"/>
              </a:lnSpc>
            </a:pPr>
            <a:r>
              <a:rPr lang="en-US" altLang="ja-JP" b="1" dirty="0">
                <a:latin typeface="ＭＳ Ｐゴシック" pitchFamily="50" charset="-128"/>
              </a:rPr>
              <a:t>B</a:t>
            </a:r>
            <a:r>
              <a:rPr lang="ja-JP" altLang="en-US" b="1" dirty="0">
                <a:latin typeface="ＭＳ Ｐゴシック" pitchFamily="50" charset="-128"/>
              </a:rPr>
              <a:t>法</a:t>
            </a:r>
            <a:r>
              <a:rPr lang="en-US" altLang="ja-JP" dirty="0">
                <a:latin typeface="ＭＳ Ｐゴシック" pitchFamily="50" charset="-128"/>
              </a:rPr>
              <a:t>. Steady state G-CSF </a:t>
            </a:r>
            <a:r>
              <a:rPr lang="ja-JP" altLang="en-US" dirty="0">
                <a:latin typeface="ＭＳ Ｐゴシック" pitchFamily="50" charset="-128"/>
              </a:rPr>
              <a:t>ｍｏｂｉｌｉｚａｔｉｏｎ</a:t>
            </a:r>
          </a:p>
          <a:p>
            <a:pPr eaLnBrk="0" hangingPunct="0">
              <a:lnSpc>
                <a:spcPct val="85000"/>
              </a:lnSpc>
            </a:pPr>
            <a:r>
              <a:rPr lang="ja-JP" altLang="en-US" sz="1400" dirty="0">
                <a:latin typeface="ＭＳ Ｐゴシック" pitchFamily="50" charset="-128"/>
              </a:rPr>
              <a:t>                        </a:t>
            </a:r>
            <a:r>
              <a:rPr lang="en-US" altLang="ja-JP" sz="1400" dirty="0">
                <a:latin typeface="ＭＳ Ｐゴシック" pitchFamily="50" charset="-128"/>
              </a:rPr>
              <a:t>(cytokine mobilization)</a:t>
            </a:r>
            <a:endParaRPr lang="en-US" altLang="ja-JP" sz="1400" dirty="0">
              <a:latin typeface="Times New Roman" pitchFamily="18" charset="0"/>
            </a:endParaRPr>
          </a:p>
        </p:txBody>
      </p:sp>
      <p:sp>
        <p:nvSpPr>
          <p:cNvPr id="30" name="Line 22">
            <a:extLst>
              <a:ext uri="{FF2B5EF4-FFF2-40B4-BE49-F238E27FC236}">
                <a16:creationId xmlns:a16="http://schemas.microsoft.com/office/drawing/2014/main" id="{119C0270-113C-4CFD-8B16-396C5D2B58BB}"/>
              </a:ext>
            </a:extLst>
          </p:cNvPr>
          <p:cNvSpPr>
            <a:spLocks noChangeShapeType="1"/>
          </p:cNvSpPr>
          <p:nvPr/>
        </p:nvSpPr>
        <p:spPr bwMode="auto">
          <a:xfrm>
            <a:off x="4876423" y="4757828"/>
            <a:ext cx="0" cy="1452562"/>
          </a:xfrm>
          <a:prstGeom prst="line">
            <a:avLst/>
          </a:prstGeom>
          <a:noFill/>
          <a:ln w="31750">
            <a:solidFill>
              <a:srgbClr val="000000"/>
            </a:solidFill>
            <a:round/>
            <a:headEnd/>
            <a:tailEnd/>
          </a:ln>
          <a:effectLst/>
        </p:spPr>
        <p:txBody>
          <a:bodyPr lIns="36000" tIns="36000" rIns="36000" bIns="36000" anchor="ctr">
            <a:spAutoFit/>
          </a:bodyPr>
          <a:lstStyle/>
          <a:p>
            <a:endParaRPr lang="ja-JP" altLang="en-US"/>
          </a:p>
        </p:txBody>
      </p:sp>
      <p:sp>
        <p:nvSpPr>
          <p:cNvPr id="31" name="Line 23">
            <a:extLst>
              <a:ext uri="{FF2B5EF4-FFF2-40B4-BE49-F238E27FC236}">
                <a16:creationId xmlns:a16="http://schemas.microsoft.com/office/drawing/2014/main" id="{0A964B67-2955-4129-96BE-B57FED179509}"/>
              </a:ext>
            </a:extLst>
          </p:cNvPr>
          <p:cNvSpPr>
            <a:spLocks noChangeShapeType="1"/>
          </p:cNvSpPr>
          <p:nvPr/>
        </p:nvSpPr>
        <p:spPr bwMode="auto">
          <a:xfrm>
            <a:off x="4867957" y="6191340"/>
            <a:ext cx="3911600" cy="0"/>
          </a:xfrm>
          <a:prstGeom prst="line">
            <a:avLst/>
          </a:prstGeom>
          <a:noFill/>
          <a:ln w="31750">
            <a:solidFill>
              <a:srgbClr val="000000"/>
            </a:solidFill>
            <a:round/>
            <a:headEnd/>
            <a:tailEnd/>
          </a:ln>
          <a:effectLst/>
        </p:spPr>
        <p:txBody>
          <a:bodyPr lIns="36000" tIns="36000" rIns="36000" bIns="36000" anchor="ctr">
            <a:spAutoFit/>
          </a:bodyPr>
          <a:lstStyle/>
          <a:p>
            <a:endParaRPr lang="ja-JP" altLang="en-US"/>
          </a:p>
        </p:txBody>
      </p:sp>
      <p:sp>
        <p:nvSpPr>
          <p:cNvPr id="32" name="Rectangle 24" descr="右上がり対角線 (太)">
            <a:extLst>
              <a:ext uri="{FF2B5EF4-FFF2-40B4-BE49-F238E27FC236}">
                <a16:creationId xmlns:a16="http://schemas.microsoft.com/office/drawing/2014/main" id="{C3D7DDCC-5145-4B6B-8506-329246039135}"/>
              </a:ext>
            </a:extLst>
          </p:cNvPr>
          <p:cNvSpPr>
            <a:spLocks noChangeArrowheads="1"/>
          </p:cNvSpPr>
          <p:nvPr/>
        </p:nvSpPr>
        <p:spPr bwMode="auto">
          <a:xfrm>
            <a:off x="5900394" y="5721539"/>
            <a:ext cx="2071511" cy="318924"/>
          </a:xfrm>
          <a:prstGeom prst="rect">
            <a:avLst/>
          </a:prstGeom>
          <a:pattFill prst="wdUpDiag">
            <a:fgClr>
              <a:schemeClr val="tx1"/>
            </a:fgClr>
            <a:bgClr>
              <a:srgbClr val="FFFFFF"/>
            </a:bgClr>
          </a:pattFill>
          <a:ln w="31750">
            <a:solidFill>
              <a:srgbClr val="000000"/>
            </a:solidFill>
            <a:miter lim="800000"/>
            <a:headEnd/>
            <a:tailEnd/>
          </a:ln>
          <a:effectLst/>
        </p:spPr>
        <p:txBody>
          <a:bodyPr lIns="36000" tIns="36000" rIns="36000" bIns="36000" anchor="ctr">
            <a:spAutoFit/>
          </a:bodyPr>
          <a:lstStyle/>
          <a:p>
            <a:endParaRPr lang="ja-JP" altLang="en-US"/>
          </a:p>
        </p:txBody>
      </p:sp>
      <p:sp>
        <p:nvSpPr>
          <p:cNvPr id="33" name="Text Box 25">
            <a:extLst>
              <a:ext uri="{FF2B5EF4-FFF2-40B4-BE49-F238E27FC236}">
                <a16:creationId xmlns:a16="http://schemas.microsoft.com/office/drawing/2014/main" id="{72CE15D5-E9DD-4EC2-A382-EF2155EC6CB9}"/>
              </a:ext>
            </a:extLst>
          </p:cNvPr>
          <p:cNvSpPr txBox="1">
            <a:spLocks noChangeArrowheads="1"/>
          </p:cNvSpPr>
          <p:nvPr/>
        </p:nvSpPr>
        <p:spPr bwMode="auto">
          <a:xfrm>
            <a:off x="8060634" y="5721539"/>
            <a:ext cx="691444" cy="274638"/>
          </a:xfrm>
          <a:prstGeom prst="rect">
            <a:avLst/>
          </a:prstGeom>
          <a:noFill/>
          <a:ln w="31750">
            <a:noFill/>
            <a:miter lim="800000"/>
            <a:headEnd/>
            <a:tailEnd/>
          </a:ln>
          <a:effectLst/>
        </p:spPr>
        <p:txBody>
          <a:bodyPr lIns="0" tIns="0" rIns="0" bIns="0" anchor="ctr" anchorCtr="1">
            <a:spAutoFit/>
          </a:bodyPr>
          <a:lstStyle/>
          <a:p>
            <a:pPr algn="ctr" eaLnBrk="0" hangingPunct="0"/>
            <a:r>
              <a:rPr lang="en-US" altLang="ja-JP" sz="1800" dirty="0">
                <a:latin typeface="ＭＳ Ｐゴシック" pitchFamily="50" charset="-128"/>
              </a:rPr>
              <a:t>G-CSF</a:t>
            </a:r>
            <a:endParaRPr lang="en-US" altLang="ja-JP" sz="1800" dirty="0">
              <a:latin typeface="Times New Roman" pitchFamily="18" charset="0"/>
            </a:endParaRPr>
          </a:p>
        </p:txBody>
      </p:sp>
      <p:sp>
        <p:nvSpPr>
          <p:cNvPr id="34" name="Text Box 26">
            <a:extLst>
              <a:ext uri="{FF2B5EF4-FFF2-40B4-BE49-F238E27FC236}">
                <a16:creationId xmlns:a16="http://schemas.microsoft.com/office/drawing/2014/main" id="{CCD137F8-9207-4966-8FAC-FB649CE18C3C}"/>
              </a:ext>
            </a:extLst>
          </p:cNvPr>
          <p:cNvSpPr txBox="1">
            <a:spLocks noChangeArrowheads="1"/>
          </p:cNvSpPr>
          <p:nvPr/>
        </p:nvSpPr>
        <p:spPr bwMode="auto">
          <a:xfrm>
            <a:off x="7304825" y="4348822"/>
            <a:ext cx="1117861" cy="349702"/>
          </a:xfrm>
          <a:prstGeom prst="rect">
            <a:avLst/>
          </a:prstGeom>
          <a:noFill/>
          <a:ln w="31750">
            <a:noFill/>
            <a:miter lim="800000"/>
            <a:headEnd/>
            <a:tailEnd/>
          </a:ln>
          <a:effectLst/>
        </p:spPr>
        <p:txBody>
          <a:bodyPr wrap="none" lIns="36000" tIns="36000" rIns="36000" bIns="36000" anchor="ctr">
            <a:spAutoFit/>
          </a:bodyPr>
          <a:lstStyle/>
          <a:p>
            <a:pPr algn="ctr" eaLnBrk="0" hangingPunct="0"/>
            <a:r>
              <a:rPr lang="en-US" altLang="ja-JP" sz="1800">
                <a:latin typeface="ＭＳ Ｐゴシック" pitchFamily="50" charset="-128"/>
              </a:rPr>
              <a:t>PBSC</a:t>
            </a:r>
            <a:r>
              <a:rPr lang="ja-JP" altLang="en-US" sz="1800">
                <a:latin typeface="Times New Roman" pitchFamily="18" charset="0"/>
              </a:rPr>
              <a:t>採取</a:t>
            </a:r>
          </a:p>
        </p:txBody>
      </p:sp>
      <p:sp>
        <p:nvSpPr>
          <p:cNvPr id="35" name="AutoShape 27">
            <a:extLst>
              <a:ext uri="{FF2B5EF4-FFF2-40B4-BE49-F238E27FC236}">
                <a16:creationId xmlns:a16="http://schemas.microsoft.com/office/drawing/2014/main" id="{1F0EF8FB-73A7-4A80-9541-C75D2E557C0B}"/>
              </a:ext>
            </a:extLst>
          </p:cNvPr>
          <p:cNvSpPr>
            <a:spLocks noChangeArrowheads="1"/>
          </p:cNvSpPr>
          <p:nvPr/>
        </p:nvSpPr>
        <p:spPr bwMode="auto">
          <a:xfrm>
            <a:off x="5391466" y="2036068"/>
            <a:ext cx="155222" cy="427038"/>
          </a:xfrm>
          <a:prstGeom prst="downArrow">
            <a:avLst>
              <a:gd name="adj1" fmla="val 11269"/>
              <a:gd name="adj2" fmla="val 109095"/>
            </a:avLst>
          </a:prstGeom>
          <a:solidFill>
            <a:srgbClr val="000000"/>
          </a:solidFill>
          <a:ln w="31750">
            <a:solidFill>
              <a:srgbClr val="000000"/>
            </a:solidFill>
            <a:miter lim="800000"/>
            <a:headEnd/>
            <a:tailEnd/>
          </a:ln>
          <a:effectLst/>
        </p:spPr>
        <p:txBody>
          <a:bodyPr lIns="36000" tIns="36000" rIns="36000" bIns="36000" anchor="ctr">
            <a:spAutoFit/>
          </a:bodyPr>
          <a:lstStyle/>
          <a:p>
            <a:endParaRPr lang="ja-JP" altLang="en-US"/>
          </a:p>
        </p:txBody>
      </p:sp>
      <p:sp>
        <p:nvSpPr>
          <p:cNvPr id="36" name="AutoShape 28">
            <a:extLst>
              <a:ext uri="{FF2B5EF4-FFF2-40B4-BE49-F238E27FC236}">
                <a16:creationId xmlns:a16="http://schemas.microsoft.com/office/drawing/2014/main" id="{D0375058-F6EC-443C-B057-28CB9E07B654}"/>
              </a:ext>
            </a:extLst>
          </p:cNvPr>
          <p:cNvSpPr>
            <a:spLocks noChangeArrowheads="1"/>
          </p:cNvSpPr>
          <p:nvPr/>
        </p:nvSpPr>
        <p:spPr bwMode="auto">
          <a:xfrm flipV="1">
            <a:off x="7539974" y="4664929"/>
            <a:ext cx="200378" cy="365190"/>
          </a:xfrm>
          <a:prstGeom prst="downArrow">
            <a:avLst>
              <a:gd name="adj1" fmla="val 25361"/>
              <a:gd name="adj2" fmla="val 83550"/>
            </a:avLst>
          </a:prstGeom>
          <a:solidFill>
            <a:srgbClr val="000000"/>
          </a:solidFill>
          <a:ln w="31750">
            <a:noFill/>
            <a:miter lim="800000"/>
            <a:headEnd/>
            <a:tailEnd/>
          </a:ln>
          <a:effectLst/>
        </p:spPr>
        <p:txBody>
          <a:bodyPr lIns="36000" tIns="36000" rIns="36000" bIns="36000" anchor="ctr">
            <a:spAutoFit/>
          </a:bodyPr>
          <a:lstStyle/>
          <a:p>
            <a:endParaRPr lang="ja-JP" altLang="en-US"/>
          </a:p>
        </p:txBody>
      </p:sp>
      <p:sp>
        <p:nvSpPr>
          <p:cNvPr id="39" name="Line 31">
            <a:extLst>
              <a:ext uri="{FF2B5EF4-FFF2-40B4-BE49-F238E27FC236}">
                <a16:creationId xmlns:a16="http://schemas.microsoft.com/office/drawing/2014/main" id="{670584D9-D7B0-42E6-8CD1-38FB2AB02082}"/>
              </a:ext>
            </a:extLst>
          </p:cNvPr>
          <p:cNvSpPr>
            <a:spLocks noChangeShapeType="1"/>
          </p:cNvSpPr>
          <p:nvPr/>
        </p:nvSpPr>
        <p:spPr bwMode="auto">
          <a:xfrm>
            <a:off x="4766358" y="5710328"/>
            <a:ext cx="112889" cy="0"/>
          </a:xfrm>
          <a:prstGeom prst="line">
            <a:avLst/>
          </a:prstGeom>
          <a:noFill/>
          <a:ln w="31750">
            <a:solidFill>
              <a:srgbClr val="000000"/>
            </a:solidFill>
            <a:round/>
            <a:headEnd/>
            <a:tailEnd/>
          </a:ln>
          <a:effectLst/>
        </p:spPr>
        <p:txBody>
          <a:bodyPr wrap="none" lIns="36000" tIns="36000" rIns="36000" bIns="36000" anchor="ctr">
            <a:spAutoFit/>
          </a:bodyPr>
          <a:lstStyle/>
          <a:p>
            <a:endParaRPr lang="ja-JP" altLang="en-US"/>
          </a:p>
        </p:txBody>
      </p:sp>
      <p:sp>
        <p:nvSpPr>
          <p:cNvPr id="40" name="Line 32">
            <a:extLst>
              <a:ext uri="{FF2B5EF4-FFF2-40B4-BE49-F238E27FC236}">
                <a16:creationId xmlns:a16="http://schemas.microsoft.com/office/drawing/2014/main" id="{3333887E-2D46-4DAE-A53F-79049245929B}"/>
              </a:ext>
            </a:extLst>
          </p:cNvPr>
          <p:cNvSpPr>
            <a:spLocks noChangeShapeType="1"/>
          </p:cNvSpPr>
          <p:nvPr/>
        </p:nvSpPr>
        <p:spPr bwMode="auto">
          <a:xfrm rot="5400000">
            <a:off x="5357524" y="6265159"/>
            <a:ext cx="141288" cy="0"/>
          </a:xfrm>
          <a:prstGeom prst="line">
            <a:avLst/>
          </a:prstGeom>
          <a:noFill/>
          <a:ln w="31750">
            <a:solidFill>
              <a:srgbClr val="000000"/>
            </a:solidFill>
            <a:round/>
            <a:headEnd/>
            <a:tailEnd/>
          </a:ln>
          <a:effectLst/>
        </p:spPr>
        <p:txBody>
          <a:bodyPr lIns="36000" tIns="36000" rIns="36000" bIns="36000" anchor="ctr">
            <a:spAutoFit/>
          </a:bodyPr>
          <a:lstStyle/>
          <a:p>
            <a:endParaRPr lang="ja-JP" altLang="en-US"/>
          </a:p>
        </p:txBody>
      </p:sp>
      <p:sp>
        <p:nvSpPr>
          <p:cNvPr id="41" name="Line 33">
            <a:extLst>
              <a:ext uri="{FF2B5EF4-FFF2-40B4-BE49-F238E27FC236}">
                <a16:creationId xmlns:a16="http://schemas.microsoft.com/office/drawing/2014/main" id="{5ADD6119-0C72-4D27-AB13-DB0A46A27CB1}"/>
              </a:ext>
            </a:extLst>
          </p:cNvPr>
          <p:cNvSpPr>
            <a:spLocks noChangeShapeType="1"/>
          </p:cNvSpPr>
          <p:nvPr/>
        </p:nvSpPr>
        <p:spPr bwMode="auto">
          <a:xfrm>
            <a:off x="4766358" y="5248365"/>
            <a:ext cx="112889" cy="0"/>
          </a:xfrm>
          <a:prstGeom prst="line">
            <a:avLst/>
          </a:prstGeom>
          <a:noFill/>
          <a:ln w="31750">
            <a:solidFill>
              <a:srgbClr val="000000"/>
            </a:solidFill>
            <a:round/>
            <a:headEnd/>
            <a:tailEnd/>
          </a:ln>
          <a:effectLst/>
        </p:spPr>
        <p:txBody>
          <a:bodyPr wrap="none" lIns="36000" tIns="36000" rIns="36000" bIns="36000" anchor="ctr">
            <a:spAutoFit/>
          </a:bodyPr>
          <a:lstStyle/>
          <a:p>
            <a:endParaRPr lang="ja-JP" altLang="en-US"/>
          </a:p>
        </p:txBody>
      </p:sp>
      <p:sp>
        <p:nvSpPr>
          <p:cNvPr id="42" name="Line 34">
            <a:extLst>
              <a:ext uri="{FF2B5EF4-FFF2-40B4-BE49-F238E27FC236}">
                <a16:creationId xmlns:a16="http://schemas.microsoft.com/office/drawing/2014/main" id="{5C724ADC-9949-4F3B-89AF-E49A5144CEAC}"/>
              </a:ext>
            </a:extLst>
          </p:cNvPr>
          <p:cNvSpPr>
            <a:spLocks noChangeShapeType="1"/>
          </p:cNvSpPr>
          <p:nvPr/>
        </p:nvSpPr>
        <p:spPr bwMode="auto">
          <a:xfrm>
            <a:off x="4774823" y="4767353"/>
            <a:ext cx="112889" cy="0"/>
          </a:xfrm>
          <a:prstGeom prst="line">
            <a:avLst/>
          </a:prstGeom>
          <a:noFill/>
          <a:ln w="31750">
            <a:solidFill>
              <a:srgbClr val="000000"/>
            </a:solidFill>
            <a:round/>
            <a:headEnd/>
            <a:tailEnd/>
          </a:ln>
          <a:effectLst/>
        </p:spPr>
        <p:txBody>
          <a:bodyPr wrap="none" lIns="36000" tIns="36000" rIns="36000" bIns="36000" anchor="ctr">
            <a:spAutoFit/>
          </a:bodyPr>
          <a:lstStyle/>
          <a:p>
            <a:endParaRPr lang="ja-JP" altLang="en-US"/>
          </a:p>
        </p:txBody>
      </p:sp>
      <p:sp>
        <p:nvSpPr>
          <p:cNvPr id="43" name="Line 35">
            <a:extLst>
              <a:ext uri="{FF2B5EF4-FFF2-40B4-BE49-F238E27FC236}">
                <a16:creationId xmlns:a16="http://schemas.microsoft.com/office/drawing/2014/main" id="{AFF4A1B2-4F62-4FD8-87C1-454904249636}"/>
              </a:ext>
            </a:extLst>
          </p:cNvPr>
          <p:cNvSpPr>
            <a:spLocks noChangeShapeType="1"/>
          </p:cNvSpPr>
          <p:nvPr/>
        </p:nvSpPr>
        <p:spPr bwMode="auto">
          <a:xfrm rot="5400000">
            <a:off x="5857058" y="6265159"/>
            <a:ext cx="141288" cy="0"/>
          </a:xfrm>
          <a:prstGeom prst="line">
            <a:avLst/>
          </a:prstGeom>
          <a:noFill/>
          <a:ln w="31750">
            <a:solidFill>
              <a:srgbClr val="000000"/>
            </a:solidFill>
            <a:round/>
            <a:headEnd/>
            <a:tailEnd/>
          </a:ln>
          <a:effectLst/>
        </p:spPr>
        <p:txBody>
          <a:bodyPr lIns="36000" tIns="36000" rIns="36000" bIns="36000" anchor="ctr">
            <a:spAutoFit/>
          </a:bodyPr>
          <a:lstStyle/>
          <a:p>
            <a:endParaRPr lang="ja-JP" altLang="en-US"/>
          </a:p>
        </p:txBody>
      </p:sp>
      <p:sp>
        <p:nvSpPr>
          <p:cNvPr id="44" name="Line 36">
            <a:extLst>
              <a:ext uri="{FF2B5EF4-FFF2-40B4-BE49-F238E27FC236}">
                <a16:creationId xmlns:a16="http://schemas.microsoft.com/office/drawing/2014/main" id="{BB5E33DC-7D68-4078-B1F9-80FBBDCB5535}"/>
              </a:ext>
            </a:extLst>
          </p:cNvPr>
          <p:cNvSpPr>
            <a:spLocks noChangeShapeType="1"/>
          </p:cNvSpPr>
          <p:nvPr/>
        </p:nvSpPr>
        <p:spPr bwMode="auto">
          <a:xfrm rot="5400000">
            <a:off x="6370702" y="6265159"/>
            <a:ext cx="141288" cy="0"/>
          </a:xfrm>
          <a:prstGeom prst="line">
            <a:avLst/>
          </a:prstGeom>
          <a:noFill/>
          <a:ln w="31750">
            <a:solidFill>
              <a:srgbClr val="000000"/>
            </a:solidFill>
            <a:round/>
            <a:headEnd/>
            <a:tailEnd/>
          </a:ln>
          <a:effectLst/>
        </p:spPr>
        <p:txBody>
          <a:bodyPr lIns="36000" tIns="36000" rIns="36000" bIns="36000" anchor="ctr">
            <a:spAutoFit/>
          </a:bodyPr>
          <a:lstStyle/>
          <a:p>
            <a:endParaRPr lang="ja-JP" altLang="en-US"/>
          </a:p>
        </p:txBody>
      </p:sp>
      <p:sp>
        <p:nvSpPr>
          <p:cNvPr id="45" name="Line 37">
            <a:extLst>
              <a:ext uri="{FF2B5EF4-FFF2-40B4-BE49-F238E27FC236}">
                <a16:creationId xmlns:a16="http://schemas.microsoft.com/office/drawing/2014/main" id="{BEEE2EEF-8B17-4CBB-84E8-8F543B0E69E0}"/>
              </a:ext>
            </a:extLst>
          </p:cNvPr>
          <p:cNvSpPr>
            <a:spLocks noChangeShapeType="1"/>
          </p:cNvSpPr>
          <p:nvPr/>
        </p:nvSpPr>
        <p:spPr bwMode="auto">
          <a:xfrm rot="5400000">
            <a:off x="6868824" y="6265159"/>
            <a:ext cx="141288" cy="0"/>
          </a:xfrm>
          <a:prstGeom prst="line">
            <a:avLst/>
          </a:prstGeom>
          <a:noFill/>
          <a:ln w="31750">
            <a:solidFill>
              <a:srgbClr val="000000"/>
            </a:solidFill>
            <a:round/>
            <a:headEnd/>
            <a:tailEnd/>
          </a:ln>
          <a:effectLst/>
        </p:spPr>
        <p:txBody>
          <a:bodyPr lIns="36000" tIns="36000" rIns="36000" bIns="36000" anchor="ctr">
            <a:spAutoFit/>
          </a:bodyPr>
          <a:lstStyle/>
          <a:p>
            <a:endParaRPr lang="ja-JP" altLang="en-US"/>
          </a:p>
        </p:txBody>
      </p:sp>
      <p:sp>
        <p:nvSpPr>
          <p:cNvPr id="46" name="Line 38">
            <a:extLst>
              <a:ext uri="{FF2B5EF4-FFF2-40B4-BE49-F238E27FC236}">
                <a16:creationId xmlns:a16="http://schemas.microsoft.com/office/drawing/2014/main" id="{5968C199-574C-45B6-85CC-2C2B6A168EDD}"/>
              </a:ext>
            </a:extLst>
          </p:cNvPr>
          <p:cNvSpPr>
            <a:spLocks noChangeShapeType="1"/>
          </p:cNvSpPr>
          <p:nvPr/>
        </p:nvSpPr>
        <p:spPr bwMode="auto">
          <a:xfrm rot="5400000">
            <a:off x="7381058" y="6265159"/>
            <a:ext cx="141288" cy="0"/>
          </a:xfrm>
          <a:prstGeom prst="line">
            <a:avLst/>
          </a:prstGeom>
          <a:noFill/>
          <a:ln w="31750">
            <a:solidFill>
              <a:srgbClr val="000000"/>
            </a:solidFill>
            <a:round/>
            <a:headEnd/>
            <a:tailEnd/>
          </a:ln>
          <a:effectLst/>
        </p:spPr>
        <p:txBody>
          <a:bodyPr lIns="36000" tIns="36000" rIns="36000" bIns="36000" anchor="ctr">
            <a:spAutoFit/>
          </a:bodyPr>
          <a:lstStyle/>
          <a:p>
            <a:endParaRPr lang="ja-JP" altLang="en-US"/>
          </a:p>
        </p:txBody>
      </p:sp>
      <p:sp>
        <p:nvSpPr>
          <p:cNvPr id="47" name="Line 39">
            <a:extLst>
              <a:ext uri="{FF2B5EF4-FFF2-40B4-BE49-F238E27FC236}">
                <a16:creationId xmlns:a16="http://schemas.microsoft.com/office/drawing/2014/main" id="{255816C0-D118-4A4C-9896-A61242F1214F}"/>
              </a:ext>
            </a:extLst>
          </p:cNvPr>
          <p:cNvSpPr>
            <a:spLocks noChangeShapeType="1"/>
          </p:cNvSpPr>
          <p:nvPr/>
        </p:nvSpPr>
        <p:spPr bwMode="auto">
          <a:xfrm rot="5400000">
            <a:off x="7882002" y="6265159"/>
            <a:ext cx="141288" cy="0"/>
          </a:xfrm>
          <a:prstGeom prst="line">
            <a:avLst/>
          </a:prstGeom>
          <a:noFill/>
          <a:ln w="31750">
            <a:solidFill>
              <a:srgbClr val="000000"/>
            </a:solidFill>
            <a:round/>
            <a:headEnd/>
            <a:tailEnd/>
          </a:ln>
          <a:effectLst/>
        </p:spPr>
        <p:txBody>
          <a:bodyPr lIns="36000" tIns="36000" rIns="36000" bIns="36000" anchor="ctr">
            <a:spAutoFit/>
          </a:bodyPr>
          <a:lstStyle/>
          <a:p>
            <a:endParaRPr lang="ja-JP" altLang="en-US"/>
          </a:p>
        </p:txBody>
      </p:sp>
      <p:sp>
        <p:nvSpPr>
          <p:cNvPr id="48" name="Text Box 40">
            <a:extLst>
              <a:ext uri="{FF2B5EF4-FFF2-40B4-BE49-F238E27FC236}">
                <a16:creationId xmlns:a16="http://schemas.microsoft.com/office/drawing/2014/main" id="{210392EC-32C4-4E7F-B94A-5270668A5A86}"/>
              </a:ext>
            </a:extLst>
          </p:cNvPr>
          <p:cNvSpPr txBox="1">
            <a:spLocks noChangeArrowheads="1"/>
          </p:cNvSpPr>
          <p:nvPr/>
        </p:nvSpPr>
        <p:spPr bwMode="auto">
          <a:xfrm>
            <a:off x="5370458" y="6320353"/>
            <a:ext cx="115416" cy="276999"/>
          </a:xfrm>
          <a:prstGeom prst="rect">
            <a:avLst/>
          </a:prstGeom>
          <a:noFill/>
          <a:ln w="31750">
            <a:noFill/>
            <a:miter lim="800000"/>
            <a:headEnd/>
            <a:tailEnd/>
          </a:ln>
          <a:effectLst/>
        </p:spPr>
        <p:txBody>
          <a:bodyPr wrap="none" lIns="0" tIns="0" rIns="0" bIns="0" anchor="ctr">
            <a:spAutoFit/>
          </a:bodyPr>
          <a:lstStyle/>
          <a:p>
            <a:pPr algn="ctr" eaLnBrk="0" hangingPunct="0"/>
            <a:r>
              <a:rPr lang="en-US" altLang="ja-JP" sz="1800">
                <a:latin typeface="ＭＳ Ｐゴシック" pitchFamily="50" charset="-128"/>
              </a:rPr>
              <a:t>0</a:t>
            </a:r>
          </a:p>
        </p:txBody>
      </p:sp>
      <p:sp>
        <p:nvSpPr>
          <p:cNvPr id="49" name="Text Box 41">
            <a:extLst>
              <a:ext uri="{FF2B5EF4-FFF2-40B4-BE49-F238E27FC236}">
                <a16:creationId xmlns:a16="http://schemas.microsoft.com/office/drawing/2014/main" id="{A7B7583A-0731-41C5-8FCC-361278B9DD5D}"/>
              </a:ext>
            </a:extLst>
          </p:cNvPr>
          <p:cNvSpPr txBox="1">
            <a:spLocks noChangeArrowheads="1"/>
          </p:cNvSpPr>
          <p:nvPr/>
        </p:nvSpPr>
        <p:spPr bwMode="auto">
          <a:xfrm>
            <a:off x="5868582" y="6320353"/>
            <a:ext cx="115416" cy="276999"/>
          </a:xfrm>
          <a:prstGeom prst="rect">
            <a:avLst/>
          </a:prstGeom>
          <a:noFill/>
          <a:ln w="31750">
            <a:noFill/>
            <a:miter lim="800000"/>
            <a:headEnd/>
            <a:tailEnd/>
          </a:ln>
          <a:effectLst/>
        </p:spPr>
        <p:txBody>
          <a:bodyPr wrap="none" lIns="0" tIns="0" rIns="0" bIns="0" anchor="ctr">
            <a:spAutoFit/>
          </a:bodyPr>
          <a:lstStyle/>
          <a:p>
            <a:pPr algn="ctr" eaLnBrk="0" hangingPunct="0"/>
            <a:r>
              <a:rPr lang="en-US" altLang="ja-JP" sz="1800">
                <a:latin typeface="ＭＳ Ｐゴシック" pitchFamily="50" charset="-128"/>
              </a:rPr>
              <a:t>1</a:t>
            </a:r>
          </a:p>
        </p:txBody>
      </p:sp>
      <p:sp>
        <p:nvSpPr>
          <p:cNvPr id="50" name="Text Box 42">
            <a:extLst>
              <a:ext uri="{FF2B5EF4-FFF2-40B4-BE49-F238E27FC236}">
                <a16:creationId xmlns:a16="http://schemas.microsoft.com/office/drawing/2014/main" id="{BFCDDD9C-8830-4A66-BDD7-9FD3A3CE6E1E}"/>
              </a:ext>
            </a:extLst>
          </p:cNvPr>
          <p:cNvSpPr txBox="1">
            <a:spLocks noChangeArrowheads="1"/>
          </p:cNvSpPr>
          <p:nvPr/>
        </p:nvSpPr>
        <p:spPr bwMode="auto">
          <a:xfrm>
            <a:off x="6380816" y="6320353"/>
            <a:ext cx="115416" cy="276999"/>
          </a:xfrm>
          <a:prstGeom prst="rect">
            <a:avLst/>
          </a:prstGeom>
          <a:noFill/>
          <a:ln w="31750">
            <a:noFill/>
            <a:miter lim="800000"/>
            <a:headEnd/>
            <a:tailEnd/>
          </a:ln>
          <a:effectLst/>
        </p:spPr>
        <p:txBody>
          <a:bodyPr wrap="none" lIns="0" tIns="0" rIns="0" bIns="0" anchor="ctr">
            <a:spAutoFit/>
          </a:bodyPr>
          <a:lstStyle/>
          <a:p>
            <a:pPr algn="ctr" eaLnBrk="0" hangingPunct="0"/>
            <a:r>
              <a:rPr lang="en-US" altLang="ja-JP" sz="1800">
                <a:latin typeface="ＭＳ Ｐゴシック" pitchFamily="50" charset="-128"/>
              </a:rPr>
              <a:t>2</a:t>
            </a:r>
          </a:p>
        </p:txBody>
      </p:sp>
      <p:sp>
        <p:nvSpPr>
          <p:cNvPr id="51" name="Text Box 43">
            <a:extLst>
              <a:ext uri="{FF2B5EF4-FFF2-40B4-BE49-F238E27FC236}">
                <a16:creationId xmlns:a16="http://schemas.microsoft.com/office/drawing/2014/main" id="{D5766344-BF44-4AF3-B335-65B4AD9C71A4}"/>
              </a:ext>
            </a:extLst>
          </p:cNvPr>
          <p:cNvSpPr txBox="1">
            <a:spLocks noChangeArrowheads="1"/>
          </p:cNvSpPr>
          <p:nvPr/>
        </p:nvSpPr>
        <p:spPr bwMode="auto">
          <a:xfrm>
            <a:off x="6881760" y="6320353"/>
            <a:ext cx="115416" cy="276999"/>
          </a:xfrm>
          <a:prstGeom prst="rect">
            <a:avLst/>
          </a:prstGeom>
          <a:noFill/>
          <a:ln w="31750">
            <a:noFill/>
            <a:miter lim="800000"/>
            <a:headEnd/>
            <a:tailEnd/>
          </a:ln>
          <a:effectLst/>
        </p:spPr>
        <p:txBody>
          <a:bodyPr wrap="none" lIns="0" tIns="0" rIns="0" bIns="0" anchor="ctr">
            <a:spAutoFit/>
          </a:bodyPr>
          <a:lstStyle/>
          <a:p>
            <a:pPr algn="ctr" eaLnBrk="0" hangingPunct="0"/>
            <a:r>
              <a:rPr lang="en-US" altLang="ja-JP" sz="1800">
                <a:latin typeface="ＭＳ Ｐゴシック" pitchFamily="50" charset="-128"/>
              </a:rPr>
              <a:t>3</a:t>
            </a:r>
          </a:p>
        </p:txBody>
      </p:sp>
      <p:sp>
        <p:nvSpPr>
          <p:cNvPr id="52" name="Text Box 44">
            <a:extLst>
              <a:ext uri="{FF2B5EF4-FFF2-40B4-BE49-F238E27FC236}">
                <a16:creationId xmlns:a16="http://schemas.microsoft.com/office/drawing/2014/main" id="{05491EC2-01ED-458C-8718-ABE09C21FA31}"/>
              </a:ext>
            </a:extLst>
          </p:cNvPr>
          <p:cNvSpPr txBox="1">
            <a:spLocks noChangeArrowheads="1"/>
          </p:cNvSpPr>
          <p:nvPr/>
        </p:nvSpPr>
        <p:spPr bwMode="auto">
          <a:xfrm>
            <a:off x="7392582" y="6320353"/>
            <a:ext cx="115416" cy="276999"/>
          </a:xfrm>
          <a:prstGeom prst="rect">
            <a:avLst/>
          </a:prstGeom>
          <a:noFill/>
          <a:ln w="31750">
            <a:noFill/>
            <a:miter lim="800000"/>
            <a:headEnd/>
            <a:tailEnd/>
          </a:ln>
          <a:effectLst/>
        </p:spPr>
        <p:txBody>
          <a:bodyPr wrap="none" lIns="0" tIns="0" rIns="0" bIns="0" anchor="ctr">
            <a:spAutoFit/>
          </a:bodyPr>
          <a:lstStyle/>
          <a:p>
            <a:pPr algn="ctr" eaLnBrk="0" hangingPunct="0"/>
            <a:r>
              <a:rPr lang="en-US" altLang="ja-JP" sz="1800">
                <a:latin typeface="ＭＳ Ｐゴシック" pitchFamily="50" charset="-128"/>
              </a:rPr>
              <a:t>4</a:t>
            </a:r>
          </a:p>
        </p:txBody>
      </p:sp>
      <p:sp>
        <p:nvSpPr>
          <p:cNvPr id="53" name="Text Box 45">
            <a:extLst>
              <a:ext uri="{FF2B5EF4-FFF2-40B4-BE49-F238E27FC236}">
                <a16:creationId xmlns:a16="http://schemas.microsoft.com/office/drawing/2014/main" id="{B70302FA-22E5-4540-8EEA-5228E7CC360F}"/>
              </a:ext>
            </a:extLst>
          </p:cNvPr>
          <p:cNvSpPr txBox="1">
            <a:spLocks noChangeArrowheads="1"/>
          </p:cNvSpPr>
          <p:nvPr/>
        </p:nvSpPr>
        <p:spPr bwMode="auto">
          <a:xfrm>
            <a:off x="7892114" y="6320353"/>
            <a:ext cx="115416" cy="276999"/>
          </a:xfrm>
          <a:prstGeom prst="rect">
            <a:avLst/>
          </a:prstGeom>
          <a:noFill/>
          <a:ln w="31750">
            <a:noFill/>
            <a:miter lim="800000"/>
            <a:headEnd/>
            <a:tailEnd/>
          </a:ln>
          <a:effectLst/>
        </p:spPr>
        <p:txBody>
          <a:bodyPr wrap="none" lIns="0" tIns="0" rIns="0" bIns="0" anchor="ctr">
            <a:spAutoFit/>
          </a:bodyPr>
          <a:lstStyle/>
          <a:p>
            <a:pPr algn="ctr" eaLnBrk="0" hangingPunct="0"/>
            <a:r>
              <a:rPr lang="en-US" altLang="ja-JP" sz="1800">
                <a:latin typeface="ＭＳ Ｐゴシック" pitchFamily="50" charset="-128"/>
              </a:rPr>
              <a:t>5</a:t>
            </a:r>
          </a:p>
        </p:txBody>
      </p:sp>
      <p:sp>
        <p:nvSpPr>
          <p:cNvPr id="54" name="Text Box 46">
            <a:extLst>
              <a:ext uri="{FF2B5EF4-FFF2-40B4-BE49-F238E27FC236}">
                <a16:creationId xmlns:a16="http://schemas.microsoft.com/office/drawing/2014/main" id="{A5A06360-A61B-4D9A-ABD2-E4EBC9844A63}"/>
              </a:ext>
            </a:extLst>
          </p:cNvPr>
          <p:cNvSpPr txBox="1">
            <a:spLocks noChangeArrowheads="1"/>
          </p:cNvSpPr>
          <p:nvPr/>
        </p:nvSpPr>
        <p:spPr bwMode="auto">
          <a:xfrm>
            <a:off x="8109874" y="6320353"/>
            <a:ext cx="461666" cy="276999"/>
          </a:xfrm>
          <a:prstGeom prst="rect">
            <a:avLst/>
          </a:prstGeom>
          <a:noFill/>
          <a:ln w="31750">
            <a:noFill/>
            <a:miter lim="800000"/>
            <a:headEnd/>
            <a:tailEnd/>
          </a:ln>
          <a:effectLst/>
        </p:spPr>
        <p:txBody>
          <a:bodyPr wrap="none" lIns="0" tIns="0" rIns="0" bIns="0" anchor="ctr">
            <a:spAutoFit/>
          </a:bodyPr>
          <a:lstStyle/>
          <a:p>
            <a:pPr algn="ctr" eaLnBrk="0" hangingPunct="0"/>
            <a:r>
              <a:rPr lang="ja-JP" altLang="en-US" sz="1800">
                <a:latin typeface="ＭＳ Ｐゴシック" pitchFamily="50" charset="-128"/>
              </a:rPr>
              <a:t>（日）</a:t>
            </a:r>
          </a:p>
        </p:txBody>
      </p:sp>
      <p:sp>
        <p:nvSpPr>
          <p:cNvPr id="55" name="Text Box 47">
            <a:extLst>
              <a:ext uri="{FF2B5EF4-FFF2-40B4-BE49-F238E27FC236}">
                <a16:creationId xmlns:a16="http://schemas.microsoft.com/office/drawing/2014/main" id="{88CD65DB-892A-41CA-8E44-60C39223473F}"/>
              </a:ext>
            </a:extLst>
          </p:cNvPr>
          <p:cNvSpPr txBox="1">
            <a:spLocks noChangeArrowheads="1"/>
          </p:cNvSpPr>
          <p:nvPr/>
        </p:nvSpPr>
        <p:spPr bwMode="auto">
          <a:xfrm>
            <a:off x="3960034" y="5056755"/>
            <a:ext cx="349702" cy="996033"/>
          </a:xfrm>
          <a:prstGeom prst="rect">
            <a:avLst/>
          </a:prstGeom>
          <a:noFill/>
          <a:ln w="31750">
            <a:noFill/>
            <a:miter lim="800000"/>
            <a:headEnd/>
            <a:tailEnd/>
          </a:ln>
          <a:effectLst/>
        </p:spPr>
        <p:txBody>
          <a:bodyPr vert="eaVert" wrap="none" lIns="36000" tIns="36000" rIns="36000" bIns="36000" anchor="ctr">
            <a:spAutoFit/>
          </a:bodyPr>
          <a:lstStyle/>
          <a:p>
            <a:pPr algn="ctr" eaLnBrk="0" hangingPunct="0"/>
            <a:r>
              <a:rPr lang="ja-JP" altLang="en-US" sz="1800">
                <a:latin typeface="Times New Roman" pitchFamily="18" charset="0"/>
              </a:rPr>
              <a:t>白血球数</a:t>
            </a:r>
          </a:p>
        </p:txBody>
      </p:sp>
      <p:sp>
        <p:nvSpPr>
          <p:cNvPr id="56" name="Line 48">
            <a:extLst>
              <a:ext uri="{FF2B5EF4-FFF2-40B4-BE49-F238E27FC236}">
                <a16:creationId xmlns:a16="http://schemas.microsoft.com/office/drawing/2014/main" id="{BB933FAE-A63B-4F1F-9847-E74031225625}"/>
              </a:ext>
            </a:extLst>
          </p:cNvPr>
          <p:cNvSpPr>
            <a:spLocks noChangeShapeType="1"/>
          </p:cNvSpPr>
          <p:nvPr/>
        </p:nvSpPr>
        <p:spPr bwMode="auto">
          <a:xfrm rot="5400000">
            <a:off x="6494952" y="3093343"/>
            <a:ext cx="127000" cy="0"/>
          </a:xfrm>
          <a:prstGeom prst="line">
            <a:avLst/>
          </a:prstGeom>
          <a:noFill/>
          <a:ln w="31750">
            <a:solidFill>
              <a:srgbClr val="000000"/>
            </a:solidFill>
            <a:round/>
            <a:headEnd/>
            <a:tailEnd/>
          </a:ln>
          <a:effectLst/>
        </p:spPr>
        <p:txBody>
          <a:bodyPr wrap="none" lIns="36000" tIns="36000" rIns="36000" bIns="36000" anchor="ctr">
            <a:spAutoFit/>
          </a:bodyPr>
          <a:lstStyle/>
          <a:p>
            <a:endParaRPr lang="ja-JP" altLang="en-US"/>
          </a:p>
        </p:txBody>
      </p:sp>
      <p:sp>
        <p:nvSpPr>
          <p:cNvPr id="58" name="AutoShape 50">
            <a:extLst>
              <a:ext uri="{FF2B5EF4-FFF2-40B4-BE49-F238E27FC236}">
                <a16:creationId xmlns:a16="http://schemas.microsoft.com/office/drawing/2014/main" id="{ACA4CA87-1B17-4425-9F58-81ED66B94899}"/>
              </a:ext>
            </a:extLst>
          </p:cNvPr>
          <p:cNvSpPr>
            <a:spLocks noChangeArrowheads="1"/>
          </p:cNvSpPr>
          <p:nvPr/>
        </p:nvSpPr>
        <p:spPr bwMode="auto">
          <a:xfrm flipV="1">
            <a:off x="7530707" y="1774158"/>
            <a:ext cx="155222" cy="427038"/>
          </a:xfrm>
          <a:prstGeom prst="downArrow">
            <a:avLst>
              <a:gd name="adj1" fmla="val 11269"/>
              <a:gd name="adj2" fmla="val 109095"/>
            </a:avLst>
          </a:prstGeom>
          <a:solidFill>
            <a:srgbClr val="000000"/>
          </a:solidFill>
          <a:ln w="31750">
            <a:solidFill>
              <a:srgbClr val="000000"/>
            </a:solidFill>
            <a:miter lim="800000"/>
            <a:headEnd/>
            <a:tailEnd/>
          </a:ln>
          <a:effectLst/>
        </p:spPr>
        <p:txBody>
          <a:bodyPr lIns="36000" tIns="36000" rIns="36000" bIns="36000" anchor="ctr">
            <a:spAutoFit/>
          </a:bodyPr>
          <a:lstStyle/>
          <a:p>
            <a:endParaRPr lang="ja-JP" altLang="en-US"/>
          </a:p>
        </p:txBody>
      </p:sp>
      <p:grpSp>
        <p:nvGrpSpPr>
          <p:cNvPr id="60" name="Group 52">
            <a:extLst>
              <a:ext uri="{FF2B5EF4-FFF2-40B4-BE49-F238E27FC236}">
                <a16:creationId xmlns:a16="http://schemas.microsoft.com/office/drawing/2014/main" id="{D634B07E-B256-4A0E-89B9-9D9F5DD3163F}"/>
              </a:ext>
            </a:extLst>
          </p:cNvPr>
          <p:cNvGrpSpPr>
            <a:grpSpLocks/>
          </p:cNvGrpSpPr>
          <p:nvPr/>
        </p:nvGrpSpPr>
        <p:grpSpPr bwMode="auto">
          <a:xfrm>
            <a:off x="4321841" y="2058295"/>
            <a:ext cx="513645" cy="554038"/>
            <a:chOff x="1487" y="1192"/>
            <a:chExt cx="364" cy="349"/>
          </a:xfrm>
        </p:grpSpPr>
        <p:sp>
          <p:nvSpPr>
            <p:cNvPr id="61" name="Text Box 53">
              <a:extLst>
                <a:ext uri="{FF2B5EF4-FFF2-40B4-BE49-F238E27FC236}">
                  <a16:creationId xmlns:a16="http://schemas.microsoft.com/office/drawing/2014/main" id="{6FCD880A-E364-4697-B847-2F807645785A}"/>
                </a:ext>
              </a:extLst>
            </p:cNvPr>
            <p:cNvSpPr txBox="1">
              <a:spLocks noChangeArrowheads="1"/>
            </p:cNvSpPr>
            <p:nvPr/>
          </p:nvSpPr>
          <p:spPr bwMode="auto">
            <a:xfrm>
              <a:off x="1487" y="1192"/>
              <a:ext cx="297" cy="220"/>
            </a:xfrm>
            <a:prstGeom prst="rect">
              <a:avLst/>
            </a:prstGeom>
            <a:noFill/>
            <a:ln w="31750">
              <a:noFill/>
              <a:miter lim="800000"/>
              <a:headEnd/>
              <a:tailEnd/>
            </a:ln>
            <a:effectLst/>
          </p:spPr>
          <p:txBody>
            <a:bodyPr wrap="none" lIns="36000" tIns="36000" rIns="36000" bIns="36000" anchor="ctr">
              <a:spAutoFit/>
            </a:bodyPr>
            <a:lstStyle/>
            <a:p>
              <a:pPr algn="ctr" eaLnBrk="0" hangingPunct="0"/>
              <a:r>
                <a:rPr lang="en-US" altLang="ja-JP" sz="1800">
                  <a:latin typeface="ＭＳ Ｐゴシック" pitchFamily="50" charset="-128"/>
                </a:rPr>
                <a:t>1</a:t>
              </a:r>
              <a:r>
                <a:rPr lang="ja-JP" altLang="en-US" sz="1800">
                  <a:latin typeface="Times New Roman" pitchFamily="18" charset="0"/>
                </a:rPr>
                <a:t>万</a:t>
              </a:r>
              <a:endParaRPr lang="ja-JP" altLang="en-US">
                <a:latin typeface="Times New Roman" pitchFamily="18" charset="0"/>
              </a:endParaRPr>
            </a:p>
          </p:txBody>
        </p:sp>
        <p:sp>
          <p:nvSpPr>
            <p:cNvPr id="62" name="Text Box 54">
              <a:extLst>
                <a:ext uri="{FF2B5EF4-FFF2-40B4-BE49-F238E27FC236}">
                  <a16:creationId xmlns:a16="http://schemas.microsoft.com/office/drawing/2014/main" id="{92B21B97-883F-4874-9B57-12EEFA286594}"/>
                </a:ext>
              </a:extLst>
            </p:cNvPr>
            <p:cNvSpPr txBox="1">
              <a:spLocks noChangeArrowheads="1"/>
            </p:cNvSpPr>
            <p:nvPr/>
          </p:nvSpPr>
          <p:spPr bwMode="auto">
            <a:xfrm>
              <a:off x="1671" y="1321"/>
              <a:ext cx="180" cy="220"/>
            </a:xfrm>
            <a:prstGeom prst="rect">
              <a:avLst/>
            </a:prstGeom>
            <a:noFill/>
            <a:ln w="31750">
              <a:noFill/>
              <a:miter lim="800000"/>
              <a:headEnd/>
              <a:tailEnd/>
            </a:ln>
            <a:effectLst/>
          </p:spPr>
          <p:txBody>
            <a:bodyPr wrap="none" lIns="36000" tIns="36000" rIns="36000" bIns="36000" anchor="ctr">
              <a:spAutoFit/>
            </a:bodyPr>
            <a:lstStyle/>
            <a:p>
              <a:pPr algn="ctr" eaLnBrk="0" hangingPunct="0"/>
              <a:r>
                <a:rPr lang="en-US" altLang="ja-JP" sz="1800">
                  <a:latin typeface="Symbol" pitchFamily="18" charset="2"/>
                  <a:sym typeface="Symbol" pitchFamily="18" charset="2"/>
                </a:rPr>
                <a:t></a:t>
              </a:r>
              <a:r>
                <a:rPr lang="en-US" altLang="ja-JP" sz="1800">
                  <a:latin typeface="ＭＳ Ｐゴシック" pitchFamily="50" charset="-128"/>
                </a:rPr>
                <a:t>l</a:t>
              </a:r>
              <a:endParaRPr lang="en-US" altLang="ja-JP">
                <a:latin typeface="Times New Roman" pitchFamily="18" charset="0"/>
              </a:endParaRPr>
            </a:p>
          </p:txBody>
        </p:sp>
        <p:sp>
          <p:nvSpPr>
            <p:cNvPr id="63" name="Freeform 55">
              <a:extLst>
                <a:ext uri="{FF2B5EF4-FFF2-40B4-BE49-F238E27FC236}">
                  <a16:creationId xmlns:a16="http://schemas.microsoft.com/office/drawing/2014/main" id="{0EF488AE-37B0-40CF-A97B-39CEE1C8F577}"/>
                </a:ext>
              </a:extLst>
            </p:cNvPr>
            <p:cNvSpPr>
              <a:spLocks/>
            </p:cNvSpPr>
            <p:nvPr/>
          </p:nvSpPr>
          <p:spPr bwMode="auto">
            <a:xfrm>
              <a:off x="1563" y="1298"/>
              <a:ext cx="240" cy="201"/>
            </a:xfrm>
            <a:custGeom>
              <a:avLst/>
              <a:gdLst/>
              <a:ahLst/>
              <a:cxnLst>
                <a:cxn ang="0">
                  <a:pos x="0" y="192"/>
                </a:cxn>
                <a:cxn ang="0">
                  <a:pos x="240" y="0"/>
                </a:cxn>
              </a:cxnLst>
              <a:rect l="0" t="0" r="r" b="b"/>
              <a:pathLst>
                <a:path w="240" h="192">
                  <a:moveTo>
                    <a:pt x="0" y="192"/>
                  </a:moveTo>
                  <a:lnTo>
                    <a:pt x="240" y="0"/>
                  </a:lnTo>
                </a:path>
              </a:pathLst>
            </a:custGeom>
            <a:noFill/>
            <a:ln w="19050" cap="flat" cmpd="sng">
              <a:solidFill>
                <a:srgbClr val="000000"/>
              </a:solidFill>
              <a:prstDash val="solid"/>
              <a:round/>
              <a:headEnd type="none" w="med" len="med"/>
              <a:tailEnd type="none" w="med" len="med"/>
            </a:ln>
            <a:effectLst/>
          </p:spPr>
          <p:txBody>
            <a:bodyPr lIns="36000" tIns="36000" rIns="36000" bIns="36000" anchor="ctr">
              <a:spAutoFit/>
            </a:bodyPr>
            <a:lstStyle/>
            <a:p>
              <a:endParaRPr lang="ja-JP" altLang="en-US"/>
            </a:p>
          </p:txBody>
        </p:sp>
      </p:grpSp>
      <p:grpSp>
        <p:nvGrpSpPr>
          <p:cNvPr id="66" name="Group 56">
            <a:extLst>
              <a:ext uri="{FF2B5EF4-FFF2-40B4-BE49-F238E27FC236}">
                <a16:creationId xmlns:a16="http://schemas.microsoft.com/office/drawing/2014/main" id="{E9CF5139-CF04-41D4-8833-D47022767437}"/>
              </a:ext>
            </a:extLst>
          </p:cNvPr>
          <p:cNvGrpSpPr>
            <a:grpSpLocks/>
          </p:cNvGrpSpPr>
          <p:nvPr/>
        </p:nvGrpSpPr>
        <p:grpSpPr bwMode="auto">
          <a:xfrm>
            <a:off x="4264002" y="5513479"/>
            <a:ext cx="513645" cy="554038"/>
            <a:chOff x="1487" y="1192"/>
            <a:chExt cx="364" cy="349"/>
          </a:xfrm>
        </p:grpSpPr>
        <p:sp>
          <p:nvSpPr>
            <p:cNvPr id="67" name="Text Box 57">
              <a:extLst>
                <a:ext uri="{FF2B5EF4-FFF2-40B4-BE49-F238E27FC236}">
                  <a16:creationId xmlns:a16="http://schemas.microsoft.com/office/drawing/2014/main" id="{13616704-4D26-406B-A4A6-03B2F5948942}"/>
                </a:ext>
              </a:extLst>
            </p:cNvPr>
            <p:cNvSpPr txBox="1">
              <a:spLocks noChangeArrowheads="1"/>
            </p:cNvSpPr>
            <p:nvPr/>
          </p:nvSpPr>
          <p:spPr bwMode="auto">
            <a:xfrm>
              <a:off x="1487" y="1192"/>
              <a:ext cx="297" cy="220"/>
            </a:xfrm>
            <a:prstGeom prst="rect">
              <a:avLst/>
            </a:prstGeom>
            <a:noFill/>
            <a:ln w="31750">
              <a:noFill/>
              <a:miter lim="800000"/>
              <a:headEnd/>
              <a:tailEnd/>
            </a:ln>
            <a:effectLst/>
          </p:spPr>
          <p:txBody>
            <a:bodyPr wrap="none" lIns="36000" tIns="36000" rIns="36000" bIns="36000" anchor="ctr">
              <a:spAutoFit/>
            </a:bodyPr>
            <a:lstStyle/>
            <a:p>
              <a:pPr algn="ctr" eaLnBrk="0" hangingPunct="0"/>
              <a:r>
                <a:rPr lang="en-US" altLang="ja-JP" sz="1800">
                  <a:latin typeface="ＭＳ Ｐゴシック" pitchFamily="50" charset="-128"/>
                </a:rPr>
                <a:t>1</a:t>
              </a:r>
              <a:r>
                <a:rPr lang="ja-JP" altLang="en-US" sz="1800">
                  <a:latin typeface="Times New Roman" pitchFamily="18" charset="0"/>
                </a:rPr>
                <a:t>万</a:t>
              </a:r>
            </a:p>
          </p:txBody>
        </p:sp>
        <p:sp>
          <p:nvSpPr>
            <p:cNvPr id="68" name="Text Box 58">
              <a:extLst>
                <a:ext uri="{FF2B5EF4-FFF2-40B4-BE49-F238E27FC236}">
                  <a16:creationId xmlns:a16="http://schemas.microsoft.com/office/drawing/2014/main" id="{43F7B061-4BDF-4E95-918E-2BC5C853920F}"/>
                </a:ext>
              </a:extLst>
            </p:cNvPr>
            <p:cNvSpPr txBox="1">
              <a:spLocks noChangeArrowheads="1"/>
            </p:cNvSpPr>
            <p:nvPr/>
          </p:nvSpPr>
          <p:spPr bwMode="auto">
            <a:xfrm>
              <a:off x="1671" y="1321"/>
              <a:ext cx="180" cy="220"/>
            </a:xfrm>
            <a:prstGeom prst="rect">
              <a:avLst/>
            </a:prstGeom>
            <a:noFill/>
            <a:ln w="31750">
              <a:noFill/>
              <a:miter lim="800000"/>
              <a:headEnd/>
              <a:tailEnd/>
            </a:ln>
            <a:effectLst/>
          </p:spPr>
          <p:txBody>
            <a:bodyPr wrap="none" lIns="36000" tIns="36000" rIns="36000" bIns="36000" anchor="ctr">
              <a:spAutoFit/>
            </a:bodyPr>
            <a:lstStyle/>
            <a:p>
              <a:pPr algn="ctr" eaLnBrk="0" hangingPunct="0"/>
              <a:r>
                <a:rPr lang="en-US" altLang="ja-JP" sz="1800">
                  <a:latin typeface="Symbol" pitchFamily="18" charset="2"/>
                  <a:sym typeface="Symbol" pitchFamily="18" charset="2"/>
                </a:rPr>
                <a:t></a:t>
              </a:r>
              <a:r>
                <a:rPr lang="en-US" altLang="ja-JP" sz="1800">
                  <a:latin typeface="ＭＳ Ｐゴシック" pitchFamily="50" charset="-128"/>
                </a:rPr>
                <a:t>l</a:t>
              </a:r>
            </a:p>
          </p:txBody>
        </p:sp>
        <p:sp>
          <p:nvSpPr>
            <p:cNvPr id="69" name="Freeform 59">
              <a:extLst>
                <a:ext uri="{FF2B5EF4-FFF2-40B4-BE49-F238E27FC236}">
                  <a16:creationId xmlns:a16="http://schemas.microsoft.com/office/drawing/2014/main" id="{8C95B168-AAD3-4D4D-8A31-8BC07A799109}"/>
                </a:ext>
              </a:extLst>
            </p:cNvPr>
            <p:cNvSpPr>
              <a:spLocks/>
            </p:cNvSpPr>
            <p:nvPr/>
          </p:nvSpPr>
          <p:spPr bwMode="auto">
            <a:xfrm>
              <a:off x="1563" y="1298"/>
              <a:ext cx="240" cy="201"/>
            </a:xfrm>
            <a:custGeom>
              <a:avLst/>
              <a:gdLst/>
              <a:ahLst/>
              <a:cxnLst>
                <a:cxn ang="0">
                  <a:pos x="0" y="192"/>
                </a:cxn>
                <a:cxn ang="0">
                  <a:pos x="240" y="0"/>
                </a:cxn>
              </a:cxnLst>
              <a:rect l="0" t="0" r="r" b="b"/>
              <a:pathLst>
                <a:path w="240" h="192">
                  <a:moveTo>
                    <a:pt x="0" y="192"/>
                  </a:moveTo>
                  <a:lnTo>
                    <a:pt x="240" y="0"/>
                  </a:lnTo>
                </a:path>
              </a:pathLst>
            </a:custGeom>
            <a:noFill/>
            <a:ln w="19050" cap="flat" cmpd="sng">
              <a:solidFill>
                <a:srgbClr val="000000"/>
              </a:solidFill>
              <a:prstDash val="solid"/>
              <a:round/>
              <a:headEnd type="none" w="med" len="med"/>
              <a:tailEnd type="none" w="med" len="med"/>
            </a:ln>
            <a:effectLst/>
          </p:spPr>
          <p:txBody>
            <a:bodyPr lIns="36000" tIns="36000" rIns="36000" bIns="36000" anchor="ctr">
              <a:spAutoFit/>
            </a:bodyPr>
            <a:lstStyle/>
            <a:p>
              <a:endParaRPr lang="ja-JP" altLang="en-US"/>
            </a:p>
          </p:txBody>
        </p:sp>
      </p:grpSp>
      <p:grpSp>
        <p:nvGrpSpPr>
          <p:cNvPr id="70" name="Group 60">
            <a:extLst>
              <a:ext uri="{FF2B5EF4-FFF2-40B4-BE49-F238E27FC236}">
                <a16:creationId xmlns:a16="http://schemas.microsoft.com/office/drawing/2014/main" id="{9802E35B-CCDD-4BBC-9D46-11675C8B8738}"/>
              </a:ext>
            </a:extLst>
          </p:cNvPr>
          <p:cNvGrpSpPr>
            <a:grpSpLocks/>
          </p:cNvGrpSpPr>
          <p:nvPr/>
        </p:nvGrpSpPr>
        <p:grpSpPr bwMode="auto">
          <a:xfrm>
            <a:off x="4264002" y="4894354"/>
            <a:ext cx="513645" cy="554038"/>
            <a:chOff x="1487" y="1192"/>
            <a:chExt cx="364" cy="349"/>
          </a:xfrm>
        </p:grpSpPr>
        <p:sp>
          <p:nvSpPr>
            <p:cNvPr id="71" name="Text Box 61">
              <a:extLst>
                <a:ext uri="{FF2B5EF4-FFF2-40B4-BE49-F238E27FC236}">
                  <a16:creationId xmlns:a16="http://schemas.microsoft.com/office/drawing/2014/main" id="{E44AD74B-DA85-4DE8-9504-266E639607AC}"/>
                </a:ext>
              </a:extLst>
            </p:cNvPr>
            <p:cNvSpPr txBox="1">
              <a:spLocks noChangeArrowheads="1"/>
            </p:cNvSpPr>
            <p:nvPr/>
          </p:nvSpPr>
          <p:spPr bwMode="auto">
            <a:xfrm>
              <a:off x="1487" y="1192"/>
              <a:ext cx="297" cy="220"/>
            </a:xfrm>
            <a:prstGeom prst="rect">
              <a:avLst/>
            </a:prstGeom>
            <a:noFill/>
            <a:ln w="31750">
              <a:noFill/>
              <a:miter lim="800000"/>
              <a:headEnd/>
              <a:tailEnd/>
            </a:ln>
            <a:effectLst/>
          </p:spPr>
          <p:txBody>
            <a:bodyPr wrap="none" lIns="36000" tIns="36000" rIns="36000" bIns="36000" anchor="ctr">
              <a:spAutoFit/>
            </a:bodyPr>
            <a:lstStyle/>
            <a:p>
              <a:pPr algn="ctr" eaLnBrk="0" hangingPunct="0"/>
              <a:r>
                <a:rPr lang="en-US" altLang="ja-JP" sz="1800">
                  <a:latin typeface="ＭＳ Ｐゴシック" pitchFamily="50" charset="-128"/>
                </a:rPr>
                <a:t>2</a:t>
              </a:r>
              <a:r>
                <a:rPr lang="ja-JP" altLang="en-US" sz="1800">
                  <a:latin typeface="Times New Roman" pitchFamily="18" charset="0"/>
                </a:rPr>
                <a:t>万</a:t>
              </a:r>
            </a:p>
          </p:txBody>
        </p:sp>
        <p:sp>
          <p:nvSpPr>
            <p:cNvPr id="72" name="Text Box 62">
              <a:extLst>
                <a:ext uri="{FF2B5EF4-FFF2-40B4-BE49-F238E27FC236}">
                  <a16:creationId xmlns:a16="http://schemas.microsoft.com/office/drawing/2014/main" id="{8244DC4E-588A-4E3B-9DB4-91BCA53E22CF}"/>
                </a:ext>
              </a:extLst>
            </p:cNvPr>
            <p:cNvSpPr txBox="1">
              <a:spLocks noChangeArrowheads="1"/>
            </p:cNvSpPr>
            <p:nvPr/>
          </p:nvSpPr>
          <p:spPr bwMode="auto">
            <a:xfrm>
              <a:off x="1671" y="1321"/>
              <a:ext cx="180" cy="220"/>
            </a:xfrm>
            <a:prstGeom prst="rect">
              <a:avLst/>
            </a:prstGeom>
            <a:noFill/>
            <a:ln w="31750">
              <a:noFill/>
              <a:miter lim="800000"/>
              <a:headEnd/>
              <a:tailEnd/>
            </a:ln>
            <a:effectLst/>
          </p:spPr>
          <p:txBody>
            <a:bodyPr wrap="none" lIns="36000" tIns="36000" rIns="36000" bIns="36000" anchor="ctr">
              <a:spAutoFit/>
            </a:bodyPr>
            <a:lstStyle/>
            <a:p>
              <a:pPr algn="ctr" eaLnBrk="0" hangingPunct="0"/>
              <a:r>
                <a:rPr lang="en-US" altLang="ja-JP" sz="1800">
                  <a:latin typeface="Symbol" pitchFamily="18" charset="2"/>
                  <a:sym typeface="Symbol" pitchFamily="18" charset="2"/>
                </a:rPr>
                <a:t></a:t>
              </a:r>
              <a:r>
                <a:rPr lang="en-US" altLang="ja-JP" sz="1800">
                  <a:latin typeface="ＭＳ Ｐゴシック" pitchFamily="50" charset="-128"/>
                </a:rPr>
                <a:t>l</a:t>
              </a:r>
            </a:p>
          </p:txBody>
        </p:sp>
        <p:sp>
          <p:nvSpPr>
            <p:cNvPr id="73" name="Freeform 63">
              <a:extLst>
                <a:ext uri="{FF2B5EF4-FFF2-40B4-BE49-F238E27FC236}">
                  <a16:creationId xmlns:a16="http://schemas.microsoft.com/office/drawing/2014/main" id="{FDFDF1FC-771A-43B0-8C79-2FBEC109B3F6}"/>
                </a:ext>
              </a:extLst>
            </p:cNvPr>
            <p:cNvSpPr>
              <a:spLocks/>
            </p:cNvSpPr>
            <p:nvPr/>
          </p:nvSpPr>
          <p:spPr bwMode="auto">
            <a:xfrm>
              <a:off x="1563" y="1298"/>
              <a:ext cx="240" cy="201"/>
            </a:xfrm>
            <a:custGeom>
              <a:avLst/>
              <a:gdLst/>
              <a:ahLst/>
              <a:cxnLst>
                <a:cxn ang="0">
                  <a:pos x="0" y="192"/>
                </a:cxn>
                <a:cxn ang="0">
                  <a:pos x="240" y="0"/>
                </a:cxn>
              </a:cxnLst>
              <a:rect l="0" t="0" r="r" b="b"/>
              <a:pathLst>
                <a:path w="240" h="192">
                  <a:moveTo>
                    <a:pt x="0" y="192"/>
                  </a:moveTo>
                  <a:lnTo>
                    <a:pt x="240" y="0"/>
                  </a:lnTo>
                </a:path>
              </a:pathLst>
            </a:custGeom>
            <a:noFill/>
            <a:ln w="19050" cap="flat" cmpd="sng">
              <a:solidFill>
                <a:srgbClr val="000000"/>
              </a:solidFill>
              <a:prstDash val="solid"/>
              <a:round/>
              <a:headEnd type="none" w="med" len="med"/>
              <a:tailEnd type="none" w="med" len="med"/>
            </a:ln>
            <a:effectLst/>
          </p:spPr>
          <p:txBody>
            <a:bodyPr lIns="36000" tIns="36000" rIns="36000" bIns="36000" anchor="ctr">
              <a:spAutoFit/>
            </a:bodyPr>
            <a:lstStyle/>
            <a:p>
              <a:endParaRPr lang="ja-JP" altLang="en-US"/>
            </a:p>
          </p:txBody>
        </p:sp>
      </p:grpSp>
      <p:sp>
        <p:nvSpPr>
          <p:cNvPr id="74" name="フリーフォーム 64">
            <a:extLst>
              <a:ext uri="{FF2B5EF4-FFF2-40B4-BE49-F238E27FC236}">
                <a16:creationId xmlns:a16="http://schemas.microsoft.com/office/drawing/2014/main" id="{621787D7-7EC6-4763-ABDE-6EA6DEE6CEC5}"/>
              </a:ext>
            </a:extLst>
          </p:cNvPr>
          <p:cNvSpPr/>
          <p:nvPr/>
        </p:nvSpPr>
        <p:spPr>
          <a:xfrm>
            <a:off x="5380533" y="5016453"/>
            <a:ext cx="3039762" cy="966195"/>
          </a:xfrm>
          <a:custGeom>
            <a:avLst/>
            <a:gdLst>
              <a:gd name="connsiteX0" fmla="*/ 0 w 3039762"/>
              <a:gd name="connsiteY0" fmla="*/ 885568 h 959708"/>
              <a:gd name="connsiteX1" fmla="*/ 420130 w 3039762"/>
              <a:gd name="connsiteY1" fmla="*/ 885568 h 959708"/>
              <a:gd name="connsiteX2" fmla="*/ 741406 w 3039762"/>
              <a:gd name="connsiteY2" fmla="*/ 440725 h 959708"/>
              <a:gd name="connsiteX3" fmla="*/ 1136822 w 3039762"/>
              <a:gd name="connsiteY3" fmla="*/ 70022 h 959708"/>
              <a:gd name="connsiteX4" fmla="*/ 3039762 w 3039762"/>
              <a:gd name="connsiteY4" fmla="*/ 20595 h 959708"/>
              <a:gd name="connsiteX0" fmla="*/ 0 w 3039762"/>
              <a:gd name="connsiteY0" fmla="*/ 882186 h 959708"/>
              <a:gd name="connsiteX1" fmla="*/ 420130 w 3039762"/>
              <a:gd name="connsiteY1" fmla="*/ 882186 h 959708"/>
              <a:gd name="connsiteX2" fmla="*/ 663877 w 3039762"/>
              <a:gd name="connsiteY2" fmla="*/ 417054 h 959708"/>
              <a:gd name="connsiteX3" fmla="*/ 1136822 w 3039762"/>
              <a:gd name="connsiteY3" fmla="*/ 66640 h 959708"/>
              <a:gd name="connsiteX4" fmla="*/ 3039762 w 3039762"/>
              <a:gd name="connsiteY4" fmla="*/ 17213 h 959708"/>
              <a:gd name="connsiteX0" fmla="*/ 0 w 3039762"/>
              <a:gd name="connsiteY0" fmla="*/ 882186 h 966195"/>
              <a:gd name="connsiteX1" fmla="*/ 15805 w 3039762"/>
              <a:gd name="connsiteY1" fmla="*/ 921110 h 966195"/>
              <a:gd name="connsiteX2" fmla="*/ 420130 w 3039762"/>
              <a:gd name="connsiteY2" fmla="*/ 882186 h 966195"/>
              <a:gd name="connsiteX3" fmla="*/ 663877 w 3039762"/>
              <a:gd name="connsiteY3" fmla="*/ 417054 h 966195"/>
              <a:gd name="connsiteX4" fmla="*/ 1136822 w 3039762"/>
              <a:gd name="connsiteY4" fmla="*/ 66640 h 966195"/>
              <a:gd name="connsiteX5" fmla="*/ 3039762 w 3039762"/>
              <a:gd name="connsiteY5" fmla="*/ 17213 h 96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9762" h="966195">
                <a:moveTo>
                  <a:pt x="0" y="882186"/>
                </a:moveTo>
                <a:lnTo>
                  <a:pt x="15805" y="921110"/>
                </a:lnTo>
                <a:cubicBezTo>
                  <a:pt x="85827" y="921110"/>
                  <a:pt x="312118" y="966195"/>
                  <a:pt x="420130" y="882186"/>
                </a:cubicBezTo>
                <a:cubicBezTo>
                  <a:pt x="528142" y="798177"/>
                  <a:pt x="544428" y="552978"/>
                  <a:pt x="663877" y="417054"/>
                </a:cubicBezTo>
                <a:cubicBezTo>
                  <a:pt x="783326" y="281130"/>
                  <a:pt x="740841" y="133280"/>
                  <a:pt x="1136822" y="66640"/>
                </a:cubicBezTo>
                <a:cubicBezTo>
                  <a:pt x="1532803" y="0"/>
                  <a:pt x="2279821" y="6915"/>
                  <a:pt x="3039762" y="17213"/>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5" name="フリーフォーム 65">
            <a:extLst>
              <a:ext uri="{FF2B5EF4-FFF2-40B4-BE49-F238E27FC236}">
                <a16:creationId xmlns:a16="http://schemas.microsoft.com/office/drawing/2014/main" id="{38AA287C-057B-4D85-960B-E6A69632FF64}"/>
              </a:ext>
            </a:extLst>
          </p:cNvPr>
          <p:cNvSpPr/>
          <p:nvPr/>
        </p:nvSpPr>
        <p:spPr>
          <a:xfrm>
            <a:off x="5092383" y="2224509"/>
            <a:ext cx="2804984" cy="788773"/>
          </a:xfrm>
          <a:custGeom>
            <a:avLst/>
            <a:gdLst>
              <a:gd name="connsiteX0" fmla="*/ 0 w 2804984"/>
              <a:gd name="connsiteY0" fmla="*/ 354227 h 788773"/>
              <a:gd name="connsiteX1" fmla="*/ 383060 w 2804984"/>
              <a:gd name="connsiteY1" fmla="*/ 354227 h 788773"/>
              <a:gd name="connsiteX2" fmla="*/ 605481 w 2804984"/>
              <a:gd name="connsiteY2" fmla="*/ 416010 h 788773"/>
              <a:gd name="connsiteX3" fmla="*/ 815546 w 2804984"/>
              <a:gd name="connsiteY3" fmla="*/ 687859 h 788773"/>
              <a:gd name="connsiteX4" fmla="*/ 1285103 w 2804984"/>
              <a:gd name="connsiteY4" fmla="*/ 712573 h 788773"/>
              <a:gd name="connsiteX5" fmla="*/ 1767016 w 2804984"/>
              <a:gd name="connsiteY5" fmla="*/ 230659 h 788773"/>
              <a:gd name="connsiteX6" fmla="*/ 1989438 w 2804984"/>
              <a:gd name="connsiteY6" fmla="*/ 32951 h 788773"/>
              <a:gd name="connsiteX7" fmla="*/ 2582562 w 2804984"/>
              <a:gd name="connsiteY7" fmla="*/ 32951 h 788773"/>
              <a:gd name="connsiteX8" fmla="*/ 2804984 w 2804984"/>
              <a:gd name="connsiteY8" fmla="*/ 205945 h 788773"/>
              <a:gd name="connsiteX9" fmla="*/ 2804984 w 2804984"/>
              <a:gd name="connsiteY9" fmla="*/ 205945 h 78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4984" h="788773">
                <a:moveTo>
                  <a:pt x="0" y="354227"/>
                </a:moveTo>
                <a:cubicBezTo>
                  <a:pt x="141073" y="349078"/>
                  <a:pt x="282146" y="343930"/>
                  <a:pt x="383060" y="354227"/>
                </a:cubicBezTo>
                <a:cubicBezTo>
                  <a:pt x="483974" y="364524"/>
                  <a:pt x="533400" y="360405"/>
                  <a:pt x="605481" y="416010"/>
                </a:cubicBezTo>
                <a:cubicBezTo>
                  <a:pt x="677562" y="471615"/>
                  <a:pt x="702276" y="638432"/>
                  <a:pt x="815546" y="687859"/>
                </a:cubicBezTo>
                <a:cubicBezTo>
                  <a:pt x="928816" y="737286"/>
                  <a:pt x="1126525" y="788773"/>
                  <a:pt x="1285103" y="712573"/>
                </a:cubicBezTo>
                <a:cubicBezTo>
                  <a:pt x="1443681" y="636373"/>
                  <a:pt x="1649627" y="343929"/>
                  <a:pt x="1767016" y="230659"/>
                </a:cubicBezTo>
                <a:cubicBezTo>
                  <a:pt x="1884405" y="117389"/>
                  <a:pt x="1853514" y="65902"/>
                  <a:pt x="1989438" y="32951"/>
                </a:cubicBezTo>
                <a:cubicBezTo>
                  <a:pt x="2125362" y="0"/>
                  <a:pt x="2446638" y="4119"/>
                  <a:pt x="2582562" y="32951"/>
                </a:cubicBezTo>
                <a:cubicBezTo>
                  <a:pt x="2718486" y="61783"/>
                  <a:pt x="2804984" y="205945"/>
                  <a:pt x="2804984" y="205945"/>
                </a:cubicBezTo>
                <a:lnTo>
                  <a:pt x="2804984" y="205945"/>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5EFBDB61-19BB-4DBA-808B-4E4423FA3373}"/>
              </a:ext>
            </a:extLst>
          </p:cNvPr>
          <p:cNvSpPr/>
          <p:nvPr/>
        </p:nvSpPr>
        <p:spPr>
          <a:xfrm>
            <a:off x="279433" y="1043372"/>
            <a:ext cx="2824747" cy="544255"/>
          </a:xfrm>
          <a:prstGeom prst="rect">
            <a:avLst/>
          </a:prstGeom>
          <a:solidFill>
            <a:srgbClr val="00B050">
              <a:alpha val="20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solidFill>
                  <a:schemeClr val="tx1"/>
                </a:solidFill>
              </a:rPr>
              <a:t>Chemo + G-CSF</a:t>
            </a:r>
            <a:endParaRPr kumimoji="1" lang="ja-JP" altLang="en-US" sz="2800" b="1" dirty="0">
              <a:solidFill>
                <a:schemeClr val="tx1"/>
              </a:solidFill>
            </a:endParaRPr>
          </a:p>
        </p:txBody>
      </p:sp>
      <p:sp>
        <p:nvSpPr>
          <p:cNvPr id="77" name="正方形/長方形 76">
            <a:extLst>
              <a:ext uri="{FF2B5EF4-FFF2-40B4-BE49-F238E27FC236}">
                <a16:creationId xmlns:a16="http://schemas.microsoft.com/office/drawing/2014/main" id="{F0F57997-2609-43D7-A45E-CB3160ADB365}"/>
              </a:ext>
            </a:extLst>
          </p:cNvPr>
          <p:cNvSpPr/>
          <p:nvPr/>
        </p:nvSpPr>
        <p:spPr>
          <a:xfrm>
            <a:off x="279433" y="3980415"/>
            <a:ext cx="2824747" cy="544255"/>
          </a:xfrm>
          <a:prstGeom prst="rect">
            <a:avLst/>
          </a:prstGeom>
          <a:solidFill>
            <a:srgbClr val="00B0F0">
              <a:alpha val="2000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solidFill>
                  <a:schemeClr val="tx1"/>
                </a:solidFill>
              </a:rPr>
              <a:t>G-CSF</a:t>
            </a:r>
            <a:r>
              <a:rPr kumimoji="1" lang="ja-JP" altLang="en-US" sz="2800" b="1" dirty="0">
                <a:solidFill>
                  <a:schemeClr val="tx1"/>
                </a:solidFill>
              </a:rPr>
              <a:t>　</a:t>
            </a:r>
            <a:r>
              <a:rPr kumimoji="1" lang="en-US" altLang="ja-JP" sz="2800" b="1" dirty="0">
                <a:solidFill>
                  <a:schemeClr val="tx1"/>
                </a:solidFill>
              </a:rPr>
              <a:t>Alone</a:t>
            </a:r>
            <a:endParaRPr kumimoji="1" lang="ja-JP" altLang="en-US" sz="2800" b="1" dirty="0">
              <a:solidFill>
                <a:schemeClr val="tx1"/>
              </a:solidFill>
            </a:endParaRPr>
          </a:p>
        </p:txBody>
      </p:sp>
      <p:sp>
        <p:nvSpPr>
          <p:cNvPr id="2" name="テキスト ボックス 1">
            <a:extLst>
              <a:ext uri="{FF2B5EF4-FFF2-40B4-BE49-F238E27FC236}">
                <a16:creationId xmlns:a16="http://schemas.microsoft.com/office/drawing/2014/main" id="{ADF95220-3521-4D2B-A69D-1C47EF9AB0D9}"/>
              </a:ext>
            </a:extLst>
          </p:cNvPr>
          <p:cNvSpPr txBox="1"/>
          <p:nvPr/>
        </p:nvSpPr>
        <p:spPr>
          <a:xfrm>
            <a:off x="300086" y="1787101"/>
            <a:ext cx="3642976" cy="2015936"/>
          </a:xfrm>
          <a:prstGeom prst="rect">
            <a:avLst/>
          </a:prstGeom>
          <a:noFill/>
        </p:spPr>
        <p:txBody>
          <a:bodyPr wrap="square" rtlCol="0">
            <a:spAutoFit/>
          </a:bodyPr>
          <a:lstStyle/>
          <a:p>
            <a:pPr marL="285750" indent="-285750">
              <a:spcAft>
                <a:spcPts val="600"/>
              </a:spcAft>
              <a:buClr>
                <a:srgbClr val="002A7E"/>
              </a:buClr>
              <a:buFont typeface="Wingdings" panose="05000000000000000000" pitchFamily="2" charset="2"/>
              <a:buChar char="l"/>
            </a:pPr>
            <a:r>
              <a:rPr kumimoji="1" lang="ja-JP" altLang="en-US" sz="2400" dirty="0"/>
              <a:t>より腫瘍細胞を減らした状態で採取できる。</a:t>
            </a:r>
            <a:endParaRPr kumimoji="1" lang="en-US" altLang="ja-JP" sz="2400" dirty="0"/>
          </a:p>
          <a:p>
            <a:pPr marL="285750" indent="-285750">
              <a:spcAft>
                <a:spcPts val="600"/>
              </a:spcAft>
              <a:buClr>
                <a:srgbClr val="002A7E"/>
              </a:buClr>
              <a:buFont typeface="Wingdings" panose="05000000000000000000" pitchFamily="2" charset="2"/>
              <a:buChar char="l"/>
            </a:pPr>
            <a:r>
              <a:rPr lang="ja-JP" altLang="en-US" sz="2400" dirty="0"/>
              <a:t>血球回復のタイミングを想定するのが困難で、採取日が決定しにくい</a:t>
            </a:r>
            <a:endParaRPr kumimoji="1" lang="en-US" altLang="ja-JP" sz="2400" dirty="0"/>
          </a:p>
        </p:txBody>
      </p:sp>
      <p:sp>
        <p:nvSpPr>
          <p:cNvPr id="78" name="テキスト ボックス 77">
            <a:extLst>
              <a:ext uri="{FF2B5EF4-FFF2-40B4-BE49-F238E27FC236}">
                <a16:creationId xmlns:a16="http://schemas.microsoft.com/office/drawing/2014/main" id="{75A335EB-ED5D-4875-90C8-8E3564415F6C}"/>
              </a:ext>
            </a:extLst>
          </p:cNvPr>
          <p:cNvSpPr txBox="1"/>
          <p:nvPr/>
        </p:nvSpPr>
        <p:spPr>
          <a:xfrm>
            <a:off x="294901" y="4799358"/>
            <a:ext cx="3690818" cy="1646605"/>
          </a:xfrm>
          <a:prstGeom prst="rect">
            <a:avLst/>
          </a:prstGeom>
          <a:noFill/>
        </p:spPr>
        <p:txBody>
          <a:bodyPr wrap="square" rtlCol="0">
            <a:spAutoFit/>
          </a:bodyPr>
          <a:lstStyle/>
          <a:p>
            <a:pPr marL="285750" indent="-285750">
              <a:spcAft>
                <a:spcPts val="600"/>
              </a:spcAft>
              <a:buClr>
                <a:srgbClr val="002A7E"/>
              </a:buClr>
              <a:buFont typeface="Wingdings" panose="05000000000000000000" pitchFamily="2" charset="2"/>
              <a:buChar char="l"/>
            </a:pPr>
            <a:r>
              <a:rPr lang="ja-JP" altLang="en-US" sz="2400" dirty="0"/>
              <a:t>腫瘍細胞が残存したまま採取する可能性がある。</a:t>
            </a:r>
            <a:endParaRPr lang="en-US" altLang="ja-JP" sz="2400" dirty="0"/>
          </a:p>
          <a:p>
            <a:pPr marL="285750" indent="-285750">
              <a:spcAft>
                <a:spcPts val="600"/>
              </a:spcAft>
              <a:buClr>
                <a:srgbClr val="002A7E"/>
              </a:buClr>
              <a:buFont typeface="Wingdings" panose="05000000000000000000" pitchFamily="2" charset="2"/>
              <a:buChar char="l"/>
            </a:pPr>
            <a:r>
              <a:rPr lang="ja-JP" altLang="en-US" sz="2400" dirty="0"/>
              <a:t>血球回復のタイミングを容易に想定できる。</a:t>
            </a:r>
            <a:endParaRPr kumimoji="1" lang="en-US" altLang="ja-JP" sz="2400" dirty="0"/>
          </a:p>
        </p:txBody>
      </p:sp>
    </p:spTree>
    <p:extLst>
      <p:ext uri="{BB962C8B-B14F-4D97-AF65-F5344CB8AC3E}">
        <p14:creationId xmlns:p14="http://schemas.microsoft.com/office/powerpoint/2010/main" val="1797230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CXCR4</a:t>
            </a:r>
            <a:r>
              <a:rPr lang="ja-JP" altLang="en-US" sz="3600" dirty="0">
                <a:latin typeface="+mj-ea"/>
              </a:rPr>
              <a:t>ケモカイン受容体拮抗薬 </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4777F70C-7C81-47FE-A262-B6D72F45D448}"/>
              </a:ext>
            </a:extLst>
          </p:cNvPr>
          <p:cNvSpPr/>
          <p:nvPr/>
        </p:nvSpPr>
        <p:spPr>
          <a:xfrm>
            <a:off x="4788024" y="908720"/>
            <a:ext cx="4176464" cy="583264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フリーフォーム: 図形 79">
            <a:extLst>
              <a:ext uri="{FF2B5EF4-FFF2-40B4-BE49-F238E27FC236}">
                <a16:creationId xmlns:a16="http://schemas.microsoft.com/office/drawing/2014/main" id="{A48ABFE8-322B-4596-9D28-2283EDA03A57}"/>
              </a:ext>
            </a:extLst>
          </p:cNvPr>
          <p:cNvSpPr/>
          <p:nvPr/>
        </p:nvSpPr>
        <p:spPr>
          <a:xfrm>
            <a:off x="1244689" y="4831162"/>
            <a:ext cx="5149850" cy="948212"/>
          </a:xfrm>
          <a:custGeom>
            <a:avLst/>
            <a:gdLst>
              <a:gd name="connsiteX0" fmla="*/ 0 w 6866467"/>
              <a:gd name="connsiteY0" fmla="*/ 939800 h 939800"/>
              <a:gd name="connsiteX1" fmla="*/ 5190067 w 6866467"/>
              <a:gd name="connsiteY1" fmla="*/ 863600 h 939800"/>
              <a:gd name="connsiteX2" fmla="*/ 6866467 w 6866467"/>
              <a:gd name="connsiteY2" fmla="*/ 0 h 939800"/>
            </a:gdLst>
            <a:ahLst/>
            <a:cxnLst>
              <a:cxn ang="0">
                <a:pos x="connsiteX0" y="connsiteY0"/>
              </a:cxn>
              <a:cxn ang="0">
                <a:pos x="connsiteX1" y="connsiteY1"/>
              </a:cxn>
              <a:cxn ang="0">
                <a:pos x="connsiteX2" y="connsiteY2"/>
              </a:cxn>
            </a:cxnLst>
            <a:rect l="l" t="t" r="r" b="b"/>
            <a:pathLst>
              <a:path w="6866467" h="939800">
                <a:moveTo>
                  <a:pt x="0" y="939800"/>
                </a:moveTo>
                <a:lnTo>
                  <a:pt x="5190067" y="863600"/>
                </a:lnTo>
                <a:cubicBezTo>
                  <a:pt x="6334478" y="706967"/>
                  <a:pt x="6600472" y="353483"/>
                  <a:pt x="6866467" y="0"/>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cxnSp>
        <p:nvCxnSpPr>
          <p:cNvPr id="81" name="直線矢印コネクタ 80">
            <a:extLst>
              <a:ext uri="{FF2B5EF4-FFF2-40B4-BE49-F238E27FC236}">
                <a16:creationId xmlns:a16="http://schemas.microsoft.com/office/drawing/2014/main" id="{9576D959-E8C7-4D7B-9FD4-913EDF161B68}"/>
              </a:ext>
            </a:extLst>
          </p:cNvPr>
          <p:cNvCxnSpPr/>
          <p:nvPr/>
        </p:nvCxnSpPr>
        <p:spPr>
          <a:xfrm>
            <a:off x="1009955" y="5821487"/>
            <a:ext cx="572463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テキスト ボックス 81">
            <a:extLst>
              <a:ext uri="{FF2B5EF4-FFF2-40B4-BE49-F238E27FC236}">
                <a16:creationId xmlns:a16="http://schemas.microsoft.com/office/drawing/2014/main" id="{3D406D30-65BA-4BAD-85AD-1D24FC94B6A2}"/>
              </a:ext>
            </a:extLst>
          </p:cNvPr>
          <p:cNvSpPr txBox="1"/>
          <p:nvPr/>
        </p:nvSpPr>
        <p:spPr>
          <a:xfrm>
            <a:off x="1935319" y="6321328"/>
            <a:ext cx="3024119" cy="300082"/>
          </a:xfrm>
          <a:prstGeom prst="rect">
            <a:avLst/>
          </a:prstGeom>
          <a:noFill/>
        </p:spPr>
        <p:txBody>
          <a:bodyPr wrap="square" rtlCol="0">
            <a:spAutoFit/>
          </a:bodyPr>
          <a:lstStyle/>
          <a:p>
            <a:r>
              <a:rPr lang="en-US" altLang="ja-JP" sz="1350" b="1" dirty="0">
                <a:solidFill>
                  <a:srgbClr val="3333FF"/>
                </a:solidFill>
              </a:rPr>
              <a:t>G-CSF 400µg/m2/day, </a:t>
            </a:r>
            <a:r>
              <a:rPr lang="en-US" altLang="ja-JP" sz="1350" b="1" dirty="0" err="1">
                <a:solidFill>
                  <a:srgbClr val="3333FF"/>
                </a:solidFill>
              </a:rPr>
              <a:t>s.c.</a:t>
            </a:r>
            <a:r>
              <a:rPr lang="en-US" altLang="ja-JP" sz="1350" b="1" dirty="0">
                <a:solidFill>
                  <a:srgbClr val="3333FF"/>
                </a:solidFill>
              </a:rPr>
              <a:t>, morning </a:t>
            </a:r>
            <a:endParaRPr lang="ja-JP" altLang="en-US" sz="1350" b="1" dirty="0">
              <a:solidFill>
                <a:srgbClr val="3333FF"/>
              </a:solidFill>
            </a:endParaRPr>
          </a:p>
        </p:txBody>
      </p:sp>
      <p:sp>
        <p:nvSpPr>
          <p:cNvPr id="83" name="テキスト ボックス 82">
            <a:extLst>
              <a:ext uri="{FF2B5EF4-FFF2-40B4-BE49-F238E27FC236}">
                <a16:creationId xmlns:a16="http://schemas.microsoft.com/office/drawing/2014/main" id="{21F31377-BA71-43E9-8F1F-5428783EEF20}"/>
              </a:ext>
            </a:extLst>
          </p:cNvPr>
          <p:cNvSpPr txBox="1"/>
          <p:nvPr/>
        </p:nvSpPr>
        <p:spPr>
          <a:xfrm>
            <a:off x="5796136" y="6418239"/>
            <a:ext cx="3199256" cy="683169"/>
          </a:xfrm>
          <a:prstGeom prst="rect">
            <a:avLst/>
          </a:prstGeom>
          <a:noFill/>
        </p:spPr>
        <p:txBody>
          <a:bodyPr wrap="square" rtlCol="0">
            <a:spAutoFit/>
          </a:bodyPr>
          <a:lstStyle/>
          <a:p>
            <a:r>
              <a:rPr lang="en-US" altLang="ja-JP" sz="1350" b="1" dirty="0" err="1">
                <a:solidFill>
                  <a:srgbClr val="00B050"/>
                </a:solidFill>
              </a:rPr>
              <a:t>plerixifor</a:t>
            </a:r>
            <a:r>
              <a:rPr lang="en-US" altLang="ja-JP" sz="1350" b="1" dirty="0">
                <a:solidFill>
                  <a:srgbClr val="00B050"/>
                </a:solidFill>
              </a:rPr>
              <a:t>  0.24mg/kg , </a:t>
            </a:r>
            <a:r>
              <a:rPr lang="en-US" altLang="ja-JP" sz="1350" b="1" dirty="0" err="1">
                <a:solidFill>
                  <a:srgbClr val="00B050"/>
                </a:solidFill>
              </a:rPr>
              <a:t>s.c.</a:t>
            </a:r>
            <a:r>
              <a:rPr lang="en-US" altLang="ja-JP" sz="1350" b="1" dirty="0">
                <a:solidFill>
                  <a:srgbClr val="00B050"/>
                </a:solidFill>
              </a:rPr>
              <a:t>, 11:00 p.m. </a:t>
            </a:r>
            <a:endParaRPr lang="ja-JP" altLang="en-US" sz="1350" b="1" dirty="0">
              <a:solidFill>
                <a:srgbClr val="00B050"/>
              </a:solidFill>
            </a:endParaRPr>
          </a:p>
        </p:txBody>
      </p:sp>
      <p:sp>
        <p:nvSpPr>
          <p:cNvPr id="84" name="テキスト ボックス 83">
            <a:extLst>
              <a:ext uri="{FF2B5EF4-FFF2-40B4-BE49-F238E27FC236}">
                <a16:creationId xmlns:a16="http://schemas.microsoft.com/office/drawing/2014/main" id="{E3CA9F3F-3BBE-4A0C-A8B9-A3047065FB3D}"/>
              </a:ext>
            </a:extLst>
          </p:cNvPr>
          <p:cNvSpPr txBox="1"/>
          <p:nvPr/>
        </p:nvSpPr>
        <p:spPr>
          <a:xfrm>
            <a:off x="3944560" y="4862031"/>
            <a:ext cx="2006649" cy="683169"/>
          </a:xfrm>
          <a:prstGeom prst="rect">
            <a:avLst/>
          </a:prstGeom>
          <a:noFill/>
          <a:ln>
            <a:noFill/>
          </a:ln>
        </p:spPr>
        <p:txBody>
          <a:bodyPr wrap="square" rtlCol="0">
            <a:spAutoFit/>
          </a:bodyPr>
          <a:lstStyle/>
          <a:p>
            <a:pPr algn="ctr"/>
            <a:r>
              <a:rPr lang="en-US" altLang="ja-JP" sz="1350" b="1" dirty="0">
                <a:solidFill>
                  <a:schemeClr val="accent2"/>
                </a:solidFill>
              </a:rPr>
              <a:t>PB CD34+ cells count</a:t>
            </a:r>
            <a:endParaRPr lang="ja-JP" altLang="en-US" sz="1350" b="1" dirty="0">
              <a:solidFill>
                <a:schemeClr val="accent2"/>
              </a:solidFill>
            </a:endParaRPr>
          </a:p>
        </p:txBody>
      </p:sp>
      <p:cxnSp>
        <p:nvCxnSpPr>
          <p:cNvPr id="85" name="直線コネクタ 84">
            <a:extLst>
              <a:ext uri="{FF2B5EF4-FFF2-40B4-BE49-F238E27FC236}">
                <a16:creationId xmlns:a16="http://schemas.microsoft.com/office/drawing/2014/main" id="{5F74BA96-7027-4603-AFD5-24987877AD7E}"/>
              </a:ext>
            </a:extLst>
          </p:cNvPr>
          <p:cNvCxnSpPr>
            <a:cxnSpLocks/>
          </p:cNvCxnSpPr>
          <p:nvPr/>
        </p:nvCxnSpPr>
        <p:spPr>
          <a:xfrm>
            <a:off x="1606639" y="5813542"/>
            <a:ext cx="0" cy="2221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FFADA0D-7E38-4693-B27B-059B94670598}"/>
              </a:ext>
            </a:extLst>
          </p:cNvPr>
          <p:cNvCxnSpPr>
            <a:cxnSpLocks/>
          </p:cNvCxnSpPr>
          <p:nvPr/>
        </p:nvCxnSpPr>
        <p:spPr>
          <a:xfrm>
            <a:off x="3765639" y="5813542"/>
            <a:ext cx="0" cy="2221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212B92CA-CF92-449F-9119-A1E981B6AAC6}"/>
              </a:ext>
            </a:extLst>
          </p:cNvPr>
          <p:cNvCxnSpPr>
            <a:cxnSpLocks/>
          </p:cNvCxnSpPr>
          <p:nvPr/>
        </p:nvCxnSpPr>
        <p:spPr>
          <a:xfrm>
            <a:off x="2678828" y="5821487"/>
            <a:ext cx="0" cy="2141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CD1FF6D4-228A-41EA-86A2-72F53D54D396}"/>
              </a:ext>
            </a:extLst>
          </p:cNvPr>
          <p:cNvCxnSpPr>
            <a:cxnSpLocks/>
          </p:cNvCxnSpPr>
          <p:nvPr/>
        </p:nvCxnSpPr>
        <p:spPr>
          <a:xfrm>
            <a:off x="5916415" y="5813542"/>
            <a:ext cx="0" cy="2221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CD4563EE-37C1-4E15-A42D-79883D877F5E}"/>
              </a:ext>
            </a:extLst>
          </p:cNvPr>
          <p:cNvCxnSpPr>
            <a:cxnSpLocks/>
          </p:cNvCxnSpPr>
          <p:nvPr/>
        </p:nvCxnSpPr>
        <p:spPr>
          <a:xfrm>
            <a:off x="4843265" y="5813542"/>
            <a:ext cx="0" cy="2221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テキスト ボックス 89">
            <a:extLst>
              <a:ext uri="{FF2B5EF4-FFF2-40B4-BE49-F238E27FC236}">
                <a16:creationId xmlns:a16="http://schemas.microsoft.com/office/drawing/2014/main" id="{8DE3822F-0E13-450E-8C18-DC72D0CDE195}"/>
              </a:ext>
            </a:extLst>
          </p:cNvPr>
          <p:cNvSpPr txBox="1"/>
          <p:nvPr/>
        </p:nvSpPr>
        <p:spPr>
          <a:xfrm>
            <a:off x="1292314" y="5394961"/>
            <a:ext cx="699545" cy="745276"/>
          </a:xfrm>
          <a:prstGeom prst="rect">
            <a:avLst/>
          </a:prstGeom>
          <a:noFill/>
        </p:spPr>
        <p:txBody>
          <a:bodyPr wrap="square" rtlCol="0">
            <a:spAutoFit/>
          </a:bodyPr>
          <a:lstStyle/>
          <a:p>
            <a:pPr algn="ctr"/>
            <a:r>
              <a:rPr lang="en-US" altLang="ja-JP" sz="1500" b="1" dirty="0"/>
              <a:t>Day-4</a:t>
            </a:r>
            <a:endParaRPr lang="ja-JP" altLang="en-US" sz="1500" b="1" dirty="0"/>
          </a:p>
        </p:txBody>
      </p:sp>
      <p:sp>
        <p:nvSpPr>
          <p:cNvPr id="91" name="矢印: 上 90">
            <a:extLst>
              <a:ext uri="{FF2B5EF4-FFF2-40B4-BE49-F238E27FC236}">
                <a16:creationId xmlns:a16="http://schemas.microsoft.com/office/drawing/2014/main" id="{E1E0C58A-C607-42DB-BF04-67FF85EBFC17}"/>
              </a:ext>
            </a:extLst>
          </p:cNvPr>
          <p:cNvSpPr/>
          <p:nvPr/>
        </p:nvSpPr>
        <p:spPr>
          <a:xfrm>
            <a:off x="1606638" y="6138155"/>
            <a:ext cx="209550" cy="200259"/>
          </a:xfrm>
          <a:prstGeom prst="upArrow">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92" name="矢印: 上 91">
            <a:extLst>
              <a:ext uri="{FF2B5EF4-FFF2-40B4-BE49-F238E27FC236}">
                <a16:creationId xmlns:a16="http://schemas.microsoft.com/office/drawing/2014/main" id="{BF73F370-5DD4-4C97-92AA-971782893EF4}"/>
              </a:ext>
            </a:extLst>
          </p:cNvPr>
          <p:cNvSpPr/>
          <p:nvPr/>
        </p:nvSpPr>
        <p:spPr>
          <a:xfrm>
            <a:off x="2707217" y="6138155"/>
            <a:ext cx="209550" cy="200259"/>
          </a:xfrm>
          <a:prstGeom prst="upArrow">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93" name="矢印: 上 92">
            <a:extLst>
              <a:ext uri="{FF2B5EF4-FFF2-40B4-BE49-F238E27FC236}">
                <a16:creationId xmlns:a16="http://schemas.microsoft.com/office/drawing/2014/main" id="{8A083A6B-B1F5-47C7-8C10-0432C9A1972E}"/>
              </a:ext>
            </a:extLst>
          </p:cNvPr>
          <p:cNvSpPr/>
          <p:nvPr/>
        </p:nvSpPr>
        <p:spPr>
          <a:xfrm>
            <a:off x="3803832" y="6138155"/>
            <a:ext cx="209550" cy="200259"/>
          </a:xfrm>
          <a:prstGeom prst="upArrow">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94" name="矢印: 上 93">
            <a:extLst>
              <a:ext uri="{FF2B5EF4-FFF2-40B4-BE49-F238E27FC236}">
                <a16:creationId xmlns:a16="http://schemas.microsoft.com/office/drawing/2014/main" id="{205268D1-512E-484C-A17B-0E4718B87D1E}"/>
              </a:ext>
            </a:extLst>
          </p:cNvPr>
          <p:cNvSpPr/>
          <p:nvPr/>
        </p:nvSpPr>
        <p:spPr>
          <a:xfrm>
            <a:off x="5997061" y="6138155"/>
            <a:ext cx="209550" cy="200259"/>
          </a:xfrm>
          <a:prstGeom prst="upArrow">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95" name="矢印: 上 94">
            <a:extLst>
              <a:ext uri="{FF2B5EF4-FFF2-40B4-BE49-F238E27FC236}">
                <a16:creationId xmlns:a16="http://schemas.microsoft.com/office/drawing/2014/main" id="{4C1030F9-BB2B-4ECD-BF33-1C6168D9C8D2}"/>
              </a:ext>
            </a:extLst>
          </p:cNvPr>
          <p:cNvSpPr/>
          <p:nvPr/>
        </p:nvSpPr>
        <p:spPr>
          <a:xfrm>
            <a:off x="4900447" y="6138155"/>
            <a:ext cx="209550" cy="200259"/>
          </a:xfrm>
          <a:prstGeom prst="upArrow">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cxnSp>
        <p:nvCxnSpPr>
          <p:cNvPr id="96" name="直線コネクタ 95">
            <a:extLst>
              <a:ext uri="{FF2B5EF4-FFF2-40B4-BE49-F238E27FC236}">
                <a16:creationId xmlns:a16="http://schemas.microsoft.com/office/drawing/2014/main" id="{FF31BC74-F514-4A4B-9D47-2471E840F303}"/>
              </a:ext>
            </a:extLst>
          </p:cNvPr>
          <p:cNvCxnSpPr>
            <a:cxnSpLocks/>
          </p:cNvCxnSpPr>
          <p:nvPr/>
        </p:nvCxnSpPr>
        <p:spPr>
          <a:xfrm flipH="1">
            <a:off x="1711413" y="6321328"/>
            <a:ext cx="4390424" cy="0"/>
          </a:xfrm>
          <a:prstGeom prst="line">
            <a:avLst/>
          </a:prstGeom>
          <a:ln w="38100">
            <a:solidFill>
              <a:srgbClr val="3333FF"/>
            </a:solidFill>
          </a:ln>
        </p:spPr>
        <p:style>
          <a:lnRef idx="1">
            <a:schemeClr val="accent1"/>
          </a:lnRef>
          <a:fillRef idx="0">
            <a:schemeClr val="accent1"/>
          </a:fillRef>
          <a:effectRef idx="0">
            <a:schemeClr val="accent1"/>
          </a:effectRef>
          <a:fontRef idx="minor">
            <a:schemeClr val="tx1"/>
          </a:fontRef>
        </p:style>
      </p:cxnSp>
      <p:sp>
        <p:nvSpPr>
          <p:cNvPr id="97" name="テキスト ボックス 96">
            <a:extLst>
              <a:ext uri="{FF2B5EF4-FFF2-40B4-BE49-F238E27FC236}">
                <a16:creationId xmlns:a16="http://schemas.microsoft.com/office/drawing/2014/main" id="{5A973BDA-E6F7-47C7-A6E5-7F09ABC71445}"/>
              </a:ext>
            </a:extLst>
          </p:cNvPr>
          <p:cNvSpPr txBox="1"/>
          <p:nvPr/>
        </p:nvSpPr>
        <p:spPr>
          <a:xfrm>
            <a:off x="2341417" y="5394961"/>
            <a:ext cx="693191" cy="745276"/>
          </a:xfrm>
          <a:prstGeom prst="rect">
            <a:avLst/>
          </a:prstGeom>
          <a:noFill/>
        </p:spPr>
        <p:txBody>
          <a:bodyPr wrap="square" rtlCol="0">
            <a:spAutoFit/>
          </a:bodyPr>
          <a:lstStyle/>
          <a:p>
            <a:pPr algn="ctr"/>
            <a:r>
              <a:rPr lang="en-US" altLang="ja-JP" sz="1500" b="1" dirty="0"/>
              <a:t>Day-3 </a:t>
            </a:r>
            <a:endParaRPr lang="ja-JP" altLang="en-US" sz="1500" b="1" dirty="0"/>
          </a:p>
        </p:txBody>
      </p:sp>
      <p:sp>
        <p:nvSpPr>
          <p:cNvPr id="98" name="テキスト ボックス 97">
            <a:extLst>
              <a:ext uri="{FF2B5EF4-FFF2-40B4-BE49-F238E27FC236}">
                <a16:creationId xmlns:a16="http://schemas.microsoft.com/office/drawing/2014/main" id="{A4920B25-FF68-4E9A-B4D0-1653C77AAE5A}"/>
              </a:ext>
            </a:extLst>
          </p:cNvPr>
          <p:cNvSpPr txBox="1"/>
          <p:nvPr/>
        </p:nvSpPr>
        <p:spPr>
          <a:xfrm>
            <a:off x="3402907" y="5394961"/>
            <a:ext cx="725463" cy="745276"/>
          </a:xfrm>
          <a:prstGeom prst="rect">
            <a:avLst/>
          </a:prstGeom>
          <a:noFill/>
        </p:spPr>
        <p:txBody>
          <a:bodyPr wrap="square" rtlCol="0">
            <a:spAutoFit/>
          </a:bodyPr>
          <a:lstStyle/>
          <a:p>
            <a:pPr algn="ctr"/>
            <a:r>
              <a:rPr lang="en-US" altLang="ja-JP" sz="1500" b="1" dirty="0"/>
              <a:t>Day-2</a:t>
            </a:r>
            <a:endParaRPr lang="ja-JP" altLang="en-US" sz="1500" b="1" dirty="0"/>
          </a:p>
        </p:txBody>
      </p:sp>
      <p:sp>
        <p:nvSpPr>
          <p:cNvPr id="99" name="テキスト ボックス 98">
            <a:extLst>
              <a:ext uri="{FF2B5EF4-FFF2-40B4-BE49-F238E27FC236}">
                <a16:creationId xmlns:a16="http://schemas.microsoft.com/office/drawing/2014/main" id="{A6524155-7BFD-4AB9-A1E9-A7EB316FDACD}"/>
              </a:ext>
            </a:extLst>
          </p:cNvPr>
          <p:cNvSpPr txBox="1"/>
          <p:nvPr/>
        </p:nvSpPr>
        <p:spPr>
          <a:xfrm>
            <a:off x="4496669" y="5394961"/>
            <a:ext cx="693191" cy="745276"/>
          </a:xfrm>
          <a:prstGeom prst="rect">
            <a:avLst/>
          </a:prstGeom>
          <a:noFill/>
        </p:spPr>
        <p:txBody>
          <a:bodyPr wrap="square" rtlCol="0">
            <a:spAutoFit/>
          </a:bodyPr>
          <a:lstStyle/>
          <a:p>
            <a:pPr algn="ctr"/>
            <a:r>
              <a:rPr lang="en-US" altLang="ja-JP" sz="1500" b="1" dirty="0"/>
              <a:t>Day-1</a:t>
            </a:r>
            <a:endParaRPr lang="ja-JP" altLang="en-US" sz="1500" b="1" dirty="0"/>
          </a:p>
        </p:txBody>
      </p:sp>
      <p:sp>
        <p:nvSpPr>
          <p:cNvPr id="100" name="テキスト ボックス 99">
            <a:extLst>
              <a:ext uri="{FF2B5EF4-FFF2-40B4-BE49-F238E27FC236}">
                <a16:creationId xmlns:a16="http://schemas.microsoft.com/office/drawing/2014/main" id="{D380B1EE-49E6-48AD-A79B-783896F478DC}"/>
              </a:ext>
            </a:extLst>
          </p:cNvPr>
          <p:cNvSpPr txBox="1"/>
          <p:nvPr/>
        </p:nvSpPr>
        <p:spPr>
          <a:xfrm>
            <a:off x="5606566" y="5394961"/>
            <a:ext cx="628649" cy="745276"/>
          </a:xfrm>
          <a:prstGeom prst="rect">
            <a:avLst/>
          </a:prstGeom>
          <a:noFill/>
        </p:spPr>
        <p:txBody>
          <a:bodyPr wrap="square" rtlCol="0">
            <a:spAutoFit/>
          </a:bodyPr>
          <a:lstStyle/>
          <a:p>
            <a:pPr algn="ctr"/>
            <a:r>
              <a:rPr lang="en-US" altLang="ja-JP" sz="1500" b="1" dirty="0"/>
              <a:t>Day0</a:t>
            </a:r>
            <a:endParaRPr lang="ja-JP" altLang="en-US" sz="1500" b="1" dirty="0"/>
          </a:p>
        </p:txBody>
      </p:sp>
      <p:sp>
        <p:nvSpPr>
          <p:cNvPr id="101" name="矢印: 上 100">
            <a:extLst>
              <a:ext uri="{FF2B5EF4-FFF2-40B4-BE49-F238E27FC236}">
                <a16:creationId xmlns:a16="http://schemas.microsoft.com/office/drawing/2014/main" id="{8C077AE0-C6EB-41C1-8E73-F9E33AB29C57}"/>
              </a:ext>
            </a:extLst>
          </p:cNvPr>
          <p:cNvSpPr/>
          <p:nvPr/>
        </p:nvSpPr>
        <p:spPr>
          <a:xfrm>
            <a:off x="5621839" y="6451227"/>
            <a:ext cx="209550" cy="200254"/>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2" name="矢印: 上 101">
            <a:extLst>
              <a:ext uri="{FF2B5EF4-FFF2-40B4-BE49-F238E27FC236}">
                <a16:creationId xmlns:a16="http://schemas.microsoft.com/office/drawing/2014/main" id="{757E5D41-4423-464E-BE47-6E13AA05C5AC}"/>
              </a:ext>
            </a:extLst>
          </p:cNvPr>
          <p:cNvSpPr/>
          <p:nvPr/>
        </p:nvSpPr>
        <p:spPr>
          <a:xfrm>
            <a:off x="5908704" y="5179625"/>
            <a:ext cx="209550" cy="200259"/>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3" name="矢印: 上 102">
            <a:extLst>
              <a:ext uri="{FF2B5EF4-FFF2-40B4-BE49-F238E27FC236}">
                <a16:creationId xmlns:a16="http://schemas.microsoft.com/office/drawing/2014/main" id="{383AE29E-EF5E-45D2-BAC7-A90C36A28D42}"/>
              </a:ext>
            </a:extLst>
          </p:cNvPr>
          <p:cNvSpPr/>
          <p:nvPr/>
        </p:nvSpPr>
        <p:spPr>
          <a:xfrm>
            <a:off x="4812089" y="5179625"/>
            <a:ext cx="209550" cy="200259"/>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4" name="矢印: 山形 103">
            <a:extLst>
              <a:ext uri="{FF2B5EF4-FFF2-40B4-BE49-F238E27FC236}">
                <a16:creationId xmlns:a16="http://schemas.microsoft.com/office/drawing/2014/main" id="{B8411DB6-1FCE-4262-872C-05941C6F4FB0}"/>
              </a:ext>
            </a:extLst>
          </p:cNvPr>
          <p:cNvSpPr/>
          <p:nvPr/>
        </p:nvSpPr>
        <p:spPr>
          <a:xfrm>
            <a:off x="1009955" y="3958629"/>
            <a:ext cx="4987106" cy="341697"/>
          </a:xfrm>
          <a:prstGeom prst="chevr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rPr>
              <a:t>Mobilization</a:t>
            </a:r>
            <a:endParaRPr lang="ja-JP" altLang="en-US" b="1" dirty="0">
              <a:solidFill>
                <a:schemeClr val="tx1"/>
              </a:solidFill>
            </a:endParaRPr>
          </a:p>
        </p:txBody>
      </p:sp>
      <p:sp>
        <p:nvSpPr>
          <p:cNvPr id="105" name="矢印: 上 104">
            <a:extLst>
              <a:ext uri="{FF2B5EF4-FFF2-40B4-BE49-F238E27FC236}">
                <a16:creationId xmlns:a16="http://schemas.microsoft.com/office/drawing/2014/main" id="{FBB52C42-18C7-452F-8858-DAE62E1EF944}"/>
              </a:ext>
            </a:extLst>
          </p:cNvPr>
          <p:cNvSpPr/>
          <p:nvPr/>
        </p:nvSpPr>
        <p:spPr>
          <a:xfrm>
            <a:off x="6163808" y="4505853"/>
            <a:ext cx="209550" cy="889744"/>
          </a:xfrm>
          <a:prstGeom prst="upArrow">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6" name="テキスト ボックス 105">
            <a:extLst>
              <a:ext uri="{FF2B5EF4-FFF2-40B4-BE49-F238E27FC236}">
                <a16:creationId xmlns:a16="http://schemas.microsoft.com/office/drawing/2014/main" id="{FA0A87F8-99B0-4198-9791-E210ED03E905}"/>
              </a:ext>
            </a:extLst>
          </p:cNvPr>
          <p:cNvSpPr txBox="1"/>
          <p:nvPr/>
        </p:nvSpPr>
        <p:spPr>
          <a:xfrm>
            <a:off x="6373357" y="4458525"/>
            <a:ext cx="1773781" cy="683169"/>
          </a:xfrm>
          <a:prstGeom prst="rect">
            <a:avLst/>
          </a:prstGeom>
          <a:noFill/>
        </p:spPr>
        <p:txBody>
          <a:bodyPr wrap="square" rtlCol="0">
            <a:spAutoFit/>
          </a:bodyPr>
          <a:lstStyle/>
          <a:p>
            <a:r>
              <a:rPr lang="en-US" altLang="ja-JP" sz="1350" b="1" dirty="0" err="1">
                <a:solidFill>
                  <a:srgbClr val="FF0000"/>
                </a:solidFill>
              </a:rPr>
              <a:t>Aphelesis</a:t>
            </a:r>
            <a:r>
              <a:rPr lang="en-US" altLang="ja-JP" sz="1350" b="1" dirty="0">
                <a:solidFill>
                  <a:srgbClr val="FF0000"/>
                </a:solidFill>
              </a:rPr>
              <a:t>, 9:00 a.m.</a:t>
            </a:r>
            <a:endParaRPr lang="ja-JP" altLang="en-US" sz="1350" b="1" dirty="0">
              <a:solidFill>
                <a:srgbClr val="FF0000"/>
              </a:solidFill>
            </a:endParaRPr>
          </a:p>
        </p:txBody>
      </p:sp>
      <p:sp>
        <p:nvSpPr>
          <p:cNvPr id="107" name="矢印: 山形 106">
            <a:extLst>
              <a:ext uri="{FF2B5EF4-FFF2-40B4-BE49-F238E27FC236}">
                <a16:creationId xmlns:a16="http://schemas.microsoft.com/office/drawing/2014/main" id="{065C75EB-564B-4150-BD31-3E5F8278E88C}"/>
              </a:ext>
            </a:extLst>
          </p:cNvPr>
          <p:cNvSpPr/>
          <p:nvPr/>
        </p:nvSpPr>
        <p:spPr>
          <a:xfrm>
            <a:off x="5908704" y="3965979"/>
            <a:ext cx="1225391" cy="341697"/>
          </a:xfrm>
          <a:prstGeom prst="chevron">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endParaRPr>
          </a:p>
        </p:txBody>
      </p:sp>
      <p:sp>
        <p:nvSpPr>
          <p:cNvPr id="108" name="正方形/長方形 107">
            <a:extLst>
              <a:ext uri="{FF2B5EF4-FFF2-40B4-BE49-F238E27FC236}">
                <a16:creationId xmlns:a16="http://schemas.microsoft.com/office/drawing/2014/main" id="{480587D8-A0A8-4B34-94DF-A37E2E394456}"/>
              </a:ext>
            </a:extLst>
          </p:cNvPr>
          <p:cNvSpPr/>
          <p:nvPr/>
        </p:nvSpPr>
        <p:spPr>
          <a:xfrm>
            <a:off x="5672368" y="3933056"/>
            <a:ext cx="1718154" cy="369331"/>
          </a:xfrm>
          <a:prstGeom prst="rect">
            <a:avLst/>
          </a:prstGeom>
        </p:spPr>
        <p:txBody>
          <a:bodyPr wrap="square">
            <a:spAutoFit/>
          </a:bodyPr>
          <a:lstStyle/>
          <a:p>
            <a:pPr algn="ctr"/>
            <a:r>
              <a:rPr lang="en-US" altLang="ja-JP" b="1" dirty="0"/>
              <a:t>Collection</a:t>
            </a:r>
            <a:endParaRPr lang="ja-JP" altLang="en-US" b="1" dirty="0"/>
          </a:p>
        </p:txBody>
      </p:sp>
      <p:sp>
        <p:nvSpPr>
          <p:cNvPr id="109" name="テキスト ボックス 46">
            <a:extLst>
              <a:ext uri="{FF2B5EF4-FFF2-40B4-BE49-F238E27FC236}">
                <a16:creationId xmlns:a16="http://schemas.microsoft.com/office/drawing/2014/main" id="{A7910D4D-C520-40FC-BEA1-7D5CC404D439}"/>
              </a:ext>
            </a:extLst>
          </p:cNvPr>
          <p:cNvSpPr txBox="1">
            <a:spLocks noChangeArrowheads="1"/>
          </p:cNvSpPr>
          <p:nvPr/>
        </p:nvSpPr>
        <p:spPr bwMode="auto">
          <a:xfrm>
            <a:off x="260746" y="980728"/>
            <a:ext cx="8635604" cy="294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sz="7400" u="sng">
                <a:solidFill>
                  <a:schemeClr val="tx1"/>
                </a:solidFill>
                <a:latin typeface="Arial" panose="020B0604020202020204" pitchFamily="34" charset="0"/>
                <a:ea typeface="ＭＳ Ｐゴシック" panose="020B0600070205080204" pitchFamily="50" charset="-128"/>
              </a:defRPr>
            </a:lvl1pPr>
            <a:lvl2pPr marL="742950" indent="-285750">
              <a:defRPr kumimoji="1" sz="7400" u="sng">
                <a:solidFill>
                  <a:schemeClr val="tx1"/>
                </a:solidFill>
                <a:latin typeface="Arial" panose="020B0604020202020204" pitchFamily="34" charset="0"/>
                <a:ea typeface="ＭＳ Ｐゴシック" panose="020B0600070205080204" pitchFamily="50" charset="-128"/>
              </a:defRPr>
            </a:lvl2pPr>
            <a:lvl3pPr marL="1143000" indent="-228600">
              <a:defRPr kumimoji="1" sz="7400" u="sng">
                <a:solidFill>
                  <a:schemeClr val="tx1"/>
                </a:solidFill>
                <a:latin typeface="Arial" panose="020B0604020202020204" pitchFamily="34" charset="0"/>
                <a:ea typeface="ＭＳ Ｐゴシック" panose="020B0600070205080204" pitchFamily="50" charset="-128"/>
              </a:defRPr>
            </a:lvl3pPr>
            <a:lvl4pPr marL="1600200" indent="-228600">
              <a:defRPr kumimoji="1" sz="7400" u="sng">
                <a:solidFill>
                  <a:schemeClr val="tx1"/>
                </a:solidFill>
                <a:latin typeface="Arial" panose="020B0604020202020204" pitchFamily="34" charset="0"/>
                <a:ea typeface="ＭＳ Ｐゴシック" panose="020B0600070205080204" pitchFamily="50" charset="-128"/>
              </a:defRPr>
            </a:lvl4pPr>
            <a:lvl5pPr marL="2057400" indent="-228600">
              <a:defRPr kumimoji="1" sz="7400" u="sng">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7400" u="sng">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7400" u="sng">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7400" u="sng">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7400" u="sng">
                <a:solidFill>
                  <a:schemeClr val="tx1"/>
                </a:solidFill>
                <a:latin typeface="Arial" panose="020B0604020202020204" pitchFamily="34" charset="0"/>
                <a:ea typeface="ＭＳ Ｐゴシック" panose="020B0600070205080204" pitchFamily="50" charset="-128"/>
              </a:defRPr>
            </a:lvl9pPr>
          </a:lstStyle>
          <a:p>
            <a:pPr>
              <a:spcAft>
                <a:spcPts val="1350"/>
              </a:spcAft>
              <a:buClr>
                <a:srgbClr val="FF0000"/>
              </a:buClr>
              <a:buFont typeface="Wingdings" panose="05000000000000000000" pitchFamily="2" charset="2"/>
              <a:buChar char="l"/>
            </a:pPr>
            <a:r>
              <a:rPr lang="en-US" altLang="ja-JP" sz="1800" u="none" dirty="0"/>
              <a:t>CXCR4</a:t>
            </a:r>
            <a:r>
              <a:rPr lang="ja-JP" altLang="en-US" sz="1800" u="none" dirty="0"/>
              <a:t>ケモカイン受容体拮抗薬 </a:t>
            </a:r>
            <a:r>
              <a:rPr lang="en-US" altLang="ja-JP" sz="1800" u="none" dirty="0"/>
              <a:t>plerixafor </a:t>
            </a:r>
            <a:r>
              <a:rPr lang="ja-JP" altLang="en-US" sz="1800" u="none" dirty="0"/>
              <a:t>は</a:t>
            </a:r>
            <a:r>
              <a:rPr lang="en-US" altLang="ja-JP" sz="1800" u="none" dirty="0"/>
              <a:t>G-CSF</a:t>
            </a:r>
            <a:r>
              <a:rPr lang="ja-JP" altLang="en-US" sz="1800" u="none" dirty="0"/>
              <a:t>と併用することで幹細胞を骨髄から末梢血へ強力に動員する作用を持つ。結果、長期化学療法後の脆弱な骨髄においても幹細胞の動員が比較的容易となった。</a:t>
            </a:r>
            <a:endParaRPr lang="en-US" altLang="ja-JP" sz="1800" u="none" dirty="0"/>
          </a:p>
          <a:p>
            <a:pPr>
              <a:spcAft>
                <a:spcPts val="1350"/>
              </a:spcAft>
              <a:buClr>
                <a:srgbClr val="FF0000"/>
              </a:buClr>
              <a:buFont typeface="Wingdings" panose="05000000000000000000" pitchFamily="2" charset="2"/>
              <a:buChar char="l"/>
            </a:pPr>
            <a:r>
              <a:rPr lang="ja-JP" altLang="en-US" sz="1800" u="none" dirty="0"/>
              <a:t>高額な薬剤であるため、 </a:t>
            </a:r>
            <a:r>
              <a:rPr lang="en-US" altLang="ja-JP" sz="1800" u="none" dirty="0" err="1"/>
              <a:t>prelixafor</a:t>
            </a:r>
            <a:r>
              <a:rPr lang="en-US" altLang="ja-JP" sz="1800" u="none" dirty="0"/>
              <a:t> </a:t>
            </a:r>
            <a:r>
              <a:rPr lang="ja-JP" altLang="en-US" sz="1800" u="none" dirty="0"/>
              <a:t>を使用した場合は確実に目標とする</a:t>
            </a:r>
            <a:r>
              <a:rPr lang="en-US" altLang="ja-JP" sz="1800" u="none" dirty="0"/>
              <a:t>CD34</a:t>
            </a:r>
            <a:r>
              <a:rPr lang="ja-JP" altLang="en-US" sz="1800" u="none" dirty="0"/>
              <a:t>陽性細胞数を採取することが期待され、投与前の末梢血</a:t>
            </a:r>
            <a:r>
              <a:rPr lang="en-US" altLang="ja-JP" sz="1800" u="none" dirty="0"/>
              <a:t>CD34</a:t>
            </a:r>
            <a:r>
              <a:rPr lang="ja-JP" altLang="en-US" sz="1800" u="none" dirty="0"/>
              <a:t>陽性細胞数のモニタリングが重要である。</a:t>
            </a:r>
            <a:endParaRPr lang="en-US" altLang="ja-JP" sz="1800" u="none" dirty="0"/>
          </a:p>
          <a:p>
            <a:pPr>
              <a:spcAft>
                <a:spcPts val="1350"/>
              </a:spcAft>
              <a:buClr>
                <a:srgbClr val="FF0000"/>
              </a:buClr>
              <a:buFont typeface="Wingdings" panose="05000000000000000000" pitchFamily="2" charset="2"/>
              <a:buChar char="l"/>
            </a:pPr>
            <a:r>
              <a:rPr lang="ja-JP" altLang="en-US" sz="1800" u="none" dirty="0"/>
              <a:t>幹細胞採取前日の末梢血</a:t>
            </a:r>
            <a:r>
              <a:rPr lang="en-US" altLang="ja-JP" sz="1800" u="none" dirty="0"/>
              <a:t>CD34</a:t>
            </a:r>
            <a:r>
              <a:rPr lang="ja-JP" altLang="en-US" sz="1800" u="none" dirty="0"/>
              <a:t>陽性細胞数が</a:t>
            </a:r>
            <a:r>
              <a:rPr lang="en-US" altLang="ja-JP" sz="1800" u="none" dirty="0"/>
              <a:t>20/</a:t>
            </a:r>
            <a:r>
              <a:rPr lang="en-US" altLang="ja-JP" sz="1800" u="none" dirty="0" err="1"/>
              <a:t>μL</a:t>
            </a:r>
            <a:r>
              <a:rPr lang="ja-JP" altLang="en-US" sz="1800" u="none" dirty="0"/>
              <a:t>未満であった</a:t>
            </a:r>
            <a:r>
              <a:rPr lang="en-US" altLang="ja-JP" sz="1800" u="none" dirty="0"/>
              <a:t>12</a:t>
            </a:r>
            <a:r>
              <a:rPr lang="ja-JP" altLang="en-US" sz="1800" u="none" dirty="0"/>
              <a:t>例に </a:t>
            </a:r>
            <a:r>
              <a:rPr lang="en-US" altLang="ja-JP" sz="1800" u="none" dirty="0"/>
              <a:t>plerixafor  </a:t>
            </a:r>
            <a:r>
              <a:rPr lang="ja-JP" altLang="en-US" sz="1800" u="none" dirty="0"/>
              <a:t>を用い、</a:t>
            </a:r>
            <a:r>
              <a:rPr lang="en-US" altLang="ja-JP" sz="1800" u="none" dirty="0"/>
              <a:t>plerixafor </a:t>
            </a:r>
            <a:r>
              <a:rPr lang="ja-JP" altLang="en-US" sz="1800" u="none" dirty="0"/>
              <a:t>併用幹細胞採取における、末梢血幹細胞動員不良因子について後方視的に解析した。</a:t>
            </a:r>
            <a:endParaRPr lang="en-US" altLang="ja-JP" sz="1800" u="none" dirty="0"/>
          </a:p>
        </p:txBody>
      </p:sp>
    </p:spTree>
    <p:extLst>
      <p:ext uri="{BB962C8B-B14F-4D97-AF65-F5344CB8AC3E}">
        <p14:creationId xmlns:p14="http://schemas.microsoft.com/office/powerpoint/2010/main" val="4054992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タイトル 1"/>
          <p:cNvSpPr>
            <a:spLocks noGrp="1"/>
          </p:cNvSpPr>
          <p:nvPr>
            <p:ph type="ctrTitle"/>
          </p:nvPr>
        </p:nvSpPr>
        <p:spPr>
          <a:xfrm>
            <a:off x="179388" y="2420888"/>
            <a:ext cx="8737600" cy="2160240"/>
          </a:xfrm>
        </p:spPr>
        <p:txBody>
          <a:bodyPr/>
          <a:lstStyle/>
          <a:p>
            <a:pPr algn="l"/>
            <a:r>
              <a:rPr lang="ja-JP" altLang="en-US" sz="3600" b="1" dirty="0">
                <a:latin typeface="+mn-ea"/>
                <a:ea typeface="+mn-ea"/>
              </a:rPr>
              <a:t>１．造血器腫瘍の治療</a:t>
            </a:r>
            <a:br>
              <a:rPr lang="en-US" altLang="ja-JP" sz="3600" b="1" dirty="0">
                <a:solidFill>
                  <a:schemeClr val="bg1">
                    <a:lumMod val="65000"/>
                  </a:schemeClr>
                </a:solidFill>
                <a:latin typeface="+mn-ea"/>
                <a:ea typeface="+mn-ea"/>
              </a:rPr>
            </a:br>
            <a:br>
              <a:rPr lang="en-US" altLang="ja-JP" sz="3600" b="1" dirty="0">
                <a:solidFill>
                  <a:schemeClr val="bg1">
                    <a:lumMod val="65000"/>
                  </a:schemeClr>
                </a:solidFill>
                <a:latin typeface="+mn-ea"/>
                <a:ea typeface="+mn-ea"/>
              </a:rPr>
            </a:br>
            <a:r>
              <a:rPr lang="ja-JP" altLang="en-US" sz="3600" b="1" dirty="0">
                <a:solidFill>
                  <a:schemeClr val="bg1">
                    <a:lumMod val="65000"/>
                  </a:schemeClr>
                </a:solidFill>
                <a:latin typeface="+mn-ea"/>
                <a:ea typeface="+mn-ea"/>
              </a:rPr>
              <a:t>２．移植治療の大まかな流れ</a:t>
            </a:r>
            <a:br>
              <a:rPr lang="en-US" altLang="ja-JP" sz="3600" b="1" dirty="0">
                <a:solidFill>
                  <a:schemeClr val="bg1">
                    <a:lumMod val="65000"/>
                  </a:schemeClr>
                </a:solidFill>
                <a:latin typeface="+mn-ea"/>
                <a:ea typeface="+mn-ea"/>
              </a:rPr>
            </a:br>
            <a:br>
              <a:rPr lang="en-US" altLang="ja-JP" sz="3600" b="1" dirty="0">
                <a:solidFill>
                  <a:schemeClr val="bg1">
                    <a:lumMod val="65000"/>
                  </a:schemeClr>
                </a:solidFill>
                <a:latin typeface="+mn-ea"/>
                <a:ea typeface="+mn-ea"/>
              </a:rPr>
            </a:br>
            <a:r>
              <a:rPr lang="ja-JP" altLang="en-US" sz="3600" b="1" dirty="0">
                <a:solidFill>
                  <a:schemeClr val="bg1">
                    <a:lumMod val="65000"/>
                  </a:schemeClr>
                </a:solidFill>
                <a:latin typeface="+mn-ea"/>
                <a:ea typeface="+mn-ea"/>
              </a:rPr>
              <a:t>３．移植の進歩</a:t>
            </a:r>
            <a:br>
              <a:rPr lang="en-US" altLang="ja-JP" sz="3600" b="1" dirty="0">
                <a:latin typeface="+mn-ea"/>
                <a:ea typeface="+mn-ea"/>
              </a:rPr>
            </a:br>
            <a:endParaRPr lang="ja-JP" altLang="en-US" sz="3600" b="1" dirty="0">
              <a:latin typeface="+mn-ea"/>
              <a:ea typeface="+mn-ea"/>
            </a:endParaRPr>
          </a:p>
        </p:txBody>
      </p:sp>
      <p:sp>
        <p:nvSpPr>
          <p:cNvPr id="4" name="平行四辺形 3">
            <a:extLst>
              <a:ext uri="{FF2B5EF4-FFF2-40B4-BE49-F238E27FC236}">
                <a16:creationId xmlns:a16="http://schemas.microsoft.com/office/drawing/2014/main" id="{E052AF5B-9D4F-4FB1-ACAD-5BA7621942F8}"/>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8">
            <a:extLst>
              <a:ext uri="{FF2B5EF4-FFF2-40B4-BE49-F238E27FC236}">
                <a16:creationId xmlns:a16="http://schemas.microsoft.com/office/drawing/2014/main" id="{9A81008B-E7B7-4C55-B4E6-1CF8D1B4199B}"/>
              </a:ext>
            </a:extLst>
          </p:cNvPr>
          <p:cNvSpPr txBox="1">
            <a:spLocks noChangeArrowheads="1"/>
          </p:cNvSpPr>
          <p:nvPr/>
        </p:nvSpPr>
        <p:spPr bwMode="auto">
          <a:xfrm>
            <a:off x="0" y="0"/>
            <a:ext cx="7777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mj-ea"/>
                <a:ea typeface="+mj-ea"/>
              </a:rPr>
              <a:t>　今回のお話</a:t>
            </a:r>
            <a:endParaRPr lang="en-US" altLang="ja-JP" sz="3600" dirty="0">
              <a:latin typeface="+mj-ea"/>
              <a:ea typeface="+mj-ea"/>
            </a:endParaRPr>
          </a:p>
        </p:txBody>
      </p:sp>
    </p:spTree>
    <p:extLst>
      <p:ext uri="{BB962C8B-B14F-4D97-AF65-F5344CB8AC3E}">
        <p14:creationId xmlns:p14="http://schemas.microsoft.com/office/powerpoint/2010/main" val="3260729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CXCR4</a:t>
            </a:r>
            <a:r>
              <a:rPr lang="ja-JP" altLang="en-US" sz="3600" dirty="0">
                <a:latin typeface="+mj-ea"/>
              </a:rPr>
              <a:t>ケモカイン受容体拮抗薬 </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a:extLst>
              <a:ext uri="{FF2B5EF4-FFF2-40B4-BE49-F238E27FC236}">
                <a16:creationId xmlns:a16="http://schemas.microsoft.com/office/drawing/2014/main" id="{86D8CE4C-10AE-4966-9D09-0AD4C2814F56}"/>
              </a:ext>
            </a:extLst>
          </p:cNvPr>
          <p:cNvPicPr>
            <a:picLocks noChangeAspect="1"/>
          </p:cNvPicPr>
          <p:nvPr/>
        </p:nvPicPr>
        <p:blipFill rotWithShape="1">
          <a:blip r:embed="rId3"/>
          <a:srcRect l="1790" t="1379" r="1488" b="2311"/>
          <a:stretch/>
        </p:blipFill>
        <p:spPr>
          <a:xfrm>
            <a:off x="2204973" y="1004215"/>
            <a:ext cx="4693845" cy="4389033"/>
          </a:xfrm>
          <a:prstGeom prst="rect">
            <a:avLst/>
          </a:prstGeom>
          <a:ln>
            <a:noFill/>
          </a:ln>
        </p:spPr>
      </p:pic>
      <p:sp>
        <p:nvSpPr>
          <p:cNvPr id="36" name="テキスト ボックス 35">
            <a:extLst>
              <a:ext uri="{FF2B5EF4-FFF2-40B4-BE49-F238E27FC236}">
                <a16:creationId xmlns:a16="http://schemas.microsoft.com/office/drawing/2014/main" id="{A59DDDB8-C3BC-496B-852F-3E31B487D573}"/>
              </a:ext>
            </a:extLst>
          </p:cNvPr>
          <p:cNvSpPr txBox="1"/>
          <p:nvPr/>
        </p:nvSpPr>
        <p:spPr>
          <a:xfrm>
            <a:off x="2739941" y="5393248"/>
            <a:ext cx="3664115" cy="400110"/>
          </a:xfrm>
          <a:prstGeom prst="rect">
            <a:avLst/>
          </a:prstGeom>
          <a:noFill/>
        </p:spPr>
        <p:txBody>
          <a:bodyPr wrap="square" rtlCol="0">
            <a:spAutoFit/>
          </a:bodyPr>
          <a:lstStyle/>
          <a:p>
            <a:pPr algn="ctr"/>
            <a:r>
              <a:rPr lang="en-US" altLang="ja-JP" sz="2000" b="1" dirty="0">
                <a:solidFill>
                  <a:srgbClr val="3333FF"/>
                </a:solidFill>
              </a:rPr>
              <a:t>Day-1 PB CD34+cells count (/</a:t>
            </a:r>
            <a:r>
              <a:rPr lang="en-US" altLang="ja-JP" sz="2000" b="1" dirty="0" err="1">
                <a:solidFill>
                  <a:srgbClr val="3333FF"/>
                </a:solidFill>
              </a:rPr>
              <a:t>μL</a:t>
            </a:r>
            <a:r>
              <a:rPr lang="en-US" altLang="ja-JP" sz="2000" b="1" dirty="0">
                <a:solidFill>
                  <a:srgbClr val="3333FF"/>
                </a:solidFill>
              </a:rPr>
              <a:t>) </a:t>
            </a:r>
            <a:endParaRPr kumimoji="1" lang="ja-JP" altLang="en-US" sz="2000" b="1" dirty="0">
              <a:solidFill>
                <a:srgbClr val="3333FF"/>
              </a:solidFill>
            </a:endParaRPr>
          </a:p>
        </p:txBody>
      </p:sp>
      <p:sp>
        <p:nvSpPr>
          <p:cNvPr id="37" name="正方形/長方形 36">
            <a:extLst>
              <a:ext uri="{FF2B5EF4-FFF2-40B4-BE49-F238E27FC236}">
                <a16:creationId xmlns:a16="http://schemas.microsoft.com/office/drawing/2014/main" id="{2E64A45B-140A-4782-9C5D-9BBC8322F3D8}"/>
              </a:ext>
            </a:extLst>
          </p:cNvPr>
          <p:cNvSpPr/>
          <p:nvPr/>
        </p:nvSpPr>
        <p:spPr>
          <a:xfrm rot="16200000">
            <a:off x="413712" y="2914197"/>
            <a:ext cx="3213188" cy="369332"/>
          </a:xfrm>
          <a:prstGeom prst="rect">
            <a:avLst/>
          </a:prstGeom>
        </p:spPr>
        <p:txBody>
          <a:bodyPr wrap="none">
            <a:spAutoFit/>
          </a:bodyPr>
          <a:lstStyle/>
          <a:p>
            <a:pPr algn="ctr"/>
            <a:r>
              <a:rPr lang="en-US" altLang="ja-JP" b="1" dirty="0">
                <a:solidFill>
                  <a:srgbClr val="FF0000"/>
                </a:solidFill>
              </a:rPr>
              <a:t>CD34+cells collection(×10</a:t>
            </a:r>
            <a:r>
              <a:rPr lang="en-US" altLang="ja-JP" b="1" baseline="30000" dirty="0">
                <a:solidFill>
                  <a:srgbClr val="FF0000"/>
                </a:solidFill>
              </a:rPr>
              <a:t>6</a:t>
            </a:r>
            <a:r>
              <a:rPr lang="en-US" altLang="ja-JP" b="1" dirty="0">
                <a:solidFill>
                  <a:srgbClr val="FF0000"/>
                </a:solidFill>
              </a:rPr>
              <a:t>/</a:t>
            </a:r>
            <a:r>
              <a:rPr lang="ja-JP" altLang="en-US" b="1" dirty="0">
                <a:solidFill>
                  <a:srgbClr val="FF0000"/>
                </a:solidFill>
              </a:rPr>
              <a:t>㎏</a:t>
            </a:r>
            <a:r>
              <a:rPr lang="en-US" altLang="ja-JP" b="1" dirty="0">
                <a:solidFill>
                  <a:srgbClr val="FF0000"/>
                </a:solidFill>
              </a:rPr>
              <a:t>)</a:t>
            </a:r>
            <a:endParaRPr kumimoji="1" lang="ja-JP" altLang="en-US" b="1" dirty="0">
              <a:solidFill>
                <a:srgbClr val="FF0000"/>
              </a:solidFill>
            </a:endParaRPr>
          </a:p>
        </p:txBody>
      </p:sp>
      <p:cxnSp>
        <p:nvCxnSpPr>
          <p:cNvPr id="38" name="直線コネクタ 37">
            <a:extLst>
              <a:ext uri="{FF2B5EF4-FFF2-40B4-BE49-F238E27FC236}">
                <a16:creationId xmlns:a16="http://schemas.microsoft.com/office/drawing/2014/main" id="{FF9477FC-520F-4282-AF99-1DACA0930B03}"/>
              </a:ext>
            </a:extLst>
          </p:cNvPr>
          <p:cNvCxnSpPr>
            <a:cxnSpLocks/>
          </p:cNvCxnSpPr>
          <p:nvPr/>
        </p:nvCxnSpPr>
        <p:spPr>
          <a:xfrm>
            <a:off x="2557222" y="4419318"/>
            <a:ext cx="42028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F2596B1A-4CA7-479A-9C20-5283661C0B6C}"/>
              </a:ext>
            </a:extLst>
          </p:cNvPr>
          <p:cNvCxnSpPr>
            <a:cxnSpLocks/>
          </p:cNvCxnSpPr>
          <p:nvPr/>
        </p:nvCxnSpPr>
        <p:spPr>
          <a:xfrm flipV="1">
            <a:off x="4260980" y="1143000"/>
            <a:ext cx="0" cy="392920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テキスト ボックス 46">
            <a:extLst>
              <a:ext uri="{FF2B5EF4-FFF2-40B4-BE49-F238E27FC236}">
                <a16:creationId xmlns:a16="http://schemas.microsoft.com/office/drawing/2014/main" id="{E77D7B22-CCA0-4414-9212-BFA7D5818B79}"/>
              </a:ext>
            </a:extLst>
          </p:cNvPr>
          <p:cNvSpPr txBox="1">
            <a:spLocks noChangeArrowheads="1"/>
          </p:cNvSpPr>
          <p:nvPr/>
        </p:nvSpPr>
        <p:spPr bwMode="auto">
          <a:xfrm>
            <a:off x="254195" y="5916590"/>
            <a:ext cx="86356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sz="7400" u="sng">
                <a:solidFill>
                  <a:schemeClr val="tx1"/>
                </a:solidFill>
                <a:latin typeface="Arial" panose="020B0604020202020204" pitchFamily="34" charset="0"/>
                <a:ea typeface="ＭＳ Ｐゴシック" panose="020B0600070205080204" pitchFamily="50" charset="-128"/>
              </a:defRPr>
            </a:lvl1pPr>
            <a:lvl2pPr marL="742950" indent="-285750">
              <a:defRPr kumimoji="1" sz="7400" u="sng">
                <a:solidFill>
                  <a:schemeClr val="tx1"/>
                </a:solidFill>
                <a:latin typeface="Arial" panose="020B0604020202020204" pitchFamily="34" charset="0"/>
                <a:ea typeface="ＭＳ Ｐゴシック" panose="020B0600070205080204" pitchFamily="50" charset="-128"/>
              </a:defRPr>
            </a:lvl2pPr>
            <a:lvl3pPr marL="1143000" indent="-228600">
              <a:defRPr kumimoji="1" sz="7400" u="sng">
                <a:solidFill>
                  <a:schemeClr val="tx1"/>
                </a:solidFill>
                <a:latin typeface="Arial" panose="020B0604020202020204" pitchFamily="34" charset="0"/>
                <a:ea typeface="ＭＳ Ｐゴシック" panose="020B0600070205080204" pitchFamily="50" charset="-128"/>
              </a:defRPr>
            </a:lvl3pPr>
            <a:lvl4pPr marL="1600200" indent="-228600">
              <a:defRPr kumimoji="1" sz="7400" u="sng">
                <a:solidFill>
                  <a:schemeClr val="tx1"/>
                </a:solidFill>
                <a:latin typeface="Arial" panose="020B0604020202020204" pitchFamily="34" charset="0"/>
                <a:ea typeface="ＭＳ Ｐゴシック" panose="020B0600070205080204" pitchFamily="50" charset="-128"/>
              </a:defRPr>
            </a:lvl4pPr>
            <a:lvl5pPr marL="2057400" indent="-228600">
              <a:defRPr kumimoji="1" sz="7400" u="sng">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7400" u="sng">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7400" u="sng">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7400" u="sng">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7400" u="sng">
                <a:solidFill>
                  <a:schemeClr val="tx1"/>
                </a:solidFill>
                <a:latin typeface="Arial" panose="020B0604020202020204" pitchFamily="34" charset="0"/>
                <a:ea typeface="ＭＳ Ｐゴシック" panose="020B0600070205080204" pitchFamily="50" charset="-128"/>
              </a:defRPr>
            </a:lvl9pPr>
          </a:lstStyle>
          <a:p>
            <a:pPr>
              <a:spcAft>
                <a:spcPts val="1350"/>
              </a:spcAft>
              <a:buClr>
                <a:srgbClr val="FF0000"/>
              </a:buClr>
              <a:buFont typeface="Wingdings" panose="05000000000000000000" pitchFamily="2" charset="2"/>
              <a:buChar char="l"/>
            </a:pPr>
            <a:r>
              <a:rPr lang="ja-JP" altLang="en-US" sz="1800" b="1" u="none" dirty="0">
                <a:solidFill>
                  <a:srgbClr val="FF0000"/>
                </a:solidFill>
              </a:rPr>
              <a:t>採取した</a:t>
            </a:r>
            <a:r>
              <a:rPr lang="en-US" altLang="ja-JP" sz="1800" b="1" u="none" dirty="0">
                <a:solidFill>
                  <a:srgbClr val="FF0000"/>
                </a:solidFill>
              </a:rPr>
              <a:t>CD34</a:t>
            </a:r>
            <a:r>
              <a:rPr lang="ja-JP" altLang="en-US" sz="1800" b="1" u="none" dirty="0">
                <a:solidFill>
                  <a:srgbClr val="FF0000"/>
                </a:solidFill>
              </a:rPr>
              <a:t>陽性細胞の目標数（</a:t>
            </a:r>
            <a:r>
              <a:rPr lang="en-US" altLang="ja-JP" sz="1800" b="1" u="none" dirty="0">
                <a:solidFill>
                  <a:srgbClr val="FF0000"/>
                </a:solidFill>
              </a:rPr>
              <a:t>2.0×10</a:t>
            </a:r>
            <a:r>
              <a:rPr lang="en-US" altLang="ja-JP" sz="1800" b="1" u="none" baseline="30000" dirty="0">
                <a:solidFill>
                  <a:srgbClr val="FF0000"/>
                </a:solidFill>
              </a:rPr>
              <a:t>6</a:t>
            </a:r>
            <a:r>
              <a:rPr lang="en-US" altLang="ja-JP" sz="1800" b="1" u="none" dirty="0">
                <a:solidFill>
                  <a:srgbClr val="FF0000"/>
                </a:solidFill>
              </a:rPr>
              <a:t>/kg</a:t>
            </a:r>
            <a:r>
              <a:rPr lang="ja-JP" altLang="en-US" sz="1800" b="1" u="none" dirty="0">
                <a:solidFill>
                  <a:srgbClr val="FF0000"/>
                </a:solidFill>
              </a:rPr>
              <a:t>）</a:t>
            </a:r>
            <a:r>
              <a:rPr lang="ja-JP" altLang="en-US" sz="1800" u="none" dirty="0"/>
              <a:t>到達に影響した因子として、</a:t>
            </a:r>
            <a:r>
              <a:rPr lang="ja-JP" altLang="en-US" sz="1800" b="1" u="none" dirty="0">
                <a:solidFill>
                  <a:srgbClr val="3333FF"/>
                </a:solidFill>
              </a:rPr>
              <a:t>採取前日の末梢血</a:t>
            </a:r>
            <a:r>
              <a:rPr lang="en-US" altLang="ja-JP" sz="1800" b="1" u="none" dirty="0">
                <a:solidFill>
                  <a:srgbClr val="3333FF"/>
                </a:solidFill>
              </a:rPr>
              <a:t>CD34</a:t>
            </a:r>
            <a:r>
              <a:rPr lang="ja-JP" altLang="en-US" sz="1800" b="1" u="none" dirty="0">
                <a:solidFill>
                  <a:srgbClr val="3333FF"/>
                </a:solidFill>
              </a:rPr>
              <a:t>陽性細胞数</a:t>
            </a:r>
            <a:r>
              <a:rPr lang="en-US" altLang="ja-JP" sz="1800" b="1" u="none" dirty="0">
                <a:solidFill>
                  <a:srgbClr val="3333FF"/>
                </a:solidFill>
              </a:rPr>
              <a:t>6</a:t>
            </a:r>
            <a:r>
              <a:rPr lang="ja-JP" altLang="en-US" sz="1800" b="1" u="none" dirty="0">
                <a:solidFill>
                  <a:srgbClr val="3333FF"/>
                </a:solidFill>
              </a:rPr>
              <a:t>以上</a:t>
            </a:r>
            <a:r>
              <a:rPr lang="ja-JP" altLang="en-US" sz="1800" u="none" dirty="0"/>
              <a:t>が示唆された。</a:t>
            </a:r>
            <a:endParaRPr lang="en-US" altLang="ja-JP" sz="1800" u="none" dirty="0"/>
          </a:p>
        </p:txBody>
      </p:sp>
      <p:sp>
        <p:nvSpPr>
          <p:cNvPr id="41" name="テキスト ボックス 40">
            <a:extLst>
              <a:ext uri="{FF2B5EF4-FFF2-40B4-BE49-F238E27FC236}">
                <a16:creationId xmlns:a16="http://schemas.microsoft.com/office/drawing/2014/main" id="{6B22F48E-1B8B-4D6C-83B9-D0C1017E29D6}"/>
              </a:ext>
            </a:extLst>
          </p:cNvPr>
          <p:cNvSpPr txBox="1"/>
          <p:nvPr/>
        </p:nvSpPr>
        <p:spPr>
          <a:xfrm>
            <a:off x="2286002" y="4188485"/>
            <a:ext cx="271218" cy="461665"/>
          </a:xfrm>
          <a:prstGeom prst="rect">
            <a:avLst/>
          </a:prstGeom>
          <a:solidFill>
            <a:schemeClr val="bg1"/>
          </a:solidFill>
        </p:spPr>
        <p:txBody>
          <a:bodyPr wrap="square" rtlCol="0">
            <a:spAutoFit/>
          </a:bodyPr>
          <a:lstStyle/>
          <a:p>
            <a:r>
              <a:rPr kumimoji="1" lang="en-US" altLang="ja-JP" sz="2400" b="1" dirty="0">
                <a:solidFill>
                  <a:srgbClr val="FF0000"/>
                </a:solidFill>
              </a:rPr>
              <a:t>2</a:t>
            </a:r>
            <a:endParaRPr kumimoji="1" lang="ja-JP" altLang="en-US" sz="2400" b="1" dirty="0">
              <a:solidFill>
                <a:srgbClr val="FF0000"/>
              </a:solidFill>
            </a:endParaRPr>
          </a:p>
        </p:txBody>
      </p:sp>
      <p:sp>
        <p:nvSpPr>
          <p:cNvPr id="42" name="正方形/長方形 41">
            <a:extLst>
              <a:ext uri="{FF2B5EF4-FFF2-40B4-BE49-F238E27FC236}">
                <a16:creationId xmlns:a16="http://schemas.microsoft.com/office/drawing/2014/main" id="{47E28F5B-1B9E-4E91-B219-19548B3E3F27}"/>
              </a:ext>
            </a:extLst>
          </p:cNvPr>
          <p:cNvSpPr/>
          <p:nvPr/>
        </p:nvSpPr>
        <p:spPr>
          <a:xfrm>
            <a:off x="2650210" y="4419318"/>
            <a:ext cx="4119885" cy="573817"/>
          </a:xfrm>
          <a:prstGeom prst="rect">
            <a:avLst/>
          </a:prstGeom>
          <a:solidFill>
            <a:srgbClr val="FF0000">
              <a:alpha val="1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7BA4229A-5D7F-4B75-BF1A-86979438A378}"/>
              </a:ext>
            </a:extLst>
          </p:cNvPr>
          <p:cNvSpPr/>
          <p:nvPr/>
        </p:nvSpPr>
        <p:spPr>
          <a:xfrm>
            <a:off x="2640146" y="1143000"/>
            <a:ext cx="4119884" cy="3276313"/>
          </a:xfrm>
          <a:prstGeom prst="rect">
            <a:avLst/>
          </a:prstGeom>
          <a:solidFill>
            <a:srgbClr val="00B050">
              <a:alpha val="1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2C6C392A-98ED-460F-92CB-11543698307E}"/>
              </a:ext>
            </a:extLst>
          </p:cNvPr>
          <p:cNvSpPr txBox="1"/>
          <p:nvPr/>
        </p:nvSpPr>
        <p:spPr>
          <a:xfrm>
            <a:off x="4087228" y="5032784"/>
            <a:ext cx="271218" cy="461665"/>
          </a:xfrm>
          <a:prstGeom prst="rect">
            <a:avLst/>
          </a:prstGeom>
          <a:noFill/>
        </p:spPr>
        <p:txBody>
          <a:bodyPr wrap="square" rtlCol="0">
            <a:spAutoFit/>
          </a:bodyPr>
          <a:lstStyle/>
          <a:p>
            <a:r>
              <a:rPr kumimoji="1" lang="en-US" altLang="ja-JP" sz="2400" b="1" dirty="0">
                <a:solidFill>
                  <a:srgbClr val="3333FF"/>
                </a:solidFill>
              </a:rPr>
              <a:t>6</a:t>
            </a:r>
            <a:endParaRPr kumimoji="1" lang="ja-JP" altLang="en-US" sz="2400" b="1" dirty="0">
              <a:solidFill>
                <a:srgbClr val="3333FF"/>
              </a:solidFill>
            </a:endParaRPr>
          </a:p>
        </p:txBody>
      </p:sp>
    </p:spTree>
    <p:extLst>
      <p:ext uri="{BB962C8B-B14F-4D97-AF65-F5344CB8AC3E}">
        <p14:creationId xmlns:p14="http://schemas.microsoft.com/office/powerpoint/2010/main" val="1176950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ea typeface="+mj-ea"/>
              </a:rPr>
              <a:t>当院での</a:t>
            </a:r>
            <a:r>
              <a:rPr lang="ja-JP" altLang="en-US" sz="3600" dirty="0">
                <a:latin typeface="+mj-ea"/>
              </a:rPr>
              <a:t>末梢血幹細胞採取指針</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868D18DF-CFD2-4782-B764-419A0D64B12D}"/>
              </a:ext>
            </a:extLst>
          </p:cNvPr>
          <p:cNvSpPr/>
          <p:nvPr/>
        </p:nvSpPr>
        <p:spPr>
          <a:xfrm>
            <a:off x="323528" y="908720"/>
            <a:ext cx="8640960" cy="5632311"/>
          </a:xfrm>
          <a:prstGeom prst="rect">
            <a:avLst/>
          </a:prstGeom>
        </p:spPr>
        <p:txBody>
          <a:bodyPr wrap="square">
            <a:spAutoFit/>
          </a:bodyPr>
          <a:lstStyle/>
          <a:p>
            <a:pPr marL="342900" indent="-342900">
              <a:spcAft>
                <a:spcPts val="0"/>
              </a:spcAft>
              <a:buClr>
                <a:schemeClr val="tx2"/>
              </a:buClr>
              <a:buSzPct val="80000"/>
              <a:buFont typeface="Wingdings" panose="05000000000000000000" pitchFamily="2" charset="2"/>
              <a:buChar char="l"/>
            </a:pPr>
            <a:r>
              <a:rPr lang="ja-JP" altLang="ja-JP" sz="2000" kern="100" dirty="0">
                <a:latin typeface="+mj-ea"/>
                <a:ea typeface="+mj-ea"/>
                <a:cs typeface="Times New Roman" panose="02020603050405020304" pitchFamily="18" charset="0"/>
              </a:rPr>
              <a:t>当科では、プロトコール治療を除いて、原則として</a:t>
            </a:r>
            <a:r>
              <a:rPr lang="en-US" altLang="ja-JP" sz="2000" kern="100" dirty="0">
                <a:latin typeface="+mj-ea"/>
                <a:ea typeface="+mj-ea"/>
                <a:cs typeface="Times New Roman" panose="02020603050405020304" pitchFamily="18" charset="0"/>
              </a:rPr>
              <a:t>G-CSF Mobil</a:t>
            </a:r>
            <a:r>
              <a:rPr lang="ja-JP" altLang="ja-JP" sz="2000" kern="100" dirty="0">
                <a:latin typeface="+mj-ea"/>
                <a:ea typeface="+mj-ea"/>
                <a:cs typeface="Times New Roman" panose="02020603050405020304" pitchFamily="18" charset="0"/>
              </a:rPr>
              <a:t>で</a:t>
            </a:r>
            <a:r>
              <a:rPr lang="en-US" altLang="ja-JP" sz="2000" kern="100" dirty="0">
                <a:latin typeface="+mj-ea"/>
                <a:ea typeface="+mj-ea"/>
                <a:cs typeface="Times New Roman" panose="02020603050405020304" pitchFamily="18" charset="0"/>
              </a:rPr>
              <a:t>PBSCH</a:t>
            </a:r>
            <a:r>
              <a:rPr lang="ja-JP" altLang="ja-JP" sz="2000" kern="100" dirty="0">
                <a:latin typeface="+mj-ea"/>
                <a:ea typeface="+mj-ea"/>
                <a:cs typeface="Times New Roman" panose="02020603050405020304" pitchFamily="18" charset="0"/>
              </a:rPr>
              <a:t>する。</a:t>
            </a:r>
          </a:p>
          <a:p>
            <a:pPr marL="342900" indent="-342900">
              <a:spcAft>
                <a:spcPts val="0"/>
              </a:spcAft>
              <a:buClr>
                <a:schemeClr val="tx2"/>
              </a:buClr>
              <a:buSzPct val="80000"/>
              <a:buFont typeface="Wingdings" panose="05000000000000000000" pitchFamily="2" charset="2"/>
              <a:buChar char="l"/>
            </a:pPr>
            <a:r>
              <a:rPr lang="ja-JP" altLang="ja-JP" sz="2000" kern="100" dirty="0">
                <a:latin typeface="+mj-ea"/>
                <a:ea typeface="+mj-ea"/>
                <a:cs typeface="Times New Roman" panose="02020603050405020304" pitchFamily="18" charset="0"/>
              </a:rPr>
              <a:t>グラン　</a:t>
            </a:r>
            <a:r>
              <a:rPr lang="en-US" altLang="ja-JP" sz="2000" kern="100" dirty="0">
                <a:latin typeface="+mj-ea"/>
                <a:ea typeface="+mj-ea"/>
                <a:cs typeface="Times New Roman" panose="02020603050405020304" pitchFamily="18" charset="0"/>
              </a:rPr>
              <a:t>400</a:t>
            </a:r>
            <a:r>
              <a:rPr lang="ja-JP" altLang="ja-JP" sz="2000" kern="100" dirty="0">
                <a:latin typeface="+mj-ea"/>
                <a:ea typeface="+mj-ea"/>
                <a:cs typeface="Times New Roman" panose="02020603050405020304" pitchFamily="18" charset="0"/>
              </a:rPr>
              <a:t>μ</a:t>
            </a:r>
            <a:r>
              <a:rPr lang="en-US" altLang="ja-JP" sz="2000" kern="100" dirty="0">
                <a:latin typeface="+mj-ea"/>
                <a:ea typeface="+mj-ea"/>
                <a:cs typeface="Times New Roman" panose="02020603050405020304" pitchFamily="18" charset="0"/>
              </a:rPr>
              <a:t>g/m</a:t>
            </a:r>
            <a:r>
              <a:rPr lang="en-US" altLang="ja-JP" sz="2000" kern="100" baseline="30000" dirty="0">
                <a:latin typeface="+mj-ea"/>
                <a:ea typeface="+mj-ea"/>
                <a:cs typeface="Times New Roman" panose="02020603050405020304" pitchFamily="18" charset="0"/>
              </a:rPr>
              <a:t>2</a:t>
            </a:r>
            <a:r>
              <a:rPr lang="en-US" altLang="ja-JP" sz="2000" kern="100" dirty="0">
                <a:latin typeface="+mj-ea"/>
                <a:ea typeface="+mj-ea"/>
                <a:cs typeface="Times New Roman" panose="02020603050405020304" pitchFamily="18" charset="0"/>
              </a:rPr>
              <a:t> </a:t>
            </a:r>
            <a:r>
              <a:rPr lang="en-US" altLang="ja-JP" sz="2000" kern="100" dirty="0" err="1">
                <a:latin typeface="+mj-ea"/>
                <a:ea typeface="+mj-ea"/>
                <a:cs typeface="Times New Roman" panose="02020603050405020304" pitchFamily="18" charset="0"/>
              </a:rPr>
              <a:t>sc</a:t>
            </a:r>
            <a:r>
              <a:rPr lang="en-US" altLang="ja-JP" sz="2000" kern="100" dirty="0">
                <a:latin typeface="+mj-ea"/>
                <a:ea typeface="+mj-ea"/>
                <a:cs typeface="Times New Roman" panose="02020603050405020304" pitchFamily="18" charset="0"/>
              </a:rPr>
              <a:t> /day 4</a:t>
            </a:r>
            <a:r>
              <a:rPr lang="ja-JP" altLang="ja-JP" sz="2000" kern="100" dirty="0">
                <a:latin typeface="+mj-ea"/>
                <a:ea typeface="+mj-ea"/>
                <a:cs typeface="Times New Roman" panose="02020603050405020304" pitchFamily="18" charset="0"/>
              </a:rPr>
              <a:t>日間</a:t>
            </a:r>
          </a:p>
          <a:p>
            <a:pPr marL="342900" indent="-342900">
              <a:spcAft>
                <a:spcPts val="0"/>
              </a:spcAft>
              <a:buClr>
                <a:schemeClr val="tx2"/>
              </a:buClr>
              <a:buSzPct val="80000"/>
              <a:buFont typeface="Wingdings" panose="05000000000000000000" pitchFamily="2" charset="2"/>
              <a:buChar char="l"/>
            </a:pPr>
            <a:r>
              <a:rPr lang="ja-JP" altLang="ja-JP" sz="2000" kern="100" dirty="0">
                <a:latin typeface="+mj-ea"/>
                <a:ea typeface="+mj-ea"/>
                <a:cs typeface="Times New Roman" panose="02020603050405020304" pitchFamily="18" charset="0"/>
              </a:rPr>
              <a:t>動員中は、連日</a:t>
            </a:r>
            <a:r>
              <a:rPr lang="en-US" altLang="ja-JP" sz="2000" kern="100" dirty="0">
                <a:latin typeface="+mj-ea"/>
                <a:ea typeface="+mj-ea"/>
                <a:cs typeface="Times New Roman" panose="02020603050405020304" pitchFamily="18" charset="0"/>
              </a:rPr>
              <a:t>CBC</a:t>
            </a:r>
            <a:r>
              <a:rPr lang="ja-JP" altLang="ja-JP" sz="2000" kern="100" dirty="0">
                <a:latin typeface="+mj-ea"/>
                <a:ea typeface="+mj-ea"/>
                <a:cs typeface="Times New Roman" panose="02020603050405020304" pitchFamily="18" charset="0"/>
              </a:rPr>
              <a:t>測定、可能な限り白血球目視を行う。</a:t>
            </a:r>
          </a:p>
          <a:p>
            <a:pPr marL="342900" indent="-342900">
              <a:spcAft>
                <a:spcPts val="0"/>
              </a:spcAft>
              <a:buClr>
                <a:schemeClr val="tx2"/>
              </a:buClr>
              <a:buSzPct val="80000"/>
              <a:buFont typeface="Wingdings" panose="05000000000000000000" pitchFamily="2" charset="2"/>
              <a:buChar char="l"/>
            </a:pPr>
            <a:r>
              <a:rPr lang="en-US" altLang="ja-JP" sz="2000" kern="100" dirty="0">
                <a:latin typeface="+mj-ea"/>
                <a:ea typeface="+mj-ea"/>
                <a:cs typeface="Times New Roman" panose="02020603050405020304" pitchFamily="18" charset="0"/>
              </a:rPr>
              <a:t>day4</a:t>
            </a:r>
            <a:r>
              <a:rPr lang="ja-JP" altLang="ja-JP" sz="2000" kern="100" dirty="0">
                <a:latin typeface="+mj-ea"/>
                <a:ea typeface="+mj-ea"/>
                <a:cs typeface="Times New Roman" panose="02020603050405020304" pitchFamily="18" charset="0"/>
              </a:rPr>
              <a:t>に、末梢血の</a:t>
            </a:r>
            <a:r>
              <a:rPr lang="en-US" altLang="ja-JP" sz="2000" kern="100" dirty="0">
                <a:latin typeface="+mj-ea"/>
                <a:ea typeface="+mj-ea"/>
                <a:cs typeface="Times New Roman" panose="02020603050405020304" pitchFamily="18" charset="0"/>
              </a:rPr>
              <a:t>CD34</a:t>
            </a:r>
            <a:r>
              <a:rPr lang="ja-JP" altLang="ja-JP" sz="2000" kern="100" dirty="0">
                <a:latin typeface="+mj-ea"/>
                <a:ea typeface="+mj-ea"/>
                <a:cs typeface="Times New Roman" panose="02020603050405020304" pitchFamily="18" charset="0"/>
              </a:rPr>
              <a:t>陽性細胞を測定する。</a:t>
            </a:r>
          </a:p>
          <a:p>
            <a:pPr>
              <a:spcAft>
                <a:spcPts val="0"/>
              </a:spcAft>
              <a:buClr>
                <a:schemeClr val="tx2"/>
              </a:buClr>
              <a:buSzPct val="80000"/>
            </a:pPr>
            <a:r>
              <a:rPr lang="en-US" altLang="ja-JP" sz="2000" kern="100" dirty="0">
                <a:solidFill>
                  <a:srgbClr val="FF0000"/>
                </a:solidFill>
                <a:latin typeface="+mj-ea"/>
                <a:ea typeface="+mj-ea"/>
                <a:cs typeface="Times New Roman" panose="02020603050405020304" pitchFamily="18" charset="0"/>
              </a:rPr>
              <a:t>CD34</a:t>
            </a:r>
            <a:r>
              <a:rPr lang="ja-JP" altLang="ja-JP" sz="2000" kern="100" dirty="0">
                <a:solidFill>
                  <a:srgbClr val="FF0000"/>
                </a:solidFill>
                <a:latin typeface="+mj-ea"/>
                <a:ea typeface="+mj-ea"/>
                <a:cs typeface="Times New Roman" panose="02020603050405020304" pitchFamily="18" charset="0"/>
              </a:rPr>
              <a:t>　</a:t>
            </a:r>
            <a:r>
              <a:rPr lang="en-US" altLang="ja-JP" sz="2000" kern="100" dirty="0">
                <a:solidFill>
                  <a:srgbClr val="FF0000"/>
                </a:solidFill>
                <a:latin typeface="+mj-ea"/>
                <a:ea typeface="+mj-ea"/>
                <a:cs typeface="Times New Roman" panose="02020603050405020304" pitchFamily="18" charset="0"/>
              </a:rPr>
              <a:t>20/</a:t>
            </a:r>
            <a:r>
              <a:rPr lang="ja-JP" altLang="ja-JP" sz="2000" kern="100" dirty="0">
                <a:solidFill>
                  <a:srgbClr val="FF0000"/>
                </a:solidFill>
                <a:latin typeface="+mj-ea"/>
                <a:ea typeface="+mj-ea"/>
                <a:cs typeface="Times New Roman" panose="02020603050405020304" pitchFamily="18" charset="0"/>
              </a:rPr>
              <a:t>μ</a:t>
            </a:r>
            <a:r>
              <a:rPr lang="en-US" altLang="ja-JP" sz="2000" kern="100" dirty="0">
                <a:solidFill>
                  <a:srgbClr val="FF0000"/>
                </a:solidFill>
                <a:latin typeface="+mj-ea"/>
                <a:ea typeface="+mj-ea"/>
                <a:cs typeface="Times New Roman" panose="02020603050405020304" pitchFamily="18" charset="0"/>
              </a:rPr>
              <a:t>l</a:t>
            </a:r>
            <a:r>
              <a:rPr lang="ja-JP" altLang="ja-JP" sz="2000" kern="100" dirty="0">
                <a:solidFill>
                  <a:srgbClr val="FF0000"/>
                </a:solidFill>
                <a:latin typeface="+mj-ea"/>
                <a:ea typeface="+mj-ea"/>
                <a:cs typeface="Times New Roman" panose="02020603050405020304" pitchFamily="18" charset="0"/>
              </a:rPr>
              <a:t>以上の場合</a:t>
            </a:r>
            <a:r>
              <a:rPr lang="ja-JP" altLang="ja-JP" sz="2000" kern="100" dirty="0">
                <a:latin typeface="+mj-ea"/>
                <a:ea typeface="+mj-ea"/>
                <a:cs typeface="Times New Roman" panose="02020603050405020304" pitchFamily="18" charset="0"/>
              </a:rPr>
              <a:t>は、</a:t>
            </a:r>
          </a:p>
          <a:p>
            <a:pPr>
              <a:spcAft>
                <a:spcPts val="0"/>
              </a:spcAft>
              <a:buClr>
                <a:schemeClr val="tx2"/>
              </a:buClr>
              <a:buSzPct val="80000"/>
            </a:pPr>
            <a:r>
              <a:rPr lang="ja-JP" altLang="en-US" sz="2000" kern="100" dirty="0">
                <a:latin typeface="+mj-ea"/>
                <a:ea typeface="+mj-ea"/>
                <a:cs typeface="Times New Roman" panose="02020603050405020304" pitchFamily="18" charset="0"/>
              </a:rPr>
              <a:t>　</a:t>
            </a:r>
            <a:r>
              <a:rPr lang="en-US" altLang="ja-JP" sz="2000" kern="100" dirty="0">
                <a:latin typeface="+mj-ea"/>
                <a:ea typeface="+mj-ea"/>
                <a:cs typeface="Times New Roman" panose="02020603050405020304" pitchFamily="18" charset="0"/>
              </a:rPr>
              <a:t>day5</a:t>
            </a:r>
            <a:r>
              <a:rPr lang="ja-JP" altLang="ja-JP" sz="2000" kern="100" dirty="0">
                <a:latin typeface="+mj-ea"/>
                <a:ea typeface="+mj-ea"/>
                <a:cs typeface="Times New Roman" panose="02020603050405020304" pitchFamily="18" charset="0"/>
              </a:rPr>
              <a:t>に末梢血の</a:t>
            </a:r>
            <a:r>
              <a:rPr lang="en-US" altLang="ja-JP" sz="2000" kern="100" dirty="0">
                <a:latin typeface="+mj-ea"/>
                <a:ea typeface="+mj-ea"/>
                <a:cs typeface="Times New Roman" panose="02020603050405020304" pitchFamily="18" charset="0"/>
              </a:rPr>
              <a:t>CD34</a:t>
            </a:r>
            <a:r>
              <a:rPr lang="ja-JP" altLang="ja-JP" sz="2000" kern="100" dirty="0">
                <a:latin typeface="+mj-ea"/>
                <a:ea typeface="+mj-ea"/>
                <a:cs typeface="Times New Roman" panose="02020603050405020304" pitchFamily="18" charset="0"/>
              </a:rPr>
              <a:t>陽性細胞を測定し、</a:t>
            </a:r>
            <a:r>
              <a:rPr lang="en-US" altLang="ja-JP" sz="2000" kern="100" dirty="0">
                <a:latin typeface="+mj-ea"/>
                <a:ea typeface="+mj-ea"/>
                <a:cs typeface="Times New Roman" panose="02020603050405020304" pitchFamily="18" charset="0"/>
              </a:rPr>
              <a:t>G-CSF</a:t>
            </a:r>
            <a:r>
              <a:rPr lang="ja-JP" altLang="ja-JP" sz="2000" kern="100" dirty="0">
                <a:latin typeface="+mj-ea"/>
                <a:ea typeface="+mj-ea"/>
                <a:cs typeface="Times New Roman" panose="02020603050405020304" pitchFamily="18" charset="0"/>
              </a:rPr>
              <a:t>を投与し同日に</a:t>
            </a:r>
            <a:r>
              <a:rPr lang="en-US" altLang="ja-JP" sz="2000" kern="100" dirty="0">
                <a:latin typeface="+mj-ea"/>
                <a:ea typeface="+mj-ea"/>
                <a:cs typeface="Times New Roman" panose="02020603050405020304" pitchFamily="18" charset="0"/>
              </a:rPr>
              <a:t>PBSCH</a:t>
            </a:r>
            <a:r>
              <a:rPr lang="ja-JP" altLang="ja-JP" sz="2000" kern="100" dirty="0">
                <a:latin typeface="+mj-ea"/>
                <a:ea typeface="+mj-ea"/>
                <a:cs typeface="Times New Roman" panose="02020603050405020304" pitchFamily="18" charset="0"/>
              </a:rPr>
              <a:t>する。</a:t>
            </a:r>
          </a:p>
          <a:p>
            <a:pPr>
              <a:spcAft>
                <a:spcPts val="0"/>
              </a:spcAft>
              <a:buClr>
                <a:schemeClr val="tx2"/>
              </a:buClr>
              <a:buSzPct val="80000"/>
            </a:pPr>
            <a:r>
              <a:rPr lang="en-US" altLang="ja-JP" sz="2000" kern="100" dirty="0">
                <a:solidFill>
                  <a:srgbClr val="FF0000"/>
                </a:solidFill>
                <a:latin typeface="+mj-ea"/>
                <a:ea typeface="+mj-ea"/>
                <a:cs typeface="Times New Roman" panose="02020603050405020304" pitchFamily="18" charset="0"/>
              </a:rPr>
              <a:t>CD34</a:t>
            </a:r>
            <a:r>
              <a:rPr lang="ja-JP" altLang="ja-JP" sz="2000" kern="100" dirty="0">
                <a:solidFill>
                  <a:srgbClr val="FF0000"/>
                </a:solidFill>
                <a:latin typeface="+mj-ea"/>
                <a:ea typeface="+mj-ea"/>
                <a:cs typeface="Times New Roman" panose="02020603050405020304" pitchFamily="18" charset="0"/>
              </a:rPr>
              <a:t>　</a:t>
            </a:r>
            <a:r>
              <a:rPr lang="en-US" altLang="ja-JP" sz="2000" kern="100" dirty="0">
                <a:solidFill>
                  <a:srgbClr val="FF0000"/>
                </a:solidFill>
                <a:latin typeface="+mj-ea"/>
                <a:ea typeface="+mj-ea"/>
                <a:cs typeface="Times New Roman" panose="02020603050405020304" pitchFamily="18" charset="0"/>
              </a:rPr>
              <a:t>5-19/</a:t>
            </a:r>
            <a:r>
              <a:rPr lang="ja-JP" altLang="ja-JP" sz="2000" kern="100" dirty="0">
                <a:solidFill>
                  <a:srgbClr val="FF0000"/>
                </a:solidFill>
                <a:latin typeface="+mj-ea"/>
                <a:ea typeface="+mj-ea"/>
                <a:cs typeface="Times New Roman" panose="02020603050405020304" pitchFamily="18" charset="0"/>
              </a:rPr>
              <a:t>μ</a:t>
            </a:r>
            <a:r>
              <a:rPr lang="en-US" altLang="ja-JP" sz="2000" kern="100" dirty="0">
                <a:solidFill>
                  <a:srgbClr val="FF0000"/>
                </a:solidFill>
                <a:latin typeface="+mj-ea"/>
                <a:ea typeface="+mj-ea"/>
                <a:cs typeface="Times New Roman" panose="02020603050405020304" pitchFamily="18" charset="0"/>
              </a:rPr>
              <a:t>l</a:t>
            </a:r>
            <a:r>
              <a:rPr lang="ja-JP" altLang="ja-JP" sz="2000" kern="100" dirty="0">
                <a:solidFill>
                  <a:srgbClr val="FF0000"/>
                </a:solidFill>
                <a:latin typeface="+mj-ea"/>
                <a:ea typeface="+mj-ea"/>
                <a:cs typeface="Times New Roman" panose="02020603050405020304" pitchFamily="18" charset="0"/>
              </a:rPr>
              <a:t>の場合</a:t>
            </a:r>
            <a:r>
              <a:rPr lang="ja-JP" altLang="ja-JP" sz="2000" kern="100" dirty="0">
                <a:latin typeface="+mj-ea"/>
                <a:ea typeface="+mj-ea"/>
                <a:cs typeface="Times New Roman" panose="02020603050405020304" pitchFamily="18" charset="0"/>
              </a:rPr>
              <a:t>は、</a:t>
            </a:r>
            <a:endParaRPr lang="en-US" altLang="ja-JP" sz="2000" kern="100" dirty="0">
              <a:latin typeface="+mj-ea"/>
              <a:ea typeface="+mj-ea"/>
              <a:cs typeface="Times New Roman" panose="02020603050405020304" pitchFamily="18" charset="0"/>
            </a:endParaRPr>
          </a:p>
          <a:p>
            <a:pPr>
              <a:spcAft>
                <a:spcPts val="0"/>
              </a:spcAft>
              <a:buClr>
                <a:schemeClr val="tx2"/>
              </a:buClr>
              <a:buSzPct val="80000"/>
            </a:pPr>
            <a:r>
              <a:rPr lang="ja-JP" altLang="en-US" sz="2000" kern="100" dirty="0">
                <a:latin typeface="+mj-ea"/>
                <a:ea typeface="+mj-ea"/>
                <a:cs typeface="Times New Roman" panose="02020603050405020304" pitchFamily="18" charset="0"/>
              </a:rPr>
              <a:t>　</a:t>
            </a:r>
            <a:r>
              <a:rPr lang="ja-JP" altLang="ja-JP" sz="2000" kern="100" dirty="0">
                <a:latin typeface="+mj-ea"/>
                <a:ea typeface="+mj-ea"/>
                <a:cs typeface="Times New Roman" panose="02020603050405020304" pitchFamily="18" charset="0"/>
              </a:rPr>
              <a:t>モゾビル</a:t>
            </a:r>
            <a:r>
              <a:rPr lang="en-US" altLang="ja-JP" sz="2000" kern="100" dirty="0">
                <a:latin typeface="+mj-ea"/>
                <a:ea typeface="+mj-ea"/>
                <a:cs typeface="Times New Roman" panose="02020603050405020304" pitchFamily="18" charset="0"/>
              </a:rPr>
              <a:t>24mg</a:t>
            </a:r>
            <a:r>
              <a:rPr lang="ja-JP" altLang="ja-JP" sz="2000" kern="100" dirty="0">
                <a:latin typeface="+mj-ea"/>
                <a:ea typeface="+mj-ea"/>
                <a:cs typeface="Times New Roman" panose="02020603050405020304" pitchFamily="18" charset="0"/>
              </a:rPr>
              <a:t>を</a:t>
            </a:r>
            <a:r>
              <a:rPr lang="en-US" altLang="ja-JP" sz="2000" kern="100" dirty="0">
                <a:latin typeface="+mj-ea"/>
                <a:ea typeface="+mj-ea"/>
                <a:cs typeface="Times New Roman" panose="02020603050405020304" pitchFamily="18" charset="0"/>
              </a:rPr>
              <a:t>PBSCH</a:t>
            </a:r>
            <a:r>
              <a:rPr lang="ja-JP" altLang="ja-JP" sz="2000" kern="100" dirty="0">
                <a:latin typeface="+mj-ea"/>
                <a:ea typeface="+mj-ea"/>
                <a:cs typeface="Times New Roman" panose="02020603050405020304" pitchFamily="18" charset="0"/>
              </a:rPr>
              <a:t>実施</a:t>
            </a:r>
            <a:r>
              <a:rPr lang="en-US" altLang="ja-JP" sz="2000" kern="100" dirty="0">
                <a:latin typeface="+mj-ea"/>
                <a:ea typeface="+mj-ea"/>
                <a:cs typeface="Times New Roman" panose="02020603050405020304" pitchFamily="18" charset="0"/>
              </a:rPr>
              <a:t>9</a:t>
            </a:r>
            <a:r>
              <a:rPr lang="ja-JP" altLang="ja-JP" sz="2000" kern="100" dirty="0">
                <a:latin typeface="+mj-ea"/>
                <a:ea typeface="+mj-ea"/>
                <a:cs typeface="Times New Roman" panose="02020603050405020304" pitchFamily="18" charset="0"/>
              </a:rPr>
              <a:t>～</a:t>
            </a:r>
            <a:r>
              <a:rPr lang="en-US" altLang="ja-JP" sz="2000" kern="100" dirty="0">
                <a:latin typeface="+mj-ea"/>
                <a:ea typeface="+mj-ea"/>
                <a:cs typeface="Times New Roman" panose="02020603050405020304" pitchFamily="18" charset="0"/>
              </a:rPr>
              <a:t>12</a:t>
            </a:r>
            <a:r>
              <a:rPr lang="ja-JP" altLang="ja-JP" sz="2000" kern="100" dirty="0">
                <a:latin typeface="+mj-ea"/>
                <a:ea typeface="+mj-ea"/>
                <a:cs typeface="Times New Roman" panose="02020603050405020304" pitchFamily="18" charset="0"/>
              </a:rPr>
              <a:t>時間前に皮下注する。</a:t>
            </a:r>
            <a:r>
              <a:rPr lang="en-US" altLang="ja-JP" sz="2000" kern="100" dirty="0">
                <a:latin typeface="+mj-ea"/>
                <a:ea typeface="+mj-ea"/>
                <a:cs typeface="Times New Roman" panose="02020603050405020304" pitchFamily="18" charset="0"/>
              </a:rPr>
              <a:t>day5</a:t>
            </a:r>
            <a:r>
              <a:rPr lang="ja-JP" altLang="ja-JP" sz="2000" kern="100" dirty="0">
                <a:latin typeface="+mj-ea"/>
                <a:ea typeface="+mj-ea"/>
                <a:cs typeface="Times New Roman" panose="02020603050405020304" pitchFamily="18" charset="0"/>
              </a:rPr>
              <a:t>に末梢血の</a:t>
            </a:r>
            <a:r>
              <a:rPr lang="en-US" altLang="ja-JP" sz="2000" kern="100" dirty="0">
                <a:latin typeface="+mj-ea"/>
                <a:ea typeface="+mj-ea"/>
                <a:cs typeface="Times New Roman" panose="02020603050405020304" pitchFamily="18" charset="0"/>
              </a:rPr>
              <a:t>CD34</a:t>
            </a:r>
            <a:r>
              <a:rPr lang="ja-JP" altLang="ja-JP" sz="2000" kern="100" dirty="0">
                <a:latin typeface="+mj-ea"/>
                <a:ea typeface="+mj-ea"/>
                <a:cs typeface="Times New Roman" panose="02020603050405020304" pitchFamily="18" charset="0"/>
              </a:rPr>
              <a:t>陽性細胞を測定し、</a:t>
            </a:r>
            <a:r>
              <a:rPr lang="en-US" altLang="ja-JP" sz="2000" kern="100" dirty="0">
                <a:latin typeface="+mj-ea"/>
                <a:ea typeface="+mj-ea"/>
                <a:cs typeface="Times New Roman" panose="02020603050405020304" pitchFamily="18" charset="0"/>
              </a:rPr>
              <a:t>G-CSF</a:t>
            </a:r>
            <a:r>
              <a:rPr lang="ja-JP" altLang="ja-JP" sz="2000" kern="100" dirty="0">
                <a:latin typeface="+mj-ea"/>
                <a:ea typeface="+mj-ea"/>
                <a:cs typeface="Times New Roman" panose="02020603050405020304" pitchFamily="18" charset="0"/>
              </a:rPr>
              <a:t>を投与し同日に</a:t>
            </a:r>
            <a:r>
              <a:rPr lang="en-US" altLang="ja-JP" sz="2000" kern="100" dirty="0">
                <a:latin typeface="+mj-ea"/>
                <a:ea typeface="+mj-ea"/>
                <a:cs typeface="Times New Roman" panose="02020603050405020304" pitchFamily="18" charset="0"/>
              </a:rPr>
              <a:t>PBSCH</a:t>
            </a:r>
            <a:r>
              <a:rPr lang="ja-JP" altLang="ja-JP" sz="2000" kern="100" dirty="0">
                <a:latin typeface="+mj-ea"/>
                <a:ea typeface="+mj-ea"/>
                <a:cs typeface="Times New Roman" panose="02020603050405020304" pitchFamily="18" charset="0"/>
              </a:rPr>
              <a:t>する。</a:t>
            </a:r>
          </a:p>
          <a:p>
            <a:pPr>
              <a:spcAft>
                <a:spcPts val="0"/>
              </a:spcAft>
              <a:buClr>
                <a:schemeClr val="tx2"/>
              </a:buClr>
              <a:buSzPct val="80000"/>
            </a:pPr>
            <a:r>
              <a:rPr lang="en-US" altLang="ja-JP" sz="2000" kern="100" dirty="0">
                <a:solidFill>
                  <a:srgbClr val="FF0000"/>
                </a:solidFill>
                <a:latin typeface="+mj-ea"/>
                <a:ea typeface="+mj-ea"/>
                <a:cs typeface="Times New Roman" panose="02020603050405020304" pitchFamily="18" charset="0"/>
              </a:rPr>
              <a:t>CD34</a:t>
            </a:r>
            <a:r>
              <a:rPr lang="ja-JP" altLang="ja-JP" sz="2000" kern="100" dirty="0">
                <a:solidFill>
                  <a:srgbClr val="FF0000"/>
                </a:solidFill>
                <a:latin typeface="+mj-ea"/>
                <a:ea typeface="+mj-ea"/>
                <a:cs typeface="Times New Roman" panose="02020603050405020304" pitchFamily="18" charset="0"/>
              </a:rPr>
              <a:t>　</a:t>
            </a:r>
            <a:r>
              <a:rPr lang="en-US" altLang="ja-JP" sz="2000" kern="100" dirty="0">
                <a:solidFill>
                  <a:srgbClr val="FF0000"/>
                </a:solidFill>
                <a:latin typeface="+mj-ea"/>
                <a:ea typeface="+mj-ea"/>
                <a:cs typeface="Times New Roman" panose="02020603050405020304" pitchFamily="18" charset="0"/>
              </a:rPr>
              <a:t>5/</a:t>
            </a:r>
            <a:r>
              <a:rPr lang="ja-JP" altLang="ja-JP" sz="2000" kern="100" dirty="0">
                <a:solidFill>
                  <a:srgbClr val="FF0000"/>
                </a:solidFill>
                <a:latin typeface="+mj-ea"/>
                <a:ea typeface="+mj-ea"/>
                <a:cs typeface="Times New Roman" panose="02020603050405020304" pitchFamily="18" charset="0"/>
              </a:rPr>
              <a:t>μ</a:t>
            </a:r>
            <a:r>
              <a:rPr lang="en-US" altLang="ja-JP" sz="2000" kern="100" dirty="0">
                <a:solidFill>
                  <a:srgbClr val="FF0000"/>
                </a:solidFill>
                <a:latin typeface="+mj-ea"/>
                <a:ea typeface="+mj-ea"/>
                <a:cs typeface="Times New Roman" panose="02020603050405020304" pitchFamily="18" charset="0"/>
              </a:rPr>
              <a:t>l</a:t>
            </a:r>
            <a:r>
              <a:rPr lang="ja-JP" altLang="ja-JP" sz="2000" kern="100" dirty="0">
                <a:solidFill>
                  <a:srgbClr val="FF0000"/>
                </a:solidFill>
                <a:latin typeface="+mj-ea"/>
                <a:ea typeface="+mj-ea"/>
                <a:cs typeface="Times New Roman" panose="02020603050405020304" pitchFamily="18" charset="0"/>
              </a:rPr>
              <a:t>未満の場合</a:t>
            </a:r>
            <a:r>
              <a:rPr lang="ja-JP" altLang="ja-JP" sz="2000" kern="100" dirty="0">
                <a:latin typeface="+mj-ea"/>
                <a:ea typeface="+mj-ea"/>
                <a:cs typeface="Times New Roman" panose="02020603050405020304" pitchFamily="18" charset="0"/>
              </a:rPr>
              <a:t>は、</a:t>
            </a:r>
            <a:endParaRPr lang="en-US" altLang="ja-JP" sz="2000" kern="100" dirty="0">
              <a:latin typeface="+mj-ea"/>
              <a:ea typeface="+mj-ea"/>
              <a:cs typeface="Times New Roman" panose="02020603050405020304" pitchFamily="18" charset="0"/>
            </a:endParaRPr>
          </a:p>
          <a:p>
            <a:pPr>
              <a:spcAft>
                <a:spcPts val="0"/>
              </a:spcAft>
              <a:buClr>
                <a:schemeClr val="tx2"/>
              </a:buClr>
              <a:buSzPct val="80000"/>
            </a:pPr>
            <a:r>
              <a:rPr lang="ja-JP" altLang="en-US" sz="2000" kern="100" dirty="0">
                <a:latin typeface="+mj-ea"/>
                <a:ea typeface="+mj-ea"/>
                <a:cs typeface="Times New Roman" panose="02020603050405020304" pitchFamily="18" charset="0"/>
              </a:rPr>
              <a:t>　</a:t>
            </a:r>
            <a:r>
              <a:rPr lang="en-US" altLang="ja-JP" sz="2000" kern="100" dirty="0">
                <a:latin typeface="+mj-ea"/>
                <a:ea typeface="+mj-ea"/>
                <a:cs typeface="Times New Roman" panose="02020603050405020304" pitchFamily="18" charset="0"/>
              </a:rPr>
              <a:t>PBSCH</a:t>
            </a:r>
            <a:r>
              <a:rPr lang="ja-JP" altLang="ja-JP" sz="2000" kern="100" dirty="0">
                <a:latin typeface="+mj-ea"/>
                <a:ea typeface="+mj-ea"/>
                <a:cs typeface="Times New Roman" panose="02020603050405020304" pitchFamily="18" charset="0"/>
              </a:rPr>
              <a:t>を行うか否かを検討する。</a:t>
            </a:r>
          </a:p>
          <a:p>
            <a:pPr marL="342900" indent="-342900">
              <a:spcAft>
                <a:spcPts val="0"/>
              </a:spcAft>
              <a:buClr>
                <a:schemeClr val="tx2"/>
              </a:buClr>
              <a:buSzPct val="80000"/>
              <a:buFont typeface="Wingdings" panose="05000000000000000000" pitchFamily="2" charset="2"/>
              <a:buChar char="l"/>
            </a:pPr>
            <a:r>
              <a:rPr lang="ja-JP" altLang="en-US" sz="2000" kern="100" dirty="0">
                <a:latin typeface="+mj-ea"/>
                <a:ea typeface="+mj-ea"/>
                <a:cs typeface="Times New Roman" panose="02020603050405020304" pitchFamily="18" charset="0"/>
              </a:rPr>
              <a:t>幹細胞採取</a:t>
            </a:r>
            <a:r>
              <a:rPr lang="ja-JP" altLang="ja-JP" sz="2000" kern="100" dirty="0">
                <a:latin typeface="+mj-ea"/>
                <a:ea typeface="+mj-ea"/>
                <a:cs typeface="Times New Roman" panose="02020603050405020304" pitchFamily="18" charset="0"/>
              </a:rPr>
              <a:t>は、出来るだけ</a:t>
            </a:r>
            <a:r>
              <a:rPr lang="en-US" altLang="ja-JP" sz="2000" kern="100" dirty="0">
                <a:latin typeface="+mj-ea"/>
                <a:ea typeface="+mj-ea"/>
                <a:cs typeface="Times New Roman" panose="02020603050405020304" pitchFamily="18" charset="0"/>
              </a:rPr>
              <a:t>1</a:t>
            </a:r>
            <a:r>
              <a:rPr lang="ja-JP" altLang="ja-JP" sz="2000" kern="100" dirty="0">
                <a:latin typeface="+mj-ea"/>
                <a:ea typeface="+mj-ea"/>
                <a:cs typeface="Times New Roman" panose="02020603050405020304" pitchFamily="18" charset="0"/>
              </a:rPr>
              <a:t>日で終了するようにする。</a:t>
            </a:r>
          </a:p>
          <a:p>
            <a:pPr marL="342900" indent="-342900">
              <a:spcAft>
                <a:spcPts val="0"/>
              </a:spcAft>
              <a:buClr>
                <a:schemeClr val="tx2"/>
              </a:buClr>
              <a:buSzPct val="80000"/>
              <a:buFont typeface="Wingdings" panose="05000000000000000000" pitchFamily="2" charset="2"/>
              <a:buChar char="l"/>
            </a:pPr>
            <a:r>
              <a:rPr lang="ja-JP" altLang="ja-JP" sz="2000" kern="100" dirty="0">
                <a:latin typeface="+mj-ea"/>
                <a:ea typeface="+mj-ea"/>
                <a:cs typeface="Times New Roman" panose="02020603050405020304" pitchFamily="18" charset="0"/>
              </a:rPr>
              <a:t>移植可能</a:t>
            </a:r>
            <a:r>
              <a:rPr lang="en-US" altLang="ja-JP" sz="2000" kern="100" dirty="0">
                <a:latin typeface="+mj-ea"/>
                <a:ea typeface="+mj-ea"/>
                <a:cs typeface="Times New Roman" panose="02020603050405020304" pitchFamily="18" charset="0"/>
              </a:rPr>
              <a:t>CD34</a:t>
            </a:r>
            <a:r>
              <a:rPr lang="ja-JP" altLang="ja-JP" sz="2000" kern="100" dirty="0">
                <a:latin typeface="+mj-ea"/>
                <a:ea typeface="+mj-ea"/>
                <a:cs typeface="Times New Roman" panose="02020603050405020304" pitchFamily="18" charset="0"/>
              </a:rPr>
              <a:t>陽性細胞数は、</a:t>
            </a:r>
            <a:r>
              <a:rPr lang="en-US" altLang="ja-JP" sz="2000" kern="100" dirty="0">
                <a:solidFill>
                  <a:srgbClr val="FF0000"/>
                </a:solidFill>
                <a:latin typeface="+mj-ea"/>
                <a:ea typeface="+mj-ea"/>
                <a:cs typeface="Times New Roman" panose="02020603050405020304" pitchFamily="18" charset="0"/>
              </a:rPr>
              <a:t>2x10</a:t>
            </a:r>
            <a:r>
              <a:rPr lang="en-US" altLang="ja-JP" sz="2000" kern="100" baseline="30000" dirty="0">
                <a:solidFill>
                  <a:srgbClr val="FF0000"/>
                </a:solidFill>
                <a:latin typeface="+mj-ea"/>
                <a:ea typeface="+mj-ea"/>
                <a:cs typeface="Times New Roman" panose="02020603050405020304" pitchFamily="18" charset="0"/>
              </a:rPr>
              <a:t>6</a:t>
            </a:r>
            <a:r>
              <a:rPr lang="en-US" altLang="ja-JP" sz="2000" kern="100" dirty="0">
                <a:solidFill>
                  <a:srgbClr val="FF0000"/>
                </a:solidFill>
                <a:latin typeface="+mj-ea"/>
                <a:ea typeface="+mj-ea"/>
                <a:cs typeface="Times New Roman" panose="02020603050405020304" pitchFamily="18" charset="0"/>
              </a:rPr>
              <a:t>/kg</a:t>
            </a:r>
            <a:r>
              <a:rPr lang="ja-JP" altLang="ja-JP" sz="2000" kern="100" dirty="0">
                <a:latin typeface="+mj-ea"/>
                <a:ea typeface="+mj-ea"/>
                <a:cs typeface="Times New Roman" panose="02020603050405020304" pitchFamily="18" charset="0"/>
              </a:rPr>
              <a:t>とする。</a:t>
            </a:r>
          </a:p>
          <a:p>
            <a:pPr marL="342900" indent="-342900">
              <a:spcAft>
                <a:spcPts val="0"/>
              </a:spcAft>
              <a:buClr>
                <a:schemeClr val="tx2"/>
              </a:buClr>
              <a:buSzPct val="80000"/>
              <a:buFont typeface="Wingdings" panose="05000000000000000000" pitchFamily="2" charset="2"/>
              <a:buChar char="l"/>
            </a:pPr>
            <a:r>
              <a:rPr lang="ja-JP" altLang="ja-JP" sz="2000" kern="100" dirty="0">
                <a:latin typeface="+mj-ea"/>
                <a:ea typeface="+mj-ea"/>
                <a:cs typeface="Times New Roman" panose="02020603050405020304" pitchFamily="18" charset="0"/>
              </a:rPr>
              <a:t>至適移植</a:t>
            </a:r>
            <a:r>
              <a:rPr lang="en-US" altLang="ja-JP" sz="2000" kern="100" dirty="0">
                <a:latin typeface="+mj-ea"/>
                <a:ea typeface="+mj-ea"/>
                <a:cs typeface="Times New Roman" panose="02020603050405020304" pitchFamily="18" charset="0"/>
              </a:rPr>
              <a:t>CD34</a:t>
            </a:r>
            <a:r>
              <a:rPr lang="ja-JP" altLang="ja-JP" sz="2000" kern="100" dirty="0">
                <a:latin typeface="+mj-ea"/>
                <a:ea typeface="+mj-ea"/>
                <a:cs typeface="Times New Roman" panose="02020603050405020304" pitchFamily="18" charset="0"/>
              </a:rPr>
              <a:t>陽性細胞数は、</a:t>
            </a:r>
            <a:r>
              <a:rPr lang="en-US" altLang="ja-JP" sz="2000" kern="100" dirty="0">
                <a:solidFill>
                  <a:srgbClr val="FF0000"/>
                </a:solidFill>
                <a:latin typeface="+mj-ea"/>
                <a:ea typeface="+mj-ea"/>
                <a:cs typeface="Times New Roman" panose="02020603050405020304" pitchFamily="18" charset="0"/>
              </a:rPr>
              <a:t>5</a:t>
            </a:r>
            <a:r>
              <a:rPr lang="ja-JP" altLang="ja-JP" sz="2000" kern="100" dirty="0">
                <a:solidFill>
                  <a:srgbClr val="FF0000"/>
                </a:solidFill>
                <a:latin typeface="+mj-ea"/>
                <a:ea typeface="+mj-ea"/>
                <a:cs typeface="Times New Roman" panose="02020603050405020304" pitchFamily="18" charset="0"/>
              </a:rPr>
              <a:t>～</a:t>
            </a:r>
            <a:r>
              <a:rPr lang="en-US" altLang="ja-JP" sz="2000" kern="100" dirty="0">
                <a:solidFill>
                  <a:srgbClr val="FF0000"/>
                </a:solidFill>
                <a:latin typeface="+mj-ea"/>
                <a:ea typeface="+mj-ea"/>
                <a:cs typeface="Times New Roman" panose="02020603050405020304" pitchFamily="18" charset="0"/>
              </a:rPr>
              <a:t>10x10</a:t>
            </a:r>
            <a:r>
              <a:rPr lang="en-US" altLang="ja-JP" sz="2000" kern="100" baseline="30000" dirty="0">
                <a:solidFill>
                  <a:srgbClr val="FF0000"/>
                </a:solidFill>
                <a:latin typeface="+mj-ea"/>
                <a:ea typeface="+mj-ea"/>
                <a:cs typeface="Times New Roman" panose="02020603050405020304" pitchFamily="18" charset="0"/>
              </a:rPr>
              <a:t>6</a:t>
            </a:r>
            <a:r>
              <a:rPr lang="en-US" altLang="ja-JP" sz="2000" kern="100" dirty="0">
                <a:solidFill>
                  <a:srgbClr val="FF0000"/>
                </a:solidFill>
                <a:latin typeface="+mj-ea"/>
                <a:ea typeface="+mj-ea"/>
                <a:cs typeface="Times New Roman" panose="02020603050405020304" pitchFamily="18" charset="0"/>
              </a:rPr>
              <a:t>/kg</a:t>
            </a:r>
            <a:r>
              <a:rPr lang="ja-JP" altLang="ja-JP" sz="2000" kern="100" dirty="0">
                <a:latin typeface="+mj-ea"/>
                <a:ea typeface="+mj-ea"/>
                <a:cs typeface="Times New Roman" panose="02020603050405020304" pitchFamily="18" charset="0"/>
              </a:rPr>
              <a:t>である。</a:t>
            </a:r>
            <a:r>
              <a:rPr lang="en-US" altLang="ja-JP" sz="2000" kern="100" dirty="0">
                <a:latin typeface="+mj-ea"/>
                <a:ea typeface="+mj-ea"/>
                <a:cs typeface="Times New Roman" panose="02020603050405020304" pitchFamily="18" charset="0"/>
              </a:rPr>
              <a:t> </a:t>
            </a:r>
            <a:endParaRPr lang="ja-JP" altLang="ja-JP" sz="2000" kern="100" dirty="0">
              <a:latin typeface="+mj-ea"/>
              <a:ea typeface="+mj-ea"/>
              <a:cs typeface="Times New Roman" panose="02020603050405020304" pitchFamily="18" charset="0"/>
            </a:endParaRPr>
          </a:p>
          <a:p>
            <a:pPr marL="342900" indent="-342900">
              <a:spcAft>
                <a:spcPts val="0"/>
              </a:spcAft>
              <a:buClr>
                <a:schemeClr val="tx2"/>
              </a:buClr>
              <a:buSzPct val="80000"/>
              <a:buFont typeface="Wingdings" panose="05000000000000000000" pitchFamily="2" charset="2"/>
              <a:buChar char="l"/>
            </a:pPr>
            <a:r>
              <a:rPr lang="en-US" altLang="ja-JP" sz="2000" kern="100" dirty="0">
                <a:latin typeface="+mj-ea"/>
                <a:ea typeface="+mj-ea"/>
                <a:cs typeface="Times New Roman" panose="02020603050405020304" pitchFamily="18" charset="0"/>
              </a:rPr>
              <a:t>MM</a:t>
            </a:r>
            <a:r>
              <a:rPr lang="ja-JP" altLang="ja-JP" sz="2000" kern="100" dirty="0">
                <a:latin typeface="+mj-ea"/>
                <a:ea typeface="+mj-ea"/>
                <a:cs typeface="Times New Roman" panose="02020603050405020304" pitchFamily="18" charset="0"/>
              </a:rPr>
              <a:t>の患者では、複数回の移植を行う可能性があるので、</a:t>
            </a:r>
            <a:r>
              <a:rPr lang="en-US" altLang="ja-JP" sz="2000" kern="100" dirty="0">
                <a:latin typeface="+mj-ea"/>
                <a:ea typeface="+mj-ea"/>
                <a:cs typeface="Times New Roman" panose="02020603050405020304" pitchFamily="18" charset="0"/>
              </a:rPr>
              <a:t>4x106/kg</a:t>
            </a:r>
            <a:r>
              <a:rPr lang="ja-JP" altLang="ja-JP" sz="2000" kern="100" dirty="0">
                <a:latin typeface="+mj-ea"/>
                <a:ea typeface="+mj-ea"/>
                <a:cs typeface="Times New Roman" panose="02020603050405020304" pitchFamily="18" charset="0"/>
              </a:rPr>
              <a:t>以上の</a:t>
            </a:r>
            <a:r>
              <a:rPr lang="en-US" altLang="ja-JP" sz="2000" kern="100" dirty="0">
                <a:latin typeface="+mj-ea"/>
                <a:ea typeface="+mj-ea"/>
                <a:cs typeface="Times New Roman" panose="02020603050405020304" pitchFamily="18" charset="0"/>
              </a:rPr>
              <a:t>CD34</a:t>
            </a:r>
            <a:r>
              <a:rPr lang="ja-JP" altLang="ja-JP" sz="2000" kern="100" dirty="0">
                <a:latin typeface="+mj-ea"/>
                <a:ea typeface="+mj-ea"/>
                <a:cs typeface="Times New Roman" panose="02020603050405020304" pitchFamily="18" charset="0"/>
              </a:rPr>
              <a:t>陽性細胞が採取できた場合は、分割して凍結保存する。</a:t>
            </a:r>
          </a:p>
          <a:p>
            <a:pPr marL="342900" indent="-342900">
              <a:spcAft>
                <a:spcPts val="0"/>
              </a:spcAft>
              <a:buClr>
                <a:schemeClr val="tx2"/>
              </a:buClr>
              <a:buSzPct val="80000"/>
              <a:buFont typeface="Wingdings" panose="05000000000000000000" pitchFamily="2" charset="2"/>
              <a:buChar char="l"/>
            </a:pPr>
            <a:r>
              <a:rPr lang="ja-JP" altLang="ja-JP" sz="2000" kern="100" dirty="0">
                <a:latin typeface="+mj-ea"/>
                <a:ea typeface="+mj-ea"/>
                <a:cs typeface="Times New Roman" panose="02020603050405020304" pitchFamily="18" charset="0"/>
              </a:rPr>
              <a:t>極めて大量の</a:t>
            </a:r>
            <a:r>
              <a:rPr lang="en-US" altLang="ja-JP" sz="2000" kern="100" dirty="0">
                <a:latin typeface="+mj-ea"/>
                <a:ea typeface="+mj-ea"/>
                <a:cs typeface="Times New Roman" panose="02020603050405020304" pitchFamily="18" charset="0"/>
              </a:rPr>
              <a:t>CD34</a:t>
            </a:r>
            <a:r>
              <a:rPr lang="ja-JP" altLang="ja-JP" sz="2000" kern="100" dirty="0">
                <a:latin typeface="+mj-ea"/>
                <a:ea typeface="+mj-ea"/>
                <a:cs typeface="Times New Roman" panose="02020603050405020304" pitchFamily="18" charset="0"/>
              </a:rPr>
              <a:t>陽性細胞が採取できた場合は、バッグ数が大量にならないように、バッグ内細胞数を調整する必要がある。</a:t>
            </a:r>
            <a:endParaRPr lang="ja-JP" altLang="ja-JP" sz="1800" kern="100" dirty="0">
              <a:effectLst/>
              <a:latin typeface="+mj-ea"/>
              <a:ea typeface="+mj-ea"/>
              <a:cs typeface="Times New Roman" panose="02020603050405020304" pitchFamily="18" charset="0"/>
            </a:endParaRPr>
          </a:p>
        </p:txBody>
      </p:sp>
    </p:spTree>
    <p:extLst>
      <p:ext uri="{BB962C8B-B14F-4D97-AF65-F5344CB8AC3E}">
        <p14:creationId xmlns:p14="http://schemas.microsoft.com/office/powerpoint/2010/main" val="1917877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末梢血幹細胞採取</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Picture 2">
            <a:extLst>
              <a:ext uri="{FF2B5EF4-FFF2-40B4-BE49-F238E27FC236}">
                <a16:creationId xmlns:a16="http://schemas.microsoft.com/office/drawing/2014/main" id="{39C7C32E-7FCF-4CA6-BAB1-716D9BD34D89}"/>
              </a:ext>
            </a:extLst>
          </p:cNvPr>
          <p:cNvPicPr>
            <a:picLocks noChangeAspect="1" noChangeArrowheads="1"/>
          </p:cNvPicPr>
          <p:nvPr/>
        </p:nvPicPr>
        <p:blipFill>
          <a:blip r:embed="rId3" cstate="print"/>
          <a:srcRect/>
          <a:stretch>
            <a:fillRect/>
          </a:stretch>
        </p:blipFill>
        <p:spPr bwMode="auto">
          <a:xfrm>
            <a:off x="2729782" y="1942264"/>
            <a:ext cx="2552700" cy="1899861"/>
          </a:xfrm>
          <a:prstGeom prst="rect">
            <a:avLst/>
          </a:prstGeom>
          <a:noFill/>
          <a:ln w="9525">
            <a:noFill/>
            <a:miter lim="800000"/>
            <a:headEnd/>
            <a:tailEnd/>
          </a:ln>
          <a:effectLst/>
        </p:spPr>
      </p:pic>
      <p:pic>
        <p:nvPicPr>
          <p:cNvPr id="22" name="Picture 3">
            <a:extLst>
              <a:ext uri="{FF2B5EF4-FFF2-40B4-BE49-F238E27FC236}">
                <a16:creationId xmlns:a16="http://schemas.microsoft.com/office/drawing/2014/main" id="{D5E7BB9B-769D-44EF-86D2-F83E18DAC413}"/>
              </a:ext>
            </a:extLst>
          </p:cNvPr>
          <p:cNvPicPr>
            <a:picLocks noChangeAspect="1" noChangeArrowheads="1"/>
          </p:cNvPicPr>
          <p:nvPr/>
        </p:nvPicPr>
        <p:blipFill>
          <a:blip r:embed="rId4" cstate="print"/>
          <a:srcRect/>
          <a:stretch>
            <a:fillRect/>
          </a:stretch>
        </p:blipFill>
        <p:spPr bwMode="auto">
          <a:xfrm>
            <a:off x="1052928" y="4014001"/>
            <a:ext cx="1979789" cy="2640013"/>
          </a:xfrm>
          <a:prstGeom prst="rect">
            <a:avLst/>
          </a:prstGeom>
          <a:noFill/>
          <a:ln w="9525">
            <a:noFill/>
            <a:miter lim="800000"/>
            <a:headEnd/>
            <a:tailEnd/>
          </a:ln>
          <a:effectLst/>
        </p:spPr>
      </p:pic>
      <p:pic>
        <p:nvPicPr>
          <p:cNvPr id="23" name="Picture 4">
            <a:extLst>
              <a:ext uri="{FF2B5EF4-FFF2-40B4-BE49-F238E27FC236}">
                <a16:creationId xmlns:a16="http://schemas.microsoft.com/office/drawing/2014/main" id="{40602469-DD90-43AD-806A-84E3860DF2C6}"/>
              </a:ext>
            </a:extLst>
          </p:cNvPr>
          <p:cNvPicPr>
            <a:picLocks noChangeAspect="1" noChangeArrowheads="1"/>
          </p:cNvPicPr>
          <p:nvPr/>
        </p:nvPicPr>
        <p:blipFill>
          <a:blip r:embed="rId5" cstate="print"/>
          <a:srcRect/>
          <a:stretch>
            <a:fillRect/>
          </a:stretch>
        </p:blipFill>
        <p:spPr bwMode="auto">
          <a:xfrm>
            <a:off x="228602" y="1143000"/>
            <a:ext cx="2171700" cy="2895600"/>
          </a:xfrm>
          <a:prstGeom prst="rect">
            <a:avLst/>
          </a:prstGeom>
          <a:noFill/>
          <a:ln w="9525">
            <a:noFill/>
            <a:miter lim="800000"/>
            <a:headEnd/>
            <a:tailEnd/>
          </a:ln>
          <a:effectLst/>
        </p:spPr>
      </p:pic>
      <p:pic>
        <p:nvPicPr>
          <p:cNvPr id="24" name="Picture 5">
            <a:extLst>
              <a:ext uri="{FF2B5EF4-FFF2-40B4-BE49-F238E27FC236}">
                <a16:creationId xmlns:a16="http://schemas.microsoft.com/office/drawing/2014/main" id="{5BEC0051-A24E-4C87-8E35-89999F9CC3C4}"/>
              </a:ext>
            </a:extLst>
          </p:cNvPr>
          <p:cNvPicPr>
            <a:picLocks noChangeAspect="1" noChangeArrowheads="1"/>
          </p:cNvPicPr>
          <p:nvPr/>
        </p:nvPicPr>
        <p:blipFill>
          <a:blip r:embed="rId6" cstate="print"/>
          <a:srcRect/>
          <a:stretch>
            <a:fillRect/>
          </a:stretch>
        </p:blipFill>
        <p:spPr bwMode="auto">
          <a:xfrm>
            <a:off x="3246481" y="3832227"/>
            <a:ext cx="2667000" cy="1984375"/>
          </a:xfrm>
          <a:prstGeom prst="rect">
            <a:avLst/>
          </a:prstGeom>
          <a:noFill/>
          <a:ln w="9525">
            <a:noFill/>
            <a:miter lim="800000"/>
            <a:headEnd/>
            <a:tailEnd/>
          </a:ln>
          <a:effectLst/>
        </p:spPr>
      </p:pic>
      <p:pic>
        <p:nvPicPr>
          <p:cNvPr id="25" name="Picture 6">
            <a:extLst>
              <a:ext uri="{FF2B5EF4-FFF2-40B4-BE49-F238E27FC236}">
                <a16:creationId xmlns:a16="http://schemas.microsoft.com/office/drawing/2014/main" id="{EEF8D32D-BA6B-4D72-80E7-8235E14F13C3}"/>
              </a:ext>
            </a:extLst>
          </p:cNvPr>
          <p:cNvPicPr>
            <a:picLocks noChangeAspect="1" noChangeArrowheads="1"/>
          </p:cNvPicPr>
          <p:nvPr/>
        </p:nvPicPr>
        <p:blipFill>
          <a:blip r:embed="rId7" cstate="print"/>
          <a:srcRect/>
          <a:stretch>
            <a:fillRect/>
          </a:stretch>
        </p:blipFill>
        <p:spPr bwMode="auto">
          <a:xfrm>
            <a:off x="5671236" y="1155716"/>
            <a:ext cx="3252612" cy="2439988"/>
          </a:xfrm>
          <a:prstGeom prst="rect">
            <a:avLst/>
          </a:prstGeom>
          <a:noFill/>
          <a:ln w="9525">
            <a:noFill/>
            <a:miter lim="800000"/>
            <a:headEnd/>
            <a:tailEnd/>
          </a:ln>
          <a:effectLst/>
        </p:spPr>
      </p:pic>
      <p:pic>
        <p:nvPicPr>
          <p:cNvPr id="26" name="Picture 7">
            <a:extLst>
              <a:ext uri="{FF2B5EF4-FFF2-40B4-BE49-F238E27FC236}">
                <a16:creationId xmlns:a16="http://schemas.microsoft.com/office/drawing/2014/main" id="{BFE2E5BB-D752-4757-9862-5851AAE2AC2F}"/>
              </a:ext>
            </a:extLst>
          </p:cNvPr>
          <p:cNvPicPr>
            <a:picLocks noChangeAspect="1" noChangeArrowheads="1"/>
          </p:cNvPicPr>
          <p:nvPr/>
        </p:nvPicPr>
        <p:blipFill>
          <a:blip r:embed="rId8" cstate="print"/>
          <a:srcRect/>
          <a:stretch>
            <a:fillRect/>
          </a:stretch>
        </p:blipFill>
        <p:spPr bwMode="auto">
          <a:xfrm>
            <a:off x="6172200" y="3581408"/>
            <a:ext cx="2247900" cy="3021013"/>
          </a:xfrm>
          <a:prstGeom prst="rect">
            <a:avLst/>
          </a:prstGeom>
          <a:noFill/>
          <a:ln w="9525">
            <a:noFill/>
            <a:miter lim="800000"/>
            <a:headEnd/>
            <a:tailEnd/>
          </a:ln>
          <a:effectLst/>
        </p:spPr>
      </p:pic>
      <p:sp>
        <p:nvSpPr>
          <p:cNvPr id="28" name="Rectangle 10">
            <a:extLst>
              <a:ext uri="{FF2B5EF4-FFF2-40B4-BE49-F238E27FC236}">
                <a16:creationId xmlns:a16="http://schemas.microsoft.com/office/drawing/2014/main" id="{E75E2592-040E-4475-AA90-002D99AFF6B1}"/>
              </a:ext>
            </a:extLst>
          </p:cNvPr>
          <p:cNvSpPr>
            <a:spLocks noChangeArrowheads="1"/>
          </p:cNvSpPr>
          <p:nvPr/>
        </p:nvSpPr>
        <p:spPr bwMode="auto">
          <a:xfrm>
            <a:off x="8350962" y="5334008"/>
            <a:ext cx="877163" cy="646331"/>
          </a:xfrm>
          <a:prstGeom prst="rect">
            <a:avLst/>
          </a:prstGeom>
          <a:noFill/>
          <a:ln w="9525">
            <a:noFill/>
            <a:miter lim="800000"/>
            <a:headEnd/>
            <a:tailEnd/>
          </a:ln>
          <a:effectLst/>
        </p:spPr>
        <p:txBody>
          <a:bodyPr wrap="none">
            <a:spAutoFit/>
          </a:bodyPr>
          <a:lstStyle/>
          <a:p>
            <a:r>
              <a:rPr lang="ja-JP" altLang="en-US" sz="1800">
                <a:solidFill>
                  <a:schemeClr val="bg1"/>
                </a:solidFill>
                <a:latin typeface="Times" charset="0"/>
                <a:ea typeface="Osaka" charset="-128"/>
              </a:rPr>
              <a:t>返血</a:t>
            </a:r>
          </a:p>
          <a:p>
            <a:r>
              <a:rPr lang="ja-JP" altLang="en-US" sz="1800">
                <a:solidFill>
                  <a:schemeClr val="bg1"/>
                </a:solidFill>
                <a:latin typeface="Times" charset="0"/>
                <a:ea typeface="Osaka" charset="-128"/>
              </a:rPr>
              <a:t>ルート</a:t>
            </a:r>
          </a:p>
        </p:txBody>
      </p:sp>
      <p:sp>
        <p:nvSpPr>
          <p:cNvPr id="29" name="Rectangle 11">
            <a:extLst>
              <a:ext uri="{FF2B5EF4-FFF2-40B4-BE49-F238E27FC236}">
                <a16:creationId xmlns:a16="http://schemas.microsoft.com/office/drawing/2014/main" id="{91891ECD-61A0-4D7B-951D-61C70310635D}"/>
              </a:ext>
            </a:extLst>
          </p:cNvPr>
          <p:cNvSpPr>
            <a:spLocks noChangeArrowheads="1"/>
          </p:cNvSpPr>
          <p:nvPr/>
        </p:nvSpPr>
        <p:spPr bwMode="auto">
          <a:xfrm>
            <a:off x="3702760" y="5715008"/>
            <a:ext cx="1800493" cy="646331"/>
          </a:xfrm>
          <a:prstGeom prst="rect">
            <a:avLst/>
          </a:prstGeom>
          <a:noFill/>
          <a:ln w="9525">
            <a:noFill/>
            <a:miter lim="800000"/>
            <a:headEnd/>
            <a:tailEnd/>
          </a:ln>
          <a:effectLst/>
        </p:spPr>
        <p:txBody>
          <a:bodyPr wrap="none">
            <a:spAutoFit/>
          </a:bodyPr>
          <a:lstStyle/>
          <a:p>
            <a:r>
              <a:rPr lang="ja-JP" altLang="en-US" sz="1800">
                <a:solidFill>
                  <a:schemeClr val="bg1"/>
                </a:solidFill>
                <a:latin typeface="Times" charset="0"/>
                <a:ea typeface="Osaka" charset="-128"/>
              </a:rPr>
              <a:t>遠心分離により</a:t>
            </a:r>
          </a:p>
          <a:p>
            <a:r>
              <a:rPr lang="ja-JP" altLang="en-US" sz="1800">
                <a:solidFill>
                  <a:schemeClr val="bg1"/>
                </a:solidFill>
                <a:latin typeface="Times" charset="0"/>
                <a:ea typeface="Osaka" charset="-128"/>
              </a:rPr>
              <a:t>単核球層を採取</a:t>
            </a:r>
          </a:p>
        </p:txBody>
      </p:sp>
      <p:sp>
        <p:nvSpPr>
          <p:cNvPr id="30" name="Line 12">
            <a:extLst>
              <a:ext uri="{FF2B5EF4-FFF2-40B4-BE49-F238E27FC236}">
                <a16:creationId xmlns:a16="http://schemas.microsoft.com/office/drawing/2014/main" id="{2ADAA629-9C6B-469D-BDB1-423F53C73ED9}"/>
              </a:ext>
            </a:extLst>
          </p:cNvPr>
          <p:cNvSpPr>
            <a:spLocks noChangeShapeType="1"/>
          </p:cNvSpPr>
          <p:nvPr/>
        </p:nvSpPr>
        <p:spPr bwMode="auto">
          <a:xfrm>
            <a:off x="3962400" y="990600"/>
            <a:ext cx="76200" cy="533400"/>
          </a:xfrm>
          <a:prstGeom prst="line">
            <a:avLst/>
          </a:prstGeom>
          <a:noFill/>
          <a:ln w="28575">
            <a:solidFill>
              <a:schemeClr val="bg1"/>
            </a:solidFill>
            <a:round/>
            <a:headEnd/>
            <a:tailEnd/>
          </a:ln>
          <a:effectLst/>
        </p:spPr>
        <p:txBody>
          <a:bodyPr wrap="none" anchor="ctr"/>
          <a:lstStyle/>
          <a:p>
            <a:endParaRPr lang="ja-JP" altLang="en-US"/>
          </a:p>
        </p:txBody>
      </p:sp>
    </p:spTree>
    <p:extLst>
      <p:ext uri="{BB962C8B-B14F-4D97-AF65-F5344CB8AC3E}">
        <p14:creationId xmlns:p14="http://schemas.microsoft.com/office/powerpoint/2010/main" val="2858038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末梢血幹細胞採取</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3">
            <a:extLst>
              <a:ext uri="{FF2B5EF4-FFF2-40B4-BE49-F238E27FC236}">
                <a16:creationId xmlns:a16="http://schemas.microsoft.com/office/drawing/2014/main" id="{141EC78D-75BB-477E-B502-3D51795CDCD1}"/>
              </a:ext>
            </a:extLst>
          </p:cNvPr>
          <p:cNvPicPr>
            <a:picLocks noChangeAspect="1" noChangeArrowheads="1"/>
          </p:cNvPicPr>
          <p:nvPr/>
        </p:nvPicPr>
        <p:blipFill>
          <a:blip r:embed="rId3" cstate="print"/>
          <a:srcRect/>
          <a:stretch>
            <a:fillRect/>
          </a:stretch>
        </p:blipFill>
        <p:spPr bwMode="auto">
          <a:xfrm>
            <a:off x="5408794" y="4303722"/>
            <a:ext cx="2897011" cy="2173287"/>
          </a:xfrm>
          <a:prstGeom prst="rect">
            <a:avLst/>
          </a:prstGeom>
          <a:noFill/>
          <a:ln w="9525">
            <a:noFill/>
            <a:miter lim="800000"/>
            <a:headEnd/>
            <a:tailEnd/>
          </a:ln>
          <a:effectLst/>
        </p:spPr>
      </p:pic>
      <p:pic>
        <p:nvPicPr>
          <p:cNvPr id="7" name="Picture 4">
            <a:extLst>
              <a:ext uri="{FF2B5EF4-FFF2-40B4-BE49-F238E27FC236}">
                <a16:creationId xmlns:a16="http://schemas.microsoft.com/office/drawing/2014/main" id="{6B59F73D-C2A9-4726-A243-1A49F03A770B}"/>
              </a:ext>
            </a:extLst>
          </p:cNvPr>
          <p:cNvPicPr>
            <a:picLocks noChangeAspect="1" noChangeArrowheads="1"/>
          </p:cNvPicPr>
          <p:nvPr/>
        </p:nvPicPr>
        <p:blipFill>
          <a:blip r:embed="rId4" cstate="print"/>
          <a:srcRect/>
          <a:stretch>
            <a:fillRect/>
          </a:stretch>
        </p:blipFill>
        <p:spPr bwMode="auto">
          <a:xfrm>
            <a:off x="1143002" y="4303722"/>
            <a:ext cx="2897012" cy="2173287"/>
          </a:xfrm>
          <a:prstGeom prst="rect">
            <a:avLst/>
          </a:prstGeom>
          <a:noFill/>
          <a:ln w="9525">
            <a:noFill/>
            <a:miter lim="800000"/>
            <a:headEnd/>
            <a:tailEnd/>
          </a:ln>
          <a:effectLst/>
        </p:spPr>
      </p:pic>
      <p:pic>
        <p:nvPicPr>
          <p:cNvPr id="8" name="Picture 5">
            <a:extLst>
              <a:ext uri="{FF2B5EF4-FFF2-40B4-BE49-F238E27FC236}">
                <a16:creationId xmlns:a16="http://schemas.microsoft.com/office/drawing/2014/main" id="{B1E0CC3E-71D1-4378-A889-08B21ABF84B4}"/>
              </a:ext>
            </a:extLst>
          </p:cNvPr>
          <p:cNvPicPr>
            <a:picLocks noChangeAspect="1" noChangeArrowheads="1"/>
          </p:cNvPicPr>
          <p:nvPr/>
        </p:nvPicPr>
        <p:blipFill>
          <a:blip r:embed="rId5" cstate="print"/>
          <a:srcRect/>
          <a:stretch>
            <a:fillRect/>
          </a:stretch>
        </p:blipFill>
        <p:spPr bwMode="auto">
          <a:xfrm>
            <a:off x="6477000" y="1371600"/>
            <a:ext cx="2286000" cy="1714500"/>
          </a:xfrm>
          <a:prstGeom prst="rect">
            <a:avLst/>
          </a:prstGeom>
          <a:noFill/>
          <a:ln w="9525">
            <a:noFill/>
            <a:miter lim="800000"/>
            <a:headEnd/>
            <a:tailEnd/>
          </a:ln>
          <a:effectLst/>
        </p:spPr>
      </p:pic>
      <p:pic>
        <p:nvPicPr>
          <p:cNvPr id="9" name="Picture 6">
            <a:extLst>
              <a:ext uri="{FF2B5EF4-FFF2-40B4-BE49-F238E27FC236}">
                <a16:creationId xmlns:a16="http://schemas.microsoft.com/office/drawing/2014/main" id="{C77F2E78-81C1-407B-B9DC-8DC265495DD1}"/>
              </a:ext>
            </a:extLst>
          </p:cNvPr>
          <p:cNvPicPr>
            <a:picLocks noChangeAspect="1" noChangeArrowheads="1"/>
          </p:cNvPicPr>
          <p:nvPr/>
        </p:nvPicPr>
        <p:blipFill>
          <a:blip r:embed="rId6" cstate="print"/>
          <a:srcRect/>
          <a:stretch>
            <a:fillRect/>
          </a:stretch>
        </p:blipFill>
        <p:spPr bwMode="auto">
          <a:xfrm>
            <a:off x="3200400" y="1371600"/>
            <a:ext cx="2286000" cy="1714500"/>
          </a:xfrm>
          <a:prstGeom prst="rect">
            <a:avLst/>
          </a:prstGeom>
          <a:noFill/>
          <a:ln w="9525">
            <a:noFill/>
            <a:miter lim="800000"/>
            <a:headEnd/>
            <a:tailEnd/>
          </a:ln>
          <a:effectLst/>
        </p:spPr>
      </p:pic>
      <p:pic>
        <p:nvPicPr>
          <p:cNvPr id="10" name="Picture 7">
            <a:extLst>
              <a:ext uri="{FF2B5EF4-FFF2-40B4-BE49-F238E27FC236}">
                <a16:creationId xmlns:a16="http://schemas.microsoft.com/office/drawing/2014/main" id="{BF2A45BA-D7FE-471A-AA6D-2A2867762045}"/>
              </a:ext>
            </a:extLst>
          </p:cNvPr>
          <p:cNvPicPr>
            <a:picLocks noChangeAspect="1" noChangeArrowheads="1"/>
          </p:cNvPicPr>
          <p:nvPr/>
        </p:nvPicPr>
        <p:blipFill>
          <a:blip r:embed="rId7" cstate="print"/>
          <a:srcRect/>
          <a:stretch>
            <a:fillRect/>
          </a:stretch>
        </p:blipFill>
        <p:spPr bwMode="auto">
          <a:xfrm>
            <a:off x="304800" y="1384300"/>
            <a:ext cx="2286000" cy="1701800"/>
          </a:xfrm>
          <a:prstGeom prst="rect">
            <a:avLst/>
          </a:prstGeom>
          <a:noFill/>
          <a:ln w="9525">
            <a:noFill/>
            <a:miter lim="800000"/>
            <a:headEnd/>
            <a:tailEnd/>
          </a:ln>
          <a:effectLst/>
        </p:spPr>
      </p:pic>
      <p:sp>
        <p:nvSpPr>
          <p:cNvPr id="11" name="Rectangle 8">
            <a:extLst>
              <a:ext uri="{FF2B5EF4-FFF2-40B4-BE49-F238E27FC236}">
                <a16:creationId xmlns:a16="http://schemas.microsoft.com/office/drawing/2014/main" id="{72332A09-1AD1-4E62-AD57-BF801CEFF749}"/>
              </a:ext>
            </a:extLst>
          </p:cNvPr>
          <p:cNvSpPr>
            <a:spLocks noChangeArrowheads="1"/>
          </p:cNvSpPr>
          <p:nvPr/>
        </p:nvSpPr>
        <p:spPr bwMode="auto">
          <a:xfrm>
            <a:off x="457200" y="990600"/>
            <a:ext cx="2188420" cy="338554"/>
          </a:xfrm>
          <a:prstGeom prst="rect">
            <a:avLst/>
          </a:prstGeom>
          <a:noFill/>
          <a:ln w="9525">
            <a:noFill/>
            <a:miter lim="800000"/>
            <a:headEnd/>
            <a:tailEnd/>
          </a:ln>
          <a:effectLst/>
        </p:spPr>
        <p:txBody>
          <a:bodyPr wrap="none">
            <a:spAutoFit/>
          </a:bodyPr>
          <a:lstStyle/>
          <a:p>
            <a:r>
              <a:rPr lang="ja-JP" altLang="en-US" b="1">
                <a:latin typeface="ＭＳ Ｐゴシック" pitchFamily="50" charset="-128"/>
              </a:rPr>
              <a:t>採取した末梢血幹細胞</a:t>
            </a:r>
          </a:p>
        </p:txBody>
      </p:sp>
      <p:sp>
        <p:nvSpPr>
          <p:cNvPr id="12" name="Rectangle 9">
            <a:extLst>
              <a:ext uri="{FF2B5EF4-FFF2-40B4-BE49-F238E27FC236}">
                <a16:creationId xmlns:a16="http://schemas.microsoft.com/office/drawing/2014/main" id="{85BA3BA7-CE5E-43FB-8E04-4B6C3A31DA5E}"/>
              </a:ext>
            </a:extLst>
          </p:cNvPr>
          <p:cNvSpPr>
            <a:spLocks noChangeArrowheads="1"/>
          </p:cNvSpPr>
          <p:nvPr/>
        </p:nvSpPr>
        <p:spPr bwMode="auto">
          <a:xfrm>
            <a:off x="3733804" y="990600"/>
            <a:ext cx="1218603" cy="338554"/>
          </a:xfrm>
          <a:prstGeom prst="rect">
            <a:avLst/>
          </a:prstGeom>
          <a:noFill/>
          <a:ln w="9525">
            <a:noFill/>
            <a:miter lim="800000"/>
            <a:headEnd/>
            <a:tailEnd/>
          </a:ln>
          <a:effectLst/>
        </p:spPr>
        <p:txBody>
          <a:bodyPr wrap="none">
            <a:spAutoFit/>
          </a:bodyPr>
          <a:lstStyle/>
          <a:p>
            <a:r>
              <a:rPr lang="ja-JP" altLang="en-US" b="1">
                <a:latin typeface="ＭＳ Ｐゴシック" pitchFamily="50" charset="-128"/>
              </a:rPr>
              <a:t>凍結保護液</a:t>
            </a:r>
          </a:p>
        </p:txBody>
      </p:sp>
      <p:sp>
        <p:nvSpPr>
          <p:cNvPr id="13" name="Rectangle 10">
            <a:extLst>
              <a:ext uri="{FF2B5EF4-FFF2-40B4-BE49-F238E27FC236}">
                <a16:creationId xmlns:a16="http://schemas.microsoft.com/office/drawing/2014/main" id="{EA497EF5-DCF2-45F0-BE85-FE23DBDCD02D}"/>
              </a:ext>
            </a:extLst>
          </p:cNvPr>
          <p:cNvSpPr>
            <a:spLocks noChangeArrowheads="1"/>
          </p:cNvSpPr>
          <p:nvPr/>
        </p:nvSpPr>
        <p:spPr bwMode="auto">
          <a:xfrm>
            <a:off x="6754786" y="771533"/>
            <a:ext cx="1851790" cy="584775"/>
          </a:xfrm>
          <a:prstGeom prst="rect">
            <a:avLst/>
          </a:prstGeom>
          <a:noFill/>
          <a:ln w="9525">
            <a:noFill/>
            <a:miter lim="800000"/>
            <a:headEnd/>
            <a:tailEnd/>
          </a:ln>
          <a:effectLst/>
        </p:spPr>
        <p:txBody>
          <a:bodyPr wrap="none">
            <a:spAutoFit/>
          </a:bodyPr>
          <a:lstStyle/>
          <a:p>
            <a:pPr algn="ctr"/>
            <a:r>
              <a:rPr lang="ja-JP" altLang="en-US" b="1">
                <a:latin typeface="ＭＳ Ｐゴシック" pitchFamily="50" charset="-128"/>
              </a:rPr>
              <a:t>保護プロテクターで</a:t>
            </a:r>
          </a:p>
          <a:p>
            <a:pPr algn="ctr"/>
            <a:r>
              <a:rPr lang="en-US" altLang="ja-JP" b="1">
                <a:latin typeface="ＭＳ Ｐゴシック" pitchFamily="50" charset="-128"/>
              </a:rPr>
              <a:t>-80℃</a:t>
            </a:r>
            <a:r>
              <a:rPr lang="ja-JP" altLang="en-US" b="1">
                <a:latin typeface="ＭＳ Ｐゴシック" pitchFamily="50" charset="-128"/>
              </a:rPr>
              <a:t>で凍結保存</a:t>
            </a:r>
          </a:p>
        </p:txBody>
      </p:sp>
      <p:sp>
        <p:nvSpPr>
          <p:cNvPr id="14" name="Rectangle 11">
            <a:extLst>
              <a:ext uri="{FF2B5EF4-FFF2-40B4-BE49-F238E27FC236}">
                <a16:creationId xmlns:a16="http://schemas.microsoft.com/office/drawing/2014/main" id="{DA30854C-230B-4203-9BF2-8110810887E3}"/>
              </a:ext>
            </a:extLst>
          </p:cNvPr>
          <p:cNvSpPr>
            <a:spLocks noChangeArrowheads="1"/>
          </p:cNvSpPr>
          <p:nvPr/>
        </p:nvSpPr>
        <p:spPr bwMode="auto">
          <a:xfrm>
            <a:off x="990600" y="3921125"/>
            <a:ext cx="3243196" cy="338554"/>
          </a:xfrm>
          <a:prstGeom prst="rect">
            <a:avLst/>
          </a:prstGeom>
          <a:noFill/>
          <a:ln w="9525">
            <a:noFill/>
            <a:miter lim="800000"/>
            <a:headEnd/>
            <a:tailEnd/>
          </a:ln>
          <a:effectLst/>
        </p:spPr>
        <p:txBody>
          <a:bodyPr wrap="none">
            <a:spAutoFit/>
          </a:bodyPr>
          <a:lstStyle/>
          <a:p>
            <a:r>
              <a:rPr lang="ja-JP" altLang="en-US" b="1">
                <a:latin typeface="ＭＳ Ｐゴシック" pitchFamily="50" charset="-128"/>
              </a:rPr>
              <a:t>凍結保護液を末梢血幹細胞に添加</a:t>
            </a:r>
          </a:p>
        </p:txBody>
      </p:sp>
      <p:sp>
        <p:nvSpPr>
          <p:cNvPr id="15" name="Rectangle 12">
            <a:extLst>
              <a:ext uri="{FF2B5EF4-FFF2-40B4-BE49-F238E27FC236}">
                <a16:creationId xmlns:a16="http://schemas.microsoft.com/office/drawing/2014/main" id="{0EE4D89E-25BD-4D0F-86E1-4F6E9FFA8018}"/>
              </a:ext>
            </a:extLst>
          </p:cNvPr>
          <p:cNvSpPr>
            <a:spLocks noChangeArrowheads="1"/>
          </p:cNvSpPr>
          <p:nvPr/>
        </p:nvSpPr>
        <p:spPr bwMode="auto">
          <a:xfrm>
            <a:off x="2590800" y="1927233"/>
            <a:ext cx="647934" cy="646331"/>
          </a:xfrm>
          <a:prstGeom prst="rect">
            <a:avLst/>
          </a:prstGeom>
          <a:noFill/>
          <a:ln w="9525">
            <a:noFill/>
            <a:miter lim="800000"/>
            <a:headEnd/>
            <a:tailEnd/>
          </a:ln>
          <a:effectLst/>
        </p:spPr>
        <p:txBody>
          <a:bodyPr wrap="none">
            <a:spAutoFit/>
          </a:bodyPr>
          <a:lstStyle/>
          <a:p>
            <a:r>
              <a:rPr lang="ja-JP" altLang="en-US" sz="3600" b="1">
                <a:latin typeface="ＭＳ Ｐゴシック" pitchFamily="50" charset="-128"/>
              </a:rPr>
              <a:t>＋</a:t>
            </a:r>
          </a:p>
        </p:txBody>
      </p:sp>
      <p:sp>
        <p:nvSpPr>
          <p:cNvPr id="16" name="Line 13">
            <a:extLst>
              <a:ext uri="{FF2B5EF4-FFF2-40B4-BE49-F238E27FC236}">
                <a16:creationId xmlns:a16="http://schemas.microsoft.com/office/drawing/2014/main" id="{D258E1FC-DDC7-4B3A-97F7-2D45E5670048}"/>
              </a:ext>
            </a:extLst>
          </p:cNvPr>
          <p:cNvSpPr>
            <a:spLocks noChangeShapeType="1"/>
          </p:cNvSpPr>
          <p:nvPr/>
        </p:nvSpPr>
        <p:spPr bwMode="auto">
          <a:xfrm>
            <a:off x="2895600" y="3212976"/>
            <a:ext cx="0" cy="609600"/>
          </a:xfrm>
          <a:prstGeom prst="line">
            <a:avLst/>
          </a:prstGeom>
          <a:noFill/>
          <a:ln w="57150">
            <a:solidFill>
              <a:srgbClr val="0000FF"/>
            </a:solidFill>
            <a:round/>
            <a:headEnd/>
            <a:tailEnd type="triangle" w="med" len="med"/>
          </a:ln>
          <a:effectLst/>
        </p:spPr>
        <p:txBody>
          <a:bodyPr wrap="none" anchor="ctr"/>
          <a:lstStyle/>
          <a:p>
            <a:endParaRPr lang="ja-JP" altLang="en-US"/>
          </a:p>
        </p:txBody>
      </p:sp>
      <p:sp>
        <p:nvSpPr>
          <p:cNvPr id="17" name="Rectangle 14">
            <a:extLst>
              <a:ext uri="{FF2B5EF4-FFF2-40B4-BE49-F238E27FC236}">
                <a16:creationId xmlns:a16="http://schemas.microsoft.com/office/drawing/2014/main" id="{568E0692-B600-425C-910B-2BE3E7FA0E71}"/>
              </a:ext>
            </a:extLst>
          </p:cNvPr>
          <p:cNvSpPr>
            <a:spLocks noChangeArrowheads="1"/>
          </p:cNvSpPr>
          <p:nvPr/>
        </p:nvSpPr>
        <p:spPr bwMode="auto">
          <a:xfrm>
            <a:off x="5181600" y="3921125"/>
            <a:ext cx="3581430" cy="338554"/>
          </a:xfrm>
          <a:prstGeom prst="rect">
            <a:avLst/>
          </a:prstGeom>
          <a:noFill/>
          <a:ln w="9525">
            <a:noFill/>
            <a:miter lim="800000"/>
            <a:headEnd/>
            <a:tailEnd/>
          </a:ln>
          <a:effectLst/>
        </p:spPr>
        <p:txBody>
          <a:bodyPr wrap="none">
            <a:spAutoFit/>
          </a:bodyPr>
          <a:lstStyle/>
          <a:p>
            <a:r>
              <a:rPr lang="ja-JP" altLang="en-US" b="1">
                <a:latin typeface="ＭＳ Ｐゴシック" pitchFamily="50" charset="-128"/>
              </a:rPr>
              <a:t>凍結専用バッグに末梢血幹細胞を移す</a:t>
            </a:r>
          </a:p>
        </p:txBody>
      </p:sp>
      <p:sp>
        <p:nvSpPr>
          <p:cNvPr id="18" name="Line 15">
            <a:extLst>
              <a:ext uri="{FF2B5EF4-FFF2-40B4-BE49-F238E27FC236}">
                <a16:creationId xmlns:a16="http://schemas.microsoft.com/office/drawing/2014/main" id="{A4523425-00EB-4149-8FA8-5352DBBE296C}"/>
              </a:ext>
            </a:extLst>
          </p:cNvPr>
          <p:cNvSpPr>
            <a:spLocks noChangeShapeType="1"/>
          </p:cNvSpPr>
          <p:nvPr/>
        </p:nvSpPr>
        <p:spPr bwMode="auto">
          <a:xfrm rot="16200000" flipH="1">
            <a:off x="4876800" y="3856856"/>
            <a:ext cx="0" cy="609600"/>
          </a:xfrm>
          <a:prstGeom prst="line">
            <a:avLst/>
          </a:prstGeom>
          <a:noFill/>
          <a:ln w="57150">
            <a:solidFill>
              <a:srgbClr val="0000FF"/>
            </a:solidFill>
            <a:round/>
            <a:headEnd/>
            <a:tailEnd type="triangle" w="med" len="med"/>
          </a:ln>
          <a:effectLst/>
        </p:spPr>
        <p:txBody>
          <a:bodyPr wrap="none" anchor="ctr"/>
          <a:lstStyle/>
          <a:p>
            <a:endParaRPr lang="ja-JP" altLang="en-US"/>
          </a:p>
        </p:txBody>
      </p:sp>
      <p:sp>
        <p:nvSpPr>
          <p:cNvPr id="19" name="Line 16">
            <a:extLst>
              <a:ext uri="{FF2B5EF4-FFF2-40B4-BE49-F238E27FC236}">
                <a16:creationId xmlns:a16="http://schemas.microsoft.com/office/drawing/2014/main" id="{9C73DFE1-CDC0-4F57-9EC7-74132D64432F}"/>
              </a:ext>
            </a:extLst>
          </p:cNvPr>
          <p:cNvSpPr>
            <a:spLocks noChangeShapeType="1"/>
          </p:cNvSpPr>
          <p:nvPr/>
        </p:nvSpPr>
        <p:spPr bwMode="auto">
          <a:xfrm flipV="1">
            <a:off x="7162800" y="3289176"/>
            <a:ext cx="0" cy="609600"/>
          </a:xfrm>
          <a:prstGeom prst="line">
            <a:avLst/>
          </a:prstGeom>
          <a:noFill/>
          <a:ln w="57150">
            <a:solidFill>
              <a:srgbClr val="0000FF"/>
            </a:solidFill>
            <a:round/>
            <a:headEnd/>
            <a:tailEnd type="triangle" w="med" len="med"/>
          </a:ln>
          <a:effectLst/>
        </p:spPr>
        <p:txBody>
          <a:bodyPr wrap="none" anchor="ctr"/>
          <a:lstStyle/>
          <a:p>
            <a:endParaRPr lang="ja-JP" altLang="en-US"/>
          </a:p>
        </p:txBody>
      </p:sp>
      <p:sp>
        <p:nvSpPr>
          <p:cNvPr id="20" name="Rectangle 17">
            <a:extLst>
              <a:ext uri="{FF2B5EF4-FFF2-40B4-BE49-F238E27FC236}">
                <a16:creationId xmlns:a16="http://schemas.microsoft.com/office/drawing/2014/main" id="{A502F697-012B-4F7F-BB45-696A77406F66}"/>
              </a:ext>
            </a:extLst>
          </p:cNvPr>
          <p:cNvSpPr>
            <a:spLocks noChangeArrowheads="1"/>
          </p:cNvSpPr>
          <p:nvPr/>
        </p:nvSpPr>
        <p:spPr bwMode="auto">
          <a:xfrm>
            <a:off x="5925256" y="4848225"/>
            <a:ext cx="475544" cy="171450"/>
          </a:xfrm>
          <a:prstGeom prst="rect">
            <a:avLst/>
          </a:prstGeom>
          <a:solidFill>
            <a:schemeClr val="bg2"/>
          </a:solidFill>
          <a:ln w="19050" algn="ctr">
            <a:noFill/>
            <a:miter lim="800000"/>
            <a:headEnd/>
            <a:tailEnd/>
          </a:ln>
          <a:effectLst/>
        </p:spPr>
        <p:txBody>
          <a:bodyPr wrap="none" anchor="ctr"/>
          <a:lstStyle/>
          <a:p>
            <a:endParaRPr lang="ja-JP" altLang="en-US"/>
          </a:p>
        </p:txBody>
      </p:sp>
    </p:spTree>
    <p:extLst>
      <p:ext uri="{BB962C8B-B14F-4D97-AF65-F5344CB8AC3E}">
        <p14:creationId xmlns:p14="http://schemas.microsoft.com/office/powerpoint/2010/main" val="4207592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ea typeface="+mj-ea"/>
              </a:rPr>
              <a:t>骨髄採取（ほとんどが骨髄バンクドナー）</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3" descr="004">
            <a:extLst>
              <a:ext uri="{FF2B5EF4-FFF2-40B4-BE49-F238E27FC236}">
                <a16:creationId xmlns:a16="http://schemas.microsoft.com/office/drawing/2014/main" id="{C4D25576-FED0-4C5B-985C-0432289F595D}"/>
              </a:ext>
            </a:extLst>
          </p:cNvPr>
          <p:cNvPicPr>
            <a:picLocks noChangeAspect="1" noChangeArrowheads="1"/>
          </p:cNvPicPr>
          <p:nvPr/>
        </p:nvPicPr>
        <p:blipFill>
          <a:blip r:embed="rId3" cstate="print"/>
          <a:srcRect/>
          <a:stretch>
            <a:fillRect/>
          </a:stretch>
        </p:blipFill>
        <p:spPr bwMode="auto">
          <a:xfrm>
            <a:off x="342900" y="1124744"/>
            <a:ext cx="8458200" cy="5297488"/>
          </a:xfrm>
          <a:prstGeom prst="rect">
            <a:avLst/>
          </a:prstGeom>
          <a:noFill/>
        </p:spPr>
      </p:pic>
    </p:spTree>
    <p:extLst>
      <p:ext uri="{BB962C8B-B14F-4D97-AF65-F5344CB8AC3E}">
        <p14:creationId xmlns:p14="http://schemas.microsoft.com/office/powerpoint/2010/main" val="2142159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ea typeface="+mj-ea"/>
              </a:rPr>
              <a:t>骨髄採取（ほとんどが骨髄バンクドナー）</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Picture 2">
            <a:extLst>
              <a:ext uri="{FF2B5EF4-FFF2-40B4-BE49-F238E27FC236}">
                <a16:creationId xmlns:a16="http://schemas.microsoft.com/office/drawing/2014/main" id="{6CB452DE-05F3-44BC-9E4D-E6FA977D8F56}"/>
              </a:ext>
            </a:extLst>
          </p:cNvPr>
          <p:cNvPicPr>
            <a:picLocks noChangeAspect="1" noChangeArrowheads="1"/>
          </p:cNvPicPr>
          <p:nvPr/>
        </p:nvPicPr>
        <p:blipFill>
          <a:blip r:embed="rId3" cstate="print"/>
          <a:srcRect/>
          <a:stretch>
            <a:fillRect/>
          </a:stretch>
        </p:blipFill>
        <p:spPr bwMode="auto">
          <a:xfrm>
            <a:off x="667460" y="3789372"/>
            <a:ext cx="3862211" cy="2873375"/>
          </a:xfrm>
          <a:prstGeom prst="rect">
            <a:avLst/>
          </a:prstGeom>
          <a:noFill/>
          <a:ln w="9525">
            <a:noFill/>
            <a:miter lim="800000"/>
            <a:headEnd/>
            <a:tailEnd/>
          </a:ln>
          <a:effectLst/>
        </p:spPr>
      </p:pic>
      <p:pic>
        <p:nvPicPr>
          <p:cNvPr id="8" name="Picture 3">
            <a:extLst>
              <a:ext uri="{FF2B5EF4-FFF2-40B4-BE49-F238E27FC236}">
                <a16:creationId xmlns:a16="http://schemas.microsoft.com/office/drawing/2014/main" id="{02C39945-E987-4446-A5B1-6465E82A8385}"/>
              </a:ext>
            </a:extLst>
          </p:cNvPr>
          <p:cNvPicPr>
            <a:picLocks noChangeAspect="1" noChangeArrowheads="1"/>
          </p:cNvPicPr>
          <p:nvPr/>
        </p:nvPicPr>
        <p:blipFill>
          <a:blip r:embed="rId4" cstate="print"/>
          <a:srcRect/>
          <a:stretch>
            <a:fillRect/>
          </a:stretch>
        </p:blipFill>
        <p:spPr bwMode="auto">
          <a:xfrm>
            <a:off x="667460" y="823758"/>
            <a:ext cx="3862211" cy="2874526"/>
          </a:xfrm>
          <a:prstGeom prst="rect">
            <a:avLst/>
          </a:prstGeom>
          <a:noFill/>
          <a:ln w="9525">
            <a:noFill/>
            <a:miter lim="800000"/>
            <a:headEnd/>
            <a:tailEnd/>
          </a:ln>
          <a:effectLst/>
        </p:spPr>
      </p:pic>
      <p:pic>
        <p:nvPicPr>
          <p:cNvPr id="9" name="Picture 5">
            <a:extLst>
              <a:ext uri="{FF2B5EF4-FFF2-40B4-BE49-F238E27FC236}">
                <a16:creationId xmlns:a16="http://schemas.microsoft.com/office/drawing/2014/main" id="{1F13A200-853A-43FD-B8CD-E6AA27A9E48B}"/>
              </a:ext>
            </a:extLst>
          </p:cNvPr>
          <p:cNvPicPr>
            <a:picLocks noChangeAspect="1" noChangeArrowheads="1"/>
          </p:cNvPicPr>
          <p:nvPr/>
        </p:nvPicPr>
        <p:blipFill>
          <a:blip r:embed="rId5" cstate="print"/>
          <a:srcRect/>
          <a:stretch>
            <a:fillRect/>
          </a:stretch>
        </p:blipFill>
        <p:spPr bwMode="auto">
          <a:xfrm>
            <a:off x="4636468" y="824045"/>
            <a:ext cx="3840071" cy="2880053"/>
          </a:xfrm>
          <a:prstGeom prst="rect">
            <a:avLst/>
          </a:prstGeom>
          <a:noFill/>
          <a:ln w="9525">
            <a:noFill/>
            <a:miter lim="800000"/>
            <a:headEnd/>
            <a:tailEnd/>
          </a:ln>
          <a:effectLst/>
        </p:spPr>
      </p:pic>
      <p:pic>
        <p:nvPicPr>
          <p:cNvPr id="10" name="Picture 7">
            <a:extLst>
              <a:ext uri="{FF2B5EF4-FFF2-40B4-BE49-F238E27FC236}">
                <a16:creationId xmlns:a16="http://schemas.microsoft.com/office/drawing/2014/main" id="{6A7DC767-EA7D-47B5-A6B9-988D6DC5E917}"/>
              </a:ext>
            </a:extLst>
          </p:cNvPr>
          <p:cNvPicPr>
            <a:picLocks noChangeAspect="1" noChangeArrowheads="1"/>
          </p:cNvPicPr>
          <p:nvPr/>
        </p:nvPicPr>
        <p:blipFill>
          <a:blip r:embed="rId6" cstate="print"/>
          <a:srcRect/>
          <a:stretch>
            <a:fillRect/>
          </a:stretch>
        </p:blipFill>
        <p:spPr bwMode="auto">
          <a:xfrm>
            <a:off x="4648200" y="3797834"/>
            <a:ext cx="3828339" cy="2871254"/>
          </a:xfrm>
          <a:prstGeom prst="rect">
            <a:avLst/>
          </a:prstGeom>
          <a:noFill/>
          <a:ln w="9525">
            <a:noFill/>
            <a:miter lim="800000"/>
            <a:headEnd/>
            <a:tailEnd/>
          </a:ln>
          <a:effectLst/>
        </p:spPr>
      </p:pic>
    </p:spTree>
    <p:extLst>
      <p:ext uri="{BB962C8B-B14F-4D97-AF65-F5344CB8AC3E}">
        <p14:creationId xmlns:p14="http://schemas.microsoft.com/office/powerpoint/2010/main" val="1830879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ea typeface="+mj-ea"/>
              </a:rPr>
              <a:t>当院の幹細胞採取実績</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139F6F3E-AF3E-4B10-AD3D-5D5891A21D5F}"/>
              </a:ext>
            </a:extLst>
          </p:cNvPr>
          <p:cNvPicPr>
            <a:picLocks noChangeAspect="1"/>
          </p:cNvPicPr>
          <p:nvPr/>
        </p:nvPicPr>
        <p:blipFill rotWithShape="1">
          <a:blip r:embed="rId3"/>
          <a:srcRect l="16891" t="35723" r="17752" b="30680"/>
          <a:stretch/>
        </p:blipFill>
        <p:spPr>
          <a:xfrm>
            <a:off x="89756" y="2176259"/>
            <a:ext cx="8964488" cy="2880053"/>
          </a:xfrm>
          <a:prstGeom prst="rect">
            <a:avLst/>
          </a:prstGeom>
        </p:spPr>
      </p:pic>
      <p:sp>
        <p:nvSpPr>
          <p:cNvPr id="3" name="正方形/長方形 2">
            <a:extLst>
              <a:ext uri="{FF2B5EF4-FFF2-40B4-BE49-F238E27FC236}">
                <a16:creationId xmlns:a16="http://schemas.microsoft.com/office/drawing/2014/main" id="{FE37C127-6E03-4983-939B-1D9747DCD74F}"/>
              </a:ext>
            </a:extLst>
          </p:cNvPr>
          <p:cNvSpPr/>
          <p:nvPr/>
        </p:nvSpPr>
        <p:spPr>
          <a:xfrm>
            <a:off x="4572000" y="6214492"/>
            <a:ext cx="4298869" cy="369332"/>
          </a:xfrm>
          <a:prstGeom prst="rect">
            <a:avLst/>
          </a:prstGeom>
        </p:spPr>
        <p:txBody>
          <a:bodyPr wrap="none">
            <a:spAutoFit/>
          </a:bodyPr>
          <a:lstStyle/>
          <a:p>
            <a:r>
              <a:rPr lang="en-US" altLang="ja-JP" dirty="0">
                <a:hlinkClick r:id="rId4"/>
              </a:rPr>
              <a:t>https://kurume-u-blood.net/info#info03link</a:t>
            </a:r>
            <a:endParaRPr lang="ja-JP" altLang="en-US" dirty="0"/>
          </a:p>
        </p:txBody>
      </p:sp>
    </p:spTree>
    <p:extLst>
      <p:ext uri="{BB962C8B-B14F-4D97-AF65-F5344CB8AC3E}">
        <p14:creationId xmlns:p14="http://schemas.microsoft.com/office/powerpoint/2010/main" val="1467580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ea typeface="+mj-ea"/>
              </a:rPr>
              <a:t>臍帯血採取</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3">
            <a:extLst>
              <a:ext uri="{FF2B5EF4-FFF2-40B4-BE49-F238E27FC236}">
                <a16:creationId xmlns:a16="http://schemas.microsoft.com/office/drawing/2014/main" id="{D84D9AC2-886E-4A6D-B166-822AEB8C1683}"/>
              </a:ext>
            </a:extLst>
          </p:cNvPr>
          <p:cNvSpPr txBox="1">
            <a:spLocks noChangeArrowheads="1"/>
          </p:cNvSpPr>
          <p:nvPr/>
        </p:nvSpPr>
        <p:spPr bwMode="auto">
          <a:xfrm>
            <a:off x="5940778" y="1052736"/>
            <a:ext cx="3311742"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ct val="50000"/>
              </a:spcBef>
              <a:buNone/>
            </a:pPr>
            <a:r>
              <a:rPr lang="ja-JP" altLang="en-US" sz="2800" b="1" dirty="0"/>
              <a:t>・出産時に採取</a:t>
            </a:r>
          </a:p>
          <a:p>
            <a:pPr marL="0" indent="0">
              <a:spcBef>
                <a:spcPct val="50000"/>
              </a:spcBef>
              <a:buNone/>
            </a:pPr>
            <a:r>
              <a:rPr lang="ja-JP" altLang="en-US" sz="2800" b="1" dirty="0"/>
              <a:t>して調製</a:t>
            </a:r>
          </a:p>
          <a:p>
            <a:pPr marL="0" indent="0">
              <a:spcBef>
                <a:spcPct val="50000"/>
              </a:spcBef>
              <a:buNone/>
            </a:pPr>
            <a:r>
              <a:rPr lang="ja-JP" altLang="en-US" sz="2800" b="1" dirty="0"/>
              <a:t>・液体窒素で保存</a:t>
            </a:r>
          </a:p>
          <a:p>
            <a:pPr marL="0" indent="0">
              <a:spcBef>
                <a:spcPct val="50000"/>
              </a:spcBef>
              <a:buNone/>
            </a:pPr>
            <a:r>
              <a:rPr lang="ja-JP" altLang="en-US" sz="2800" b="1" dirty="0"/>
              <a:t>（－１９６℃）</a:t>
            </a:r>
          </a:p>
          <a:p>
            <a:pPr marL="0" indent="0">
              <a:spcBef>
                <a:spcPct val="50000"/>
              </a:spcBef>
              <a:buNone/>
            </a:pPr>
            <a:r>
              <a:rPr lang="ja-JP" altLang="en-US" sz="2800" b="1" dirty="0"/>
              <a:t>・移植時に解凍</a:t>
            </a:r>
          </a:p>
          <a:p>
            <a:pPr marL="0" indent="0">
              <a:spcBef>
                <a:spcPct val="50000"/>
              </a:spcBef>
              <a:buNone/>
            </a:pPr>
            <a:r>
              <a:rPr lang="ja-JP" altLang="en-US" sz="2800" b="1" dirty="0"/>
              <a:t>・従来は廃棄</a:t>
            </a:r>
            <a:endParaRPr lang="ja-JP" altLang="en-US" sz="4400" dirty="0"/>
          </a:p>
        </p:txBody>
      </p:sp>
      <p:pic>
        <p:nvPicPr>
          <p:cNvPr id="7" name="Picture 4">
            <a:extLst>
              <a:ext uri="{FF2B5EF4-FFF2-40B4-BE49-F238E27FC236}">
                <a16:creationId xmlns:a16="http://schemas.microsoft.com/office/drawing/2014/main" id="{5DF81D90-14D6-4EFD-8F87-5FB9B09A256C}"/>
              </a:ext>
            </a:extLst>
          </p:cNvPr>
          <p:cNvPicPr>
            <a:picLocks noChangeAspect="1" noChangeArrowheads="1"/>
          </p:cNvPicPr>
          <p:nvPr/>
        </p:nvPicPr>
        <p:blipFill>
          <a:blip r:embed="rId3" cstate="print"/>
          <a:srcRect/>
          <a:stretch>
            <a:fillRect/>
          </a:stretch>
        </p:blipFill>
        <p:spPr bwMode="auto">
          <a:xfrm>
            <a:off x="179215" y="1052736"/>
            <a:ext cx="5715000" cy="4333875"/>
          </a:xfrm>
          <a:prstGeom prst="rect">
            <a:avLst/>
          </a:prstGeom>
          <a:noFill/>
          <a:ln w="9525">
            <a:noFill/>
            <a:miter lim="800000"/>
            <a:headEnd/>
            <a:tailEnd/>
          </a:ln>
          <a:effectLst/>
        </p:spPr>
      </p:pic>
      <p:graphicFrame>
        <p:nvGraphicFramePr>
          <p:cNvPr id="8" name="表 7">
            <a:extLst>
              <a:ext uri="{FF2B5EF4-FFF2-40B4-BE49-F238E27FC236}">
                <a16:creationId xmlns:a16="http://schemas.microsoft.com/office/drawing/2014/main" id="{D147D1DD-AEB3-4AD4-89F0-D2859D9FEA76}"/>
              </a:ext>
            </a:extLst>
          </p:cNvPr>
          <p:cNvGraphicFramePr>
            <a:graphicFrameLocks noGrp="1"/>
          </p:cNvGraphicFramePr>
          <p:nvPr>
            <p:extLst>
              <p:ext uri="{D42A27DB-BD31-4B8C-83A1-F6EECF244321}">
                <p14:modId xmlns:p14="http://schemas.microsoft.com/office/powerpoint/2010/main" val="145436136"/>
              </p:ext>
            </p:extLst>
          </p:nvPr>
        </p:nvGraphicFramePr>
        <p:xfrm>
          <a:off x="3707904" y="5809952"/>
          <a:ext cx="4876800" cy="701040"/>
        </p:xfrm>
        <a:graphic>
          <a:graphicData uri="http://schemas.openxmlformats.org/drawingml/2006/table">
            <a:tbl>
              <a:tblPr/>
              <a:tblGrid>
                <a:gridCol w="1625600">
                  <a:extLst>
                    <a:ext uri="{9D8B030D-6E8A-4147-A177-3AD203B41FA5}">
                      <a16:colId xmlns:a16="http://schemas.microsoft.com/office/drawing/2014/main" val="3833847991"/>
                    </a:ext>
                  </a:extLst>
                </a:gridCol>
                <a:gridCol w="1625600">
                  <a:extLst>
                    <a:ext uri="{9D8B030D-6E8A-4147-A177-3AD203B41FA5}">
                      <a16:colId xmlns:a16="http://schemas.microsoft.com/office/drawing/2014/main" val="163633418"/>
                    </a:ext>
                  </a:extLst>
                </a:gridCol>
                <a:gridCol w="1625600">
                  <a:extLst>
                    <a:ext uri="{9D8B030D-6E8A-4147-A177-3AD203B41FA5}">
                      <a16:colId xmlns:a16="http://schemas.microsoft.com/office/drawing/2014/main" val="677528792"/>
                    </a:ext>
                  </a:extLst>
                </a:gridCol>
              </a:tblGrid>
              <a:tr h="0">
                <a:tc>
                  <a:txBody>
                    <a:bodyPr/>
                    <a:lstStyle/>
                    <a:p>
                      <a:pPr algn="l" fontAlgn="t"/>
                      <a:r>
                        <a:rPr lang="ja-JP" altLang="en-US" b="1" i="0">
                          <a:solidFill>
                            <a:srgbClr val="555555"/>
                          </a:solidFill>
                          <a:effectLst/>
                          <a:latin typeface="TsukuARdGothic-Regular"/>
                        </a:rPr>
                        <a:t>聖マリア病院</a:t>
                      </a:r>
                    </a:p>
                  </a:txBody>
                  <a:tcPr marL="76200" marR="76200" marT="76200" marB="76200">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CEDE8"/>
                    </a:solidFill>
                  </a:tcPr>
                </a:tc>
                <a:tc>
                  <a:txBody>
                    <a:bodyPr/>
                    <a:lstStyle/>
                    <a:p>
                      <a:pPr fontAlgn="t"/>
                      <a:r>
                        <a:rPr lang="ja-JP" altLang="en-US">
                          <a:effectLst/>
                        </a:rPr>
                        <a:t>久留米市津福本町</a:t>
                      </a:r>
                      <a:r>
                        <a:rPr lang="en-US" altLang="ja-JP">
                          <a:effectLst/>
                        </a:rPr>
                        <a:t>422</a:t>
                      </a:r>
                    </a:p>
                  </a:txBody>
                  <a:tcPr marL="76200" marR="76200" marT="76200" marB="76200">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FFFFF"/>
                    </a:solidFill>
                  </a:tcPr>
                </a:tc>
                <a:tc>
                  <a:txBody>
                    <a:bodyPr/>
                    <a:lstStyle/>
                    <a:p>
                      <a:pPr fontAlgn="t"/>
                      <a:r>
                        <a:rPr lang="ja-JP" altLang="en-US" dirty="0">
                          <a:effectLst/>
                        </a:rPr>
                        <a:t>（</a:t>
                      </a:r>
                      <a:r>
                        <a:rPr lang="en-US" altLang="ja-JP" dirty="0">
                          <a:effectLst/>
                        </a:rPr>
                        <a:t>0942</a:t>
                      </a:r>
                      <a:r>
                        <a:rPr lang="ja-JP" altLang="en-US" dirty="0">
                          <a:effectLst/>
                        </a:rPr>
                        <a:t>）</a:t>
                      </a:r>
                      <a:r>
                        <a:rPr lang="en-US" altLang="ja-JP" dirty="0">
                          <a:effectLst/>
                        </a:rPr>
                        <a:t>35</a:t>
                      </a:r>
                      <a:r>
                        <a:rPr lang="ja-JP" altLang="en-US" dirty="0">
                          <a:effectLst/>
                        </a:rPr>
                        <a:t>－</a:t>
                      </a:r>
                      <a:r>
                        <a:rPr lang="en-US" altLang="ja-JP" dirty="0">
                          <a:effectLst/>
                        </a:rPr>
                        <a:t>3322(</a:t>
                      </a:r>
                      <a:r>
                        <a:rPr lang="ja-JP" altLang="en-US" dirty="0">
                          <a:effectLst/>
                        </a:rPr>
                        <a:t>代表</a:t>
                      </a:r>
                      <a:r>
                        <a:rPr lang="en-US" altLang="ja-JP" dirty="0">
                          <a:effectLst/>
                        </a:rPr>
                        <a:t>)</a:t>
                      </a:r>
                    </a:p>
                  </a:txBody>
                  <a:tcPr marL="76200" marR="76200" marT="76200" marB="76200">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2541973606"/>
                  </a:ext>
                </a:extLst>
              </a:tr>
            </a:tbl>
          </a:graphicData>
        </a:graphic>
      </p:graphicFrame>
      <p:sp>
        <p:nvSpPr>
          <p:cNvPr id="9" name="テキスト ボックス 8">
            <a:extLst>
              <a:ext uri="{FF2B5EF4-FFF2-40B4-BE49-F238E27FC236}">
                <a16:creationId xmlns:a16="http://schemas.microsoft.com/office/drawing/2014/main" id="{8C8F1B00-1BAA-49F7-867C-2593FAAE91C5}"/>
              </a:ext>
            </a:extLst>
          </p:cNvPr>
          <p:cNvSpPr txBox="1"/>
          <p:nvPr/>
        </p:nvSpPr>
        <p:spPr>
          <a:xfrm>
            <a:off x="323528" y="5698807"/>
            <a:ext cx="3096344" cy="923330"/>
          </a:xfrm>
          <a:prstGeom prst="rect">
            <a:avLst/>
          </a:prstGeom>
          <a:noFill/>
        </p:spPr>
        <p:txBody>
          <a:bodyPr wrap="square" rtlCol="0">
            <a:spAutoFit/>
          </a:bodyPr>
          <a:lstStyle/>
          <a:p>
            <a:r>
              <a:rPr kumimoji="1" lang="ja-JP" altLang="en-US" dirty="0"/>
              <a:t>臍帯血安全性確保のため、臍帯血採取を提供している産婦人科は指定されている。</a:t>
            </a:r>
          </a:p>
        </p:txBody>
      </p:sp>
    </p:spTree>
    <p:extLst>
      <p:ext uri="{BB962C8B-B14F-4D97-AF65-F5344CB8AC3E}">
        <p14:creationId xmlns:p14="http://schemas.microsoft.com/office/powerpoint/2010/main" val="4207483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E890FA7B-4E9E-4416-BAB1-EEA4E7F689C3}"/>
              </a:ext>
            </a:extLst>
          </p:cNvPr>
          <p:cNvPicPr>
            <a:picLocks noChangeAspect="1"/>
          </p:cNvPicPr>
          <p:nvPr/>
        </p:nvPicPr>
        <p:blipFill>
          <a:blip r:embed="rId3"/>
          <a:stretch>
            <a:fillRect/>
          </a:stretch>
        </p:blipFill>
        <p:spPr>
          <a:xfrm>
            <a:off x="2676775" y="3933056"/>
            <a:ext cx="6089636" cy="2664216"/>
          </a:xfrm>
          <a:prstGeom prst="rect">
            <a:avLst/>
          </a:prstGeom>
        </p:spPr>
      </p:pic>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移植までの準備③　移植前処置</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F7A88211-44F4-4D5F-9E71-787BEE638147}"/>
              </a:ext>
            </a:extLst>
          </p:cNvPr>
          <p:cNvPicPr>
            <a:picLocks noChangeAspect="1"/>
          </p:cNvPicPr>
          <p:nvPr/>
        </p:nvPicPr>
        <p:blipFill>
          <a:blip r:embed="rId4"/>
          <a:stretch>
            <a:fillRect/>
          </a:stretch>
        </p:blipFill>
        <p:spPr>
          <a:xfrm>
            <a:off x="2582432" y="1344466"/>
            <a:ext cx="6183980" cy="2562801"/>
          </a:xfrm>
          <a:prstGeom prst="rect">
            <a:avLst/>
          </a:prstGeom>
        </p:spPr>
      </p:pic>
      <p:sp>
        <p:nvSpPr>
          <p:cNvPr id="8" name="正方形/長方形 7">
            <a:extLst>
              <a:ext uri="{FF2B5EF4-FFF2-40B4-BE49-F238E27FC236}">
                <a16:creationId xmlns:a16="http://schemas.microsoft.com/office/drawing/2014/main" id="{3364A26A-6A88-4F8F-81EA-AB9AE80D44BA}"/>
              </a:ext>
            </a:extLst>
          </p:cNvPr>
          <p:cNvSpPr/>
          <p:nvPr/>
        </p:nvSpPr>
        <p:spPr>
          <a:xfrm>
            <a:off x="385559" y="1344653"/>
            <a:ext cx="1872208" cy="64807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自家移植</a:t>
            </a:r>
          </a:p>
        </p:txBody>
      </p:sp>
      <p:sp>
        <p:nvSpPr>
          <p:cNvPr id="64" name="正方形/長方形 63">
            <a:extLst>
              <a:ext uri="{FF2B5EF4-FFF2-40B4-BE49-F238E27FC236}">
                <a16:creationId xmlns:a16="http://schemas.microsoft.com/office/drawing/2014/main" id="{9B822CE0-4A20-43EF-873D-397ADE82DF0E}"/>
              </a:ext>
            </a:extLst>
          </p:cNvPr>
          <p:cNvSpPr/>
          <p:nvPr/>
        </p:nvSpPr>
        <p:spPr>
          <a:xfrm>
            <a:off x="385559" y="4008808"/>
            <a:ext cx="1872208" cy="64807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同種移植</a:t>
            </a:r>
          </a:p>
        </p:txBody>
      </p:sp>
      <p:sp>
        <p:nvSpPr>
          <p:cNvPr id="10" name="正方形/長方形 9">
            <a:extLst>
              <a:ext uri="{FF2B5EF4-FFF2-40B4-BE49-F238E27FC236}">
                <a16:creationId xmlns:a16="http://schemas.microsoft.com/office/drawing/2014/main" id="{4777F70C-7C81-47FE-A262-B6D72F45D448}"/>
              </a:ext>
            </a:extLst>
          </p:cNvPr>
          <p:cNvSpPr/>
          <p:nvPr/>
        </p:nvSpPr>
        <p:spPr>
          <a:xfrm>
            <a:off x="5796136" y="940939"/>
            <a:ext cx="3168352" cy="583264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2ADF6F76-C486-4C06-948B-34E194362AF8}"/>
              </a:ext>
            </a:extLst>
          </p:cNvPr>
          <p:cNvSpPr/>
          <p:nvPr/>
        </p:nvSpPr>
        <p:spPr>
          <a:xfrm>
            <a:off x="2384356" y="1356512"/>
            <a:ext cx="2475676" cy="531284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C22FCCE-15B4-4BE4-B10F-B62C7FA05D99}"/>
              </a:ext>
            </a:extLst>
          </p:cNvPr>
          <p:cNvSpPr txBox="1"/>
          <p:nvPr/>
        </p:nvSpPr>
        <p:spPr>
          <a:xfrm>
            <a:off x="6096578" y="3131945"/>
            <a:ext cx="2718877" cy="1384995"/>
          </a:xfrm>
          <a:prstGeom prst="rect">
            <a:avLst/>
          </a:prstGeom>
          <a:noFill/>
        </p:spPr>
        <p:txBody>
          <a:bodyPr wrap="square" rtlCol="0">
            <a:spAutoFit/>
          </a:bodyPr>
          <a:lstStyle/>
          <a:p>
            <a:r>
              <a:rPr kumimoji="1" lang="ja-JP" altLang="en-US" sz="2800" dirty="0"/>
              <a:t>移植前に入れる超大量抗がん剤　</a:t>
            </a:r>
            <a:endParaRPr kumimoji="1" lang="en-US" altLang="ja-JP" sz="2800" dirty="0"/>
          </a:p>
          <a:p>
            <a:r>
              <a:rPr kumimoji="1" lang="ja-JP" altLang="en-US" sz="2800" dirty="0">
                <a:solidFill>
                  <a:srgbClr val="FF0000"/>
                </a:solidFill>
              </a:rPr>
              <a:t>＝移植前処置</a:t>
            </a:r>
          </a:p>
        </p:txBody>
      </p:sp>
      <p:sp>
        <p:nvSpPr>
          <p:cNvPr id="16" name="正方形/長方形 15">
            <a:extLst>
              <a:ext uri="{FF2B5EF4-FFF2-40B4-BE49-F238E27FC236}">
                <a16:creationId xmlns:a16="http://schemas.microsoft.com/office/drawing/2014/main" id="{9092DCE1-0DE5-4D41-ACCE-2CC79DD65BC0}"/>
              </a:ext>
            </a:extLst>
          </p:cNvPr>
          <p:cNvSpPr/>
          <p:nvPr/>
        </p:nvSpPr>
        <p:spPr>
          <a:xfrm>
            <a:off x="4860032" y="1346084"/>
            <a:ext cx="936104" cy="542750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6EA43E4-F445-42A2-9F0D-7B780472DA60}"/>
              </a:ext>
            </a:extLst>
          </p:cNvPr>
          <p:cNvSpPr/>
          <p:nvPr/>
        </p:nvSpPr>
        <p:spPr>
          <a:xfrm>
            <a:off x="4396969" y="796058"/>
            <a:ext cx="5071575" cy="57606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tx1"/>
                </a:solidFill>
              </a:rPr>
              <a:t>“</a:t>
            </a:r>
            <a:r>
              <a:rPr lang="ja-JP" altLang="en-US" sz="2800" b="1" dirty="0">
                <a:solidFill>
                  <a:srgbClr val="FF0000"/>
                </a:solidFill>
              </a:rPr>
              <a:t>移植細胞の土壌の耕し方</a:t>
            </a:r>
            <a:r>
              <a:rPr lang="ja-JP" altLang="en-US" sz="2800" b="1" dirty="0">
                <a:solidFill>
                  <a:schemeClr val="tx1"/>
                </a:solidFill>
              </a:rPr>
              <a:t>“</a:t>
            </a:r>
            <a:endParaRPr lang="en-US" altLang="ja-JP" sz="2800" b="1" dirty="0">
              <a:solidFill>
                <a:schemeClr val="tx1"/>
              </a:solidFill>
            </a:endParaRPr>
          </a:p>
        </p:txBody>
      </p:sp>
    </p:spTree>
    <p:extLst>
      <p:ext uri="{BB962C8B-B14F-4D97-AF65-F5344CB8AC3E}">
        <p14:creationId xmlns:p14="http://schemas.microsoft.com/office/powerpoint/2010/main" val="5209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移植前処置の強度</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前処置の強さの比較">
            <a:extLst>
              <a:ext uri="{FF2B5EF4-FFF2-40B4-BE49-F238E27FC236}">
                <a16:creationId xmlns:a16="http://schemas.microsoft.com/office/drawing/2014/main" id="{7D1DB0CB-76BB-4D78-A23E-44759535689C}"/>
              </a:ext>
            </a:extLst>
          </p:cNvPr>
          <p:cNvPicPr/>
          <p:nvPr/>
        </p:nvPicPr>
        <p:blipFill rotWithShape="1">
          <a:blip r:embed="rId3">
            <a:extLst>
              <a:ext uri="{28A0092B-C50C-407E-A947-70E740481C1C}">
                <a14:useLocalDpi xmlns:a14="http://schemas.microsoft.com/office/drawing/2010/main" val="0"/>
              </a:ext>
            </a:extLst>
          </a:blip>
          <a:srcRect l="7705" t="11330" r="9568" b="32754"/>
          <a:stretch/>
        </p:blipFill>
        <p:spPr bwMode="auto">
          <a:xfrm>
            <a:off x="1187624" y="836712"/>
            <a:ext cx="6624736" cy="4320480"/>
          </a:xfrm>
          <a:prstGeom prst="rect">
            <a:avLst/>
          </a:prstGeom>
          <a:noFill/>
          <a:ln>
            <a:noFill/>
          </a:ln>
          <a:extLst>
            <a:ext uri="{53640926-AAD7-44D8-BBD7-CCE9431645EC}">
              <a14:shadowObscured xmlns:a14="http://schemas.microsoft.com/office/drawing/2010/main"/>
            </a:ext>
          </a:extLst>
        </p:spPr>
      </p:pic>
      <p:sp>
        <p:nvSpPr>
          <p:cNvPr id="9" name="正方形/長方形 8">
            <a:extLst>
              <a:ext uri="{FF2B5EF4-FFF2-40B4-BE49-F238E27FC236}">
                <a16:creationId xmlns:a16="http://schemas.microsoft.com/office/drawing/2014/main" id="{C51E2A3B-081E-4BB3-A4ED-47DA23740CAB}"/>
              </a:ext>
            </a:extLst>
          </p:cNvPr>
          <p:cNvSpPr/>
          <p:nvPr/>
        </p:nvSpPr>
        <p:spPr>
          <a:xfrm>
            <a:off x="1439652" y="5157192"/>
            <a:ext cx="6264696" cy="1569660"/>
          </a:xfrm>
          <a:prstGeom prst="rect">
            <a:avLst/>
          </a:prstGeom>
        </p:spPr>
        <p:txBody>
          <a:bodyPr wrap="square">
            <a:spAutoFit/>
          </a:bodyPr>
          <a:lstStyle/>
          <a:p>
            <a:r>
              <a:rPr lang="ja-JP" altLang="en-US" sz="2400" dirty="0"/>
              <a:t>ＭＡＣ：</a:t>
            </a:r>
            <a:r>
              <a:rPr lang="en-US" altLang="ja-JP" sz="2400" dirty="0"/>
              <a:t>myeloablative conditioning</a:t>
            </a:r>
          </a:p>
          <a:p>
            <a:r>
              <a:rPr lang="ja-JP" altLang="en-US" sz="2400" dirty="0"/>
              <a:t>　＝</a:t>
            </a:r>
            <a:r>
              <a:rPr lang="en-US" altLang="ja-JP" sz="2400" dirty="0"/>
              <a:t>(</a:t>
            </a:r>
            <a:r>
              <a:rPr lang="ja-JP" altLang="en-US" sz="2400" dirty="0"/>
              <a:t>骨髄破壊的移植前処置）</a:t>
            </a:r>
          </a:p>
          <a:p>
            <a:r>
              <a:rPr lang="ja-JP" altLang="en-US" sz="2400" dirty="0"/>
              <a:t>ＲＩＣ ：</a:t>
            </a:r>
            <a:r>
              <a:rPr lang="en-US" altLang="ja-JP" sz="2400" dirty="0"/>
              <a:t>reduced-intensity conditioning</a:t>
            </a:r>
          </a:p>
          <a:p>
            <a:r>
              <a:rPr lang="ja-JP" altLang="en-US" sz="2400" dirty="0"/>
              <a:t>　＝</a:t>
            </a:r>
            <a:r>
              <a:rPr lang="en-US" altLang="ja-JP" sz="2400" dirty="0"/>
              <a:t>(</a:t>
            </a:r>
            <a:r>
              <a:rPr lang="ja-JP" altLang="en-US" sz="2400" dirty="0"/>
              <a:t>骨髄非破壊的移植前処置</a:t>
            </a:r>
            <a:r>
              <a:rPr lang="en-US" altLang="ja-JP" sz="2400" dirty="0"/>
              <a:t>)</a:t>
            </a:r>
          </a:p>
        </p:txBody>
      </p:sp>
    </p:spTree>
    <p:extLst>
      <p:ext uri="{BB962C8B-B14F-4D97-AF65-F5344CB8AC3E}">
        <p14:creationId xmlns:p14="http://schemas.microsoft.com/office/powerpoint/2010/main" val="3157913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7777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mj-ea"/>
              </a:rPr>
              <a:t>　血液疾患の化学療法</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DEF4770D-026B-43A1-8CCB-C1540820B927}"/>
              </a:ext>
            </a:extLst>
          </p:cNvPr>
          <p:cNvPicPr>
            <a:picLocks noChangeAspect="1"/>
          </p:cNvPicPr>
          <p:nvPr/>
        </p:nvPicPr>
        <p:blipFill>
          <a:blip r:embed="rId3"/>
          <a:stretch>
            <a:fillRect/>
          </a:stretch>
        </p:blipFill>
        <p:spPr>
          <a:xfrm>
            <a:off x="251519" y="1484783"/>
            <a:ext cx="6030299" cy="5000123"/>
          </a:xfrm>
          <a:prstGeom prst="rect">
            <a:avLst/>
          </a:prstGeom>
        </p:spPr>
      </p:pic>
      <p:grpSp>
        <p:nvGrpSpPr>
          <p:cNvPr id="7" name="グループ化 6">
            <a:extLst>
              <a:ext uri="{FF2B5EF4-FFF2-40B4-BE49-F238E27FC236}">
                <a16:creationId xmlns:a16="http://schemas.microsoft.com/office/drawing/2014/main" id="{70B86C14-FE02-4390-A14E-0862D9A2A1DD}"/>
              </a:ext>
            </a:extLst>
          </p:cNvPr>
          <p:cNvGrpSpPr/>
          <p:nvPr/>
        </p:nvGrpSpPr>
        <p:grpSpPr>
          <a:xfrm>
            <a:off x="4753048" y="3927401"/>
            <a:ext cx="627110" cy="475414"/>
            <a:chOff x="6468747" y="3007850"/>
            <a:chExt cx="695541" cy="781190"/>
          </a:xfrm>
        </p:grpSpPr>
        <p:sp>
          <p:nvSpPr>
            <p:cNvPr id="8" name="フリーフォーム: 図形 7">
              <a:extLst>
                <a:ext uri="{FF2B5EF4-FFF2-40B4-BE49-F238E27FC236}">
                  <a16:creationId xmlns:a16="http://schemas.microsoft.com/office/drawing/2014/main" id="{9A0AB893-8A29-44E4-840D-1534545253BF}"/>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9" name="フリーフォーム: 図形 8">
              <a:extLst>
                <a:ext uri="{FF2B5EF4-FFF2-40B4-BE49-F238E27FC236}">
                  <a16:creationId xmlns:a16="http://schemas.microsoft.com/office/drawing/2014/main" id="{BC7D79B2-2413-4DE8-931A-2127F13CBBC5}"/>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10" name="グループ化 9">
            <a:extLst>
              <a:ext uri="{FF2B5EF4-FFF2-40B4-BE49-F238E27FC236}">
                <a16:creationId xmlns:a16="http://schemas.microsoft.com/office/drawing/2014/main" id="{C7719661-463E-4EE7-B1C2-BD292831CDDC}"/>
              </a:ext>
            </a:extLst>
          </p:cNvPr>
          <p:cNvGrpSpPr/>
          <p:nvPr/>
        </p:nvGrpSpPr>
        <p:grpSpPr>
          <a:xfrm rot="19282505">
            <a:off x="5340814" y="3698629"/>
            <a:ext cx="615250" cy="670769"/>
            <a:chOff x="6468747" y="3007850"/>
            <a:chExt cx="695541" cy="781190"/>
          </a:xfrm>
        </p:grpSpPr>
        <p:sp>
          <p:nvSpPr>
            <p:cNvPr id="11" name="フリーフォーム: 図形 10">
              <a:extLst>
                <a:ext uri="{FF2B5EF4-FFF2-40B4-BE49-F238E27FC236}">
                  <a16:creationId xmlns:a16="http://schemas.microsoft.com/office/drawing/2014/main" id="{07F8F74B-5332-488F-A636-4C7440777C40}"/>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2" name="フリーフォーム: 図形 11">
              <a:extLst>
                <a:ext uri="{FF2B5EF4-FFF2-40B4-BE49-F238E27FC236}">
                  <a16:creationId xmlns:a16="http://schemas.microsoft.com/office/drawing/2014/main" id="{3F304DA9-9FB6-4506-A9EB-ACE229CBDA33}"/>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13" name="グループ化 12">
            <a:extLst>
              <a:ext uri="{FF2B5EF4-FFF2-40B4-BE49-F238E27FC236}">
                <a16:creationId xmlns:a16="http://schemas.microsoft.com/office/drawing/2014/main" id="{4C1264EB-7890-411A-A756-59CB0E4432FC}"/>
              </a:ext>
            </a:extLst>
          </p:cNvPr>
          <p:cNvGrpSpPr/>
          <p:nvPr/>
        </p:nvGrpSpPr>
        <p:grpSpPr>
          <a:xfrm>
            <a:off x="5215746" y="4279107"/>
            <a:ext cx="715917" cy="694881"/>
            <a:chOff x="6468747" y="3007850"/>
            <a:chExt cx="695541" cy="781190"/>
          </a:xfrm>
        </p:grpSpPr>
        <p:sp>
          <p:nvSpPr>
            <p:cNvPr id="14" name="フリーフォーム: 図形 13">
              <a:extLst>
                <a:ext uri="{FF2B5EF4-FFF2-40B4-BE49-F238E27FC236}">
                  <a16:creationId xmlns:a16="http://schemas.microsoft.com/office/drawing/2014/main" id="{A98B0BA8-DEA5-4445-B8E5-7E40FED82BCB}"/>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5" name="フリーフォーム: 図形 14">
              <a:extLst>
                <a:ext uri="{FF2B5EF4-FFF2-40B4-BE49-F238E27FC236}">
                  <a16:creationId xmlns:a16="http://schemas.microsoft.com/office/drawing/2014/main" id="{1C0ACFE5-0FD6-4BDB-A8BB-5FC78001423C}"/>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16" name="グループ化 15">
            <a:extLst>
              <a:ext uri="{FF2B5EF4-FFF2-40B4-BE49-F238E27FC236}">
                <a16:creationId xmlns:a16="http://schemas.microsoft.com/office/drawing/2014/main" id="{A1774697-E85D-4431-9CE4-CCF08DB39A56}"/>
              </a:ext>
            </a:extLst>
          </p:cNvPr>
          <p:cNvGrpSpPr/>
          <p:nvPr/>
        </p:nvGrpSpPr>
        <p:grpSpPr>
          <a:xfrm rot="2482683">
            <a:off x="3779520" y="3150448"/>
            <a:ext cx="608262" cy="673413"/>
            <a:chOff x="6468747" y="3007850"/>
            <a:chExt cx="695541" cy="781190"/>
          </a:xfrm>
        </p:grpSpPr>
        <p:sp>
          <p:nvSpPr>
            <p:cNvPr id="17" name="フリーフォーム: 図形 16">
              <a:extLst>
                <a:ext uri="{FF2B5EF4-FFF2-40B4-BE49-F238E27FC236}">
                  <a16:creationId xmlns:a16="http://schemas.microsoft.com/office/drawing/2014/main" id="{C4344C66-B085-4775-967A-BFB2002898BF}"/>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8" name="フリーフォーム: 図形 17">
              <a:extLst>
                <a:ext uri="{FF2B5EF4-FFF2-40B4-BE49-F238E27FC236}">
                  <a16:creationId xmlns:a16="http://schemas.microsoft.com/office/drawing/2014/main" id="{BC8F881C-40D1-4E1D-AD24-F33160EE4CB1}"/>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19" name="グループ化 18">
            <a:extLst>
              <a:ext uri="{FF2B5EF4-FFF2-40B4-BE49-F238E27FC236}">
                <a16:creationId xmlns:a16="http://schemas.microsoft.com/office/drawing/2014/main" id="{A18410AB-8459-4B09-8E4E-EB861FB71DBE}"/>
              </a:ext>
            </a:extLst>
          </p:cNvPr>
          <p:cNvGrpSpPr/>
          <p:nvPr/>
        </p:nvGrpSpPr>
        <p:grpSpPr>
          <a:xfrm rot="4913829">
            <a:off x="3538969" y="3637125"/>
            <a:ext cx="602979" cy="595490"/>
            <a:chOff x="6468747" y="3007850"/>
            <a:chExt cx="695541" cy="781190"/>
          </a:xfrm>
        </p:grpSpPr>
        <p:sp>
          <p:nvSpPr>
            <p:cNvPr id="20" name="フリーフォーム: 図形 19">
              <a:extLst>
                <a:ext uri="{FF2B5EF4-FFF2-40B4-BE49-F238E27FC236}">
                  <a16:creationId xmlns:a16="http://schemas.microsoft.com/office/drawing/2014/main" id="{734C2FF8-E319-4F21-985F-1952EF4B58BB}"/>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1" name="フリーフォーム: 図形 20">
              <a:extLst>
                <a:ext uri="{FF2B5EF4-FFF2-40B4-BE49-F238E27FC236}">
                  <a16:creationId xmlns:a16="http://schemas.microsoft.com/office/drawing/2014/main" id="{CDB13493-1F75-40B0-861E-6A894D18474A}"/>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22" name="グループ化 21">
            <a:extLst>
              <a:ext uri="{FF2B5EF4-FFF2-40B4-BE49-F238E27FC236}">
                <a16:creationId xmlns:a16="http://schemas.microsoft.com/office/drawing/2014/main" id="{4D303624-41EC-460E-8F98-F424A6AF665F}"/>
              </a:ext>
            </a:extLst>
          </p:cNvPr>
          <p:cNvGrpSpPr/>
          <p:nvPr/>
        </p:nvGrpSpPr>
        <p:grpSpPr>
          <a:xfrm rot="1392229">
            <a:off x="4572001" y="4466172"/>
            <a:ext cx="610974" cy="730978"/>
            <a:chOff x="6468747" y="3007850"/>
            <a:chExt cx="695541" cy="781190"/>
          </a:xfrm>
        </p:grpSpPr>
        <p:sp>
          <p:nvSpPr>
            <p:cNvPr id="23" name="フリーフォーム: 図形 22">
              <a:extLst>
                <a:ext uri="{FF2B5EF4-FFF2-40B4-BE49-F238E27FC236}">
                  <a16:creationId xmlns:a16="http://schemas.microsoft.com/office/drawing/2014/main" id="{9276DAEA-936B-4C27-B2D2-AA51F388AC24}"/>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4" name="フリーフォーム: 図形 23">
              <a:extLst>
                <a:ext uri="{FF2B5EF4-FFF2-40B4-BE49-F238E27FC236}">
                  <a16:creationId xmlns:a16="http://schemas.microsoft.com/office/drawing/2014/main" id="{0F86BEDD-BDD4-4FB7-A2DE-E4393343546A}"/>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25" name="グループ化 24">
            <a:extLst>
              <a:ext uri="{FF2B5EF4-FFF2-40B4-BE49-F238E27FC236}">
                <a16:creationId xmlns:a16="http://schemas.microsoft.com/office/drawing/2014/main" id="{94019685-7C4C-4692-8ADF-1623555AB2C6}"/>
              </a:ext>
            </a:extLst>
          </p:cNvPr>
          <p:cNvGrpSpPr/>
          <p:nvPr/>
        </p:nvGrpSpPr>
        <p:grpSpPr>
          <a:xfrm>
            <a:off x="3707904" y="4279107"/>
            <a:ext cx="655588" cy="637058"/>
            <a:chOff x="6468747" y="3007850"/>
            <a:chExt cx="695541" cy="781190"/>
          </a:xfrm>
        </p:grpSpPr>
        <p:sp>
          <p:nvSpPr>
            <p:cNvPr id="26" name="フリーフォーム: 図形 25">
              <a:extLst>
                <a:ext uri="{FF2B5EF4-FFF2-40B4-BE49-F238E27FC236}">
                  <a16:creationId xmlns:a16="http://schemas.microsoft.com/office/drawing/2014/main" id="{839B1738-EE6A-4CB8-88B6-A9F99B44E64E}"/>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7" name="フリーフォーム: 図形 26">
              <a:extLst>
                <a:ext uri="{FF2B5EF4-FFF2-40B4-BE49-F238E27FC236}">
                  <a16:creationId xmlns:a16="http://schemas.microsoft.com/office/drawing/2014/main" id="{5F9D4085-BDD3-48BF-B038-1EBC1505286D}"/>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28" name="グループ化 27">
            <a:extLst>
              <a:ext uri="{FF2B5EF4-FFF2-40B4-BE49-F238E27FC236}">
                <a16:creationId xmlns:a16="http://schemas.microsoft.com/office/drawing/2014/main" id="{6F530664-B601-47D0-9892-CA499B553426}"/>
              </a:ext>
            </a:extLst>
          </p:cNvPr>
          <p:cNvGrpSpPr/>
          <p:nvPr/>
        </p:nvGrpSpPr>
        <p:grpSpPr>
          <a:xfrm rot="19730832">
            <a:off x="4215770" y="3822707"/>
            <a:ext cx="547036" cy="654947"/>
            <a:chOff x="6468747" y="3007850"/>
            <a:chExt cx="695541" cy="781190"/>
          </a:xfrm>
        </p:grpSpPr>
        <p:sp>
          <p:nvSpPr>
            <p:cNvPr id="29" name="フリーフォーム: 図形 28">
              <a:extLst>
                <a:ext uri="{FF2B5EF4-FFF2-40B4-BE49-F238E27FC236}">
                  <a16:creationId xmlns:a16="http://schemas.microsoft.com/office/drawing/2014/main" id="{CB311E03-6E89-42AE-9CE9-43F1B792F23D}"/>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30" name="フリーフォーム: 図形 29">
              <a:extLst>
                <a:ext uri="{FF2B5EF4-FFF2-40B4-BE49-F238E27FC236}">
                  <a16:creationId xmlns:a16="http://schemas.microsoft.com/office/drawing/2014/main" id="{A8F01D15-6664-4BF9-99BC-9BB6E237A6C6}"/>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31" name="グループ化 30">
            <a:extLst>
              <a:ext uri="{FF2B5EF4-FFF2-40B4-BE49-F238E27FC236}">
                <a16:creationId xmlns:a16="http://schemas.microsoft.com/office/drawing/2014/main" id="{CD92746B-86D5-4C27-9CE8-D6A3D7E5C32F}"/>
              </a:ext>
            </a:extLst>
          </p:cNvPr>
          <p:cNvGrpSpPr/>
          <p:nvPr/>
        </p:nvGrpSpPr>
        <p:grpSpPr>
          <a:xfrm rot="2236983">
            <a:off x="4316197" y="3415143"/>
            <a:ext cx="543141" cy="505206"/>
            <a:chOff x="6468747" y="3007850"/>
            <a:chExt cx="695541" cy="781190"/>
          </a:xfrm>
        </p:grpSpPr>
        <p:sp>
          <p:nvSpPr>
            <p:cNvPr id="32" name="フリーフォーム: 図形 31">
              <a:extLst>
                <a:ext uri="{FF2B5EF4-FFF2-40B4-BE49-F238E27FC236}">
                  <a16:creationId xmlns:a16="http://schemas.microsoft.com/office/drawing/2014/main" id="{879C775E-8C62-4699-9EE7-4DAB28DB4248}"/>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33" name="フリーフォーム: 図形 32">
              <a:extLst>
                <a:ext uri="{FF2B5EF4-FFF2-40B4-BE49-F238E27FC236}">
                  <a16:creationId xmlns:a16="http://schemas.microsoft.com/office/drawing/2014/main" id="{487B4139-8A02-43FE-99E5-09667993D50F}"/>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34" name="グループ化 33">
            <a:extLst>
              <a:ext uri="{FF2B5EF4-FFF2-40B4-BE49-F238E27FC236}">
                <a16:creationId xmlns:a16="http://schemas.microsoft.com/office/drawing/2014/main" id="{40E0C25C-1B13-4E15-9DA5-2322EB644F3D}"/>
              </a:ext>
            </a:extLst>
          </p:cNvPr>
          <p:cNvGrpSpPr/>
          <p:nvPr/>
        </p:nvGrpSpPr>
        <p:grpSpPr>
          <a:xfrm>
            <a:off x="4844845" y="3281275"/>
            <a:ext cx="627110" cy="635610"/>
            <a:chOff x="6468747" y="3007850"/>
            <a:chExt cx="695541" cy="781190"/>
          </a:xfrm>
        </p:grpSpPr>
        <p:sp>
          <p:nvSpPr>
            <p:cNvPr id="35" name="フリーフォーム: 図形 34">
              <a:extLst>
                <a:ext uri="{FF2B5EF4-FFF2-40B4-BE49-F238E27FC236}">
                  <a16:creationId xmlns:a16="http://schemas.microsoft.com/office/drawing/2014/main" id="{CB70573D-DFC0-4E50-9174-525FDEDC4E65}"/>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36" name="フリーフォーム: 図形 35">
              <a:extLst>
                <a:ext uri="{FF2B5EF4-FFF2-40B4-BE49-F238E27FC236}">
                  <a16:creationId xmlns:a16="http://schemas.microsoft.com/office/drawing/2014/main" id="{186A1D49-2A00-4EC0-983C-7042847EFCDC}"/>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37" name="グループ化 36">
            <a:extLst>
              <a:ext uri="{FF2B5EF4-FFF2-40B4-BE49-F238E27FC236}">
                <a16:creationId xmlns:a16="http://schemas.microsoft.com/office/drawing/2014/main" id="{87FE9C18-DA31-4EB9-BC1B-FBA4F4C54438}"/>
              </a:ext>
            </a:extLst>
          </p:cNvPr>
          <p:cNvGrpSpPr/>
          <p:nvPr/>
        </p:nvGrpSpPr>
        <p:grpSpPr>
          <a:xfrm>
            <a:off x="4955115" y="5550765"/>
            <a:ext cx="627110" cy="475414"/>
            <a:chOff x="6468747" y="3007850"/>
            <a:chExt cx="695541" cy="781190"/>
          </a:xfrm>
        </p:grpSpPr>
        <p:sp>
          <p:nvSpPr>
            <p:cNvPr id="38" name="フリーフォーム: 図形 37">
              <a:extLst>
                <a:ext uri="{FF2B5EF4-FFF2-40B4-BE49-F238E27FC236}">
                  <a16:creationId xmlns:a16="http://schemas.microsoft.com/office/drawing/2014/main" id="{0814C62F-6CF4-47F7-B90D-27A0523AC7A3}"/>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39" name="フリーフォーム: 図形 38">
              <a:extLst>
                <a:ext uri="{FF2B5EF4-FFF2-40B4-BE49-F238E27FC236}">
                  <a16:creationId xmlns:a16="http://schemas.microsoft.com/office/drawing/2014/main" id="{821B9DB3-4174-4F68-B88A-FF884A1013E3}"/>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40" name="グループ化 39">
            <a:extLst>
              <a:ext uri="{FF2B5EF4-FFF2-40B4-BE49-F238E27FC236}">
                <a16:creationId xmlns:a16="http://schemas.microsoft.com/office/drawing/2014/main" id="{EC08F934-D414-48D0-836F-C79C73F312E5}"/>
              </a:ext>
            </a:extLst>
          </p:cNvPr>
          <p:cNvGrpSpPr/>
          <p:nvPr/>
        </p:nvGrpSpPr>
        <p:grpSpPr>
          <a:xfrm rot="19282505">
            <a:off x="5542881" y="5321993"/>
            <a:ext cx="615250" cy="670769"/>
            <a:chOff x="6468747" y="3007850"/>
            <a:chExt cx="695541" cy="781190"/>
          </a:xfrm>
        </p:grpSpPr>
        <p:sp>
          <p:nvSpPr>
            <p:cNvPr id="41" name="フリーフォーム: 図形 40">
              <a:extLst>
                <a:ext uri="{FF2B5EF4-FFF2-40B4-BE49-F238E27FC236}">
                  <a16:creationId xmlns:a16="http://schemas.microsoft.com/office/drawing/2014/main" id="{380E575B-D7B4-460E-8DF2-935C9D6FB39A}"/>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42" name="フリーフォーム: 図形 41">
              <a:extLst>
                <a:ext uri="{FF2B5EF4-FFF2-40B4-BE49-F238E27FC236}">
                  <a16:creationId xmlns:a16="http://schemas.microsoft.com/office/drawing/2014/main" id="{37AF3890-F42E-444D-BDDB-24DD8335E7BF}"/>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43" name="グループ化 42">
            <a:extLst>
              <a:ext uri="{FF2B5EF4-FFF2-40B4-BE49-F238E27FC236}">
                <a16:creationId xmlns:a16="http://schemas.microsoft.com/office/drawing/2014/main" id="{AB0916C8-1C89-4F97-9EB6-9CE3C57A8C78}"/>
              </a:ext>
            </a:extLst>
          </p:cNvPr>
          <p:cNvGrpSpPr/>
          <p:nvPr/>
        </p:nvGrpSpPr>
        <p:grpSpPr>
          <a:xfrm>
            <a:off x="5417813" y="5902471"/>
            <a:ext cx="715917" cy="694881"/>
            <a:chOff x="6468747" y="3007850"/>
            <a:chExt cx="695541" cy="781190"/>
          </a:xfrm>
        </p:grpSpPr>
        <p:sp>
          <p:nvSpPr>
            <p:cNvPr id="44" name="フリーフォーム: 図形 43">
              <a:extLst>
                <a:ext uri="{FF2B5EF4-FFF2-40B4-BE49-F238E27FC236}">
                  <a16:creationId xmlns:a16="http://schemas.microsoft.com/office/drawing/2014/main" id="{8B194BAA-2834-4EB4-B9D5-EC5777A98E1C}"/>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45" name="フリーフォーム: 図形 44">
              <a:extLst>
                <a:ext uri="{FF2B5EF4-FFF2-40B4-BE49-F238E27FC236}">
                  <a16:creationId xmlns:a16="http://schemas.microsoft.com/office/drawing/2014/main" id="{8F88675C-90FA-4340-A806-DCFC2EFCCCCC}"/>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46" name="グループ化 45">
            <a:extLst>
              <a:ext uri="{FF2B5EF4-FFF2-40B4-BE49-F238E27FC236}">
                <a16:creationId xmlns:a16="http://schemas.microsoft.com/office/drawing/2014/main" id="{A273A41B-9955-4AF7-9A0F-D750AFF617EB}"/>
              </a:ext>
            </a:extLst>
          </p:cNvPr>
          <p:cNvGrpSpPr/>
          <p:nvPr/>
        </p:nvGrpSpPr>
        <p:grpSpPr>
          <a:xfrm rot="2482683">
            <a:off x="3981587" y="4773812"/>
            <a:ext cx="608262" cy="673413"/>
            <a:chOff x="6468747" y="3007850"/>
            <a:chExt cx="695541" cy="781190"/>
          </a:xfrm>
        </p:grpSpPr>
        <p:sp>
          <p:nvSpPr>
            <p:cNvPr id="47" name="フリーフォーム: 図形 46">
              <a:extLst>
                <a:ext uri="{FF2B5EF4-FFF2-40B4-BE49-F238E27FC236}">
                  <a16:creationId xmlns:a16="http://schemas.microsoft.com/office/drawing/2014/main" id="{F6BCF589-703D-415D-AC67-CB1F970FEC04}"/>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48" name="フリーフォーム: 図形 47">
              <a:extLst>
                <a:ext uri="{FF2B5EF4-FFF2-40B4-BE49-F238E27FC236}">
                  <a16:creationId xmlns:a16="http://schemas.microsoft.com/office/drawing/2014/main" id="{4806DBDE-A4C6-42CF-91EB-95584D5AD362}"/>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49" name="グループ化 48">
            <a:extLst>
              <a:ext uri="{FF2B5EF4-FFF2-40B4-BE49-F238E27FC236}">
                <a16:creationId xmlns:a16="http://schemas.microsoft.com/office/drawing/2014/main" id="{B0107B20-8419-4134-96E4-5894B287D3CA}"/>
              </a:ext>
            </a:extLst>
          </p:cNvPr>
          <p:cNvGrpSpPr/>
          <p:nvPr/>
        </p:nvGrpSpPr>
        <p:grpSpPr>
          <a:xfrm rot="4913829">
            <a:off x="3741036" y="5260489"/>
            <a:ext cx="602979" cy="595490"/>
            <a:chOff x="6468747" y="3007850"/>
            <a:chExt cx="695541" cy="781190"/>
          </a:xfrm>
        </p:grpSpPr>
        <p:sp>
          <p:nvSpPr>
            <p:cNvPr id="50" name="フリーフォーム: 図形 49">
              <a:extLst>
                <a:ext uri="{FF2B5EF4-FFF2-40B4-BE49-F238E27FC236}">
                  <a16:creationId xmlns:a16="http://schemas.microsoft.com/office/drawing/2014/main" id="{B08DF229-DCCA-4F3D-95FA-B0DC298390F3}"/>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1" name="フリーフォーム: 図形 50">
              <a:extLst>
                <a:ext uri="{FF2B5EF4-FFF2-40B4-BE49-F238E27FC236}">
                  <a16:creationId xmlns:a16="http://schemas.microsoft.com/office/drawing/2014/main" id="{6FCBDC7C-397F-4404-99DC-B2717904A6CC}"/>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52" name="グループ化 51">
            <a:extLst>
              <a:ext uri="{FF2B5EF4-FFF2-40B4-BE49-F238E27FC236}">
                <a16:creationId xmlns:a16="http://schemas.microsoft.com/office/drawing/2014/main" id="{5B3B4DFB-0684-4D03-92DE-4B6094EA2B21}"/>
              </a:ext>
            </a:extLst>
          </p:cNvPr>
          <p:cNvGrpSpPr/>
          <p:nvPr/>
        </p:nvGrpSpPr>
        <p:grpSpPr>
          <a:xfrm>
            <a:off x="3909971" y="5902471"/>
            <a:ext cx="655588" cy="637058"/>
            <a:chOff x="6468747" y="3007850"/>
            <a:chExt cx="695541" cy="781190"/>
          </a:xfrm>
        </p:grpSpPr>
        <p:sp>
          <p:nvSpPr>
            <p:cNvPr id="53" name="フリーフォーム: 図形 52">
              <a:extLst>
                <a:ext uri="{FF2B5EF4-FFF2-40B4-BE49-F238E27FC236}">
                  <a16:creationId xmlns:a16="http://schemas.microsoft.com/office/drawing/2014/main" id="{4C4CF690-84C3-4E8C-918F-A12C40F1DA45}"/>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4" name="フリーフォーム: 図形 53">
              <a:extLst>
                <a:ext uri="{FF2B5EF4-FFF2-40B4-BE49-F238E27FC236}">
                  <a16:creationId xmlns:a16="http://schemas.microsoft.com/office/drawing/2014/main" id="{1CDE240A-0895-4C3B-9618-C094BEC943FA}"/>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55" name="グループ化 54">
            <a:extLst>
              <a:ext uri="{FF2B5EF4-FFF2-40B4-BE49-F238E27FC236}">
                <a16:creationId xmlns:a16="http://schemas.microsoft.com/office/drawing/2014/main" id="{C6A84F4F-E5CC-47F4-900B-5202CC399224}"/>
              </a:ext>
            </a:extLst>
          </p:cNvPr>
          <p:cNvGrpSpPr/>
          <p:nvPr/>
        </p:nvGrpSpPr>
        <p:grpSpPr>
          <a:xfrm rot="19730832">
            <a:off x="4417837" y="5446071"/>
            <a:ext cx="547036" cy="654947"/>
            <a:chOff x="6468747" y="3007850"/>
            <a:chExt cx="695541" cy="781190"/>
          </a:xfrm>
        </p:grpSpPr>
        <p:sp>
          <p:nvSpPr>
            <p:cNvPr id="56" name="フリーフォーム: 図形 55">
              <a:extLst>
                <a:ext uri="{FF2B5EF4-FFF2-40B4-BE49-F238E27FC236}">
                  <a16:creationId xmlns:a16="http://schemas.microsoft.com/office/drawing/2014/main" id="{66F9A0BF-EB2D-4171-954E-5C5AEFE3FE18}"/>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57" name="フリーフォーム: 図形 56">
              <a:extLst>
                <a:ext uri="{FF2B5EF4-FFF2-40B4-BE49-F238E27FC236}">
                  <a16:creationId xmlns:a16="http://schemas.microsoft.com/office/drawing/2014/main" id="{E2540EBD-E5AA-47A5-9B2B-3D156B091E93}"/>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58" name="グループ化 57">
            <a:extLst>
              <a:ext uri="{FF2B5EF4-FFF2-40B4-BE49-F238E27FC236}">
                <a16:creationId xmlns:a16="http://schemas.microsoft.com/office/drawing/2014/main" id="{7F893685-97BB-43FB-885D-B8B7462245FC}"/>
              </a:ext>
            </a:extLst>
          </p:cNvPr>
          <p:cNvGrpSpPr/>
          <p:nvPr/>
        </p:nvGrpSpPr>
        <p:grpSpPr>
          <a:xfrm rot="2236983">
            <a:off x="4518264" y="5038507"/>
            <a:ext cx="543141" cy="505206"/>
            <a:chOff x="6468747" y="3007850"/>
            <a:chExt cx="695541" cy="781190"/>
          </a:xfrm>
        </p:grpSpPr>
        <p:sp>
          <p:nvSpPr>
            <p:cNvPr id="59" name="フリーフォーム: 図形 58">
              <a:extLst>
                <a:ext uri="{FF2B5EF4-FFF2-40B4-BE49-F238E27FC236}">
                  <a16:creationId xmlns:a16="http://schemas.microsoft.com/office/drawing/2014/main" id="{EA39E8C7-EB7A-4508-BB37-614B97205736}"/>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60" name="フリーフォーム: 図形 59">
              <a:extLst>
                <a:ext uri="{FF2B5EF4-FFF2-40B4-BE49-F238E27FC236}">
                  <a16:creationId xmlns:a16="http://schemas.microsoft.com/office/drawing/2014/main" id="{14228FF9-F8A1-4FB8-ABBF-9ECCC5009F37}"/>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61" name="グループ化 60">
            <a:extLst>
              <a:ext uri="{FF2B5EF4-FFF2-40B4-BE49-F238E27FC236}">
                <a16:creationId xmlns:a16="http://schemas.microsoft.com/office/drawing/2014/main" id="{8753578C-C068-400A-8EA2-F0FD1433D399}"/>
              </a:ext>
            </a:extLst>
          </p:cNvPr>
          <p:cNvGrpSpPr/>
          <p:nvPr/>
        </p:nvGrpSpPr>
        <p:grpSpPr>
          <a:xfrm>
            <a:off x="5046912" y="4904639"/>
            <a:ext cx="627110" cy="635610"/>
            <a:chOff x="6468747" y="3007850"/>
            <a:chExt cx="695541" cy="781190"/>
          </a:xfrm>
        </p:grpSpPr>
        <p:sp>
          <p:nvSpPr>
            <p:cNvPr id="62" name="フリーフォーム: 図形 61">
              <a:extLst>
                <a:ext uri="{FF2B5EF4-FFF2-40B4-BE49-F238E27FC236}">
                  <a16:creationId xmlns:a16="http://schemas.microsoft.com/office/drawing/2014/main" id="{1A908D49-DD8D-43C9-B17F-EFF371934829}"/>
                </a:ext>
              </a:extLst>
            </p:cNvPr>
            <p:cNvSpPr/>
            <p:nvPr/>
          </p:nvSpPr>
          <p:spPr>
            <a:xfrm>
              <a:off x="6468747" y="3007850"/>
              <a:ext cx="695541" cy="781190"/>
            </a:xfrm>
            <a:custGeom>
              <a:avLst/>
              <a:gdLst>
                <a:gd name="connsiteX0" fmla="*/ 54601 w 545527"/>
                <a:gd name="connsiteY0" fmla="*/ 37008 h 606277"/>
                <a:gd name="connsiteX1" fmla="*/ 139443 w 545527"/>
                <a:gd name="connsiteY1" fmla="*/ 37008 h 606277"/>
                <a:gd name="connsiteX2" fmla="*/ 337406 w 545527"/>
                <a:gd name="connsiteY2" fmla="*/ 37008 h 606277"/>
                <a:gd name="connsiteX3" fmla="*/ 544795 w 545527"/>
                <a:gd name="connsiteY3" fmla="*/ 366946 h 606277"/>
                <a:gd name="connsiteX4" fmla="*/ 261991 w 545527"/>
                <a:gd name="connsiteY4" fmla="*/ 583762 h 606277"/>
                <a:gd name="connsiteX5" fmla="*/ 7467 w 545527"/>
                <a:gd name="connsiteY5" fmla="*/ 536628 h 606277"/>
                <a:gd name="connsiteX6" fmla="*/ 54601 w 545527"/>
                <a:gd name="connsiteY6" fmla="*/ 37008 h 6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527" h="606277">
                  <a:moveTo>
                    <a:pt x="54601" y="37008"/>
                  </a:moveTo>
                  <a:cubicBezTo>
                    <a:pt x="76597" y="-46262"/>
                    <a:pt x="139443" y="37008"/>
                    <a:pt x="139443" y="37008"/>
                  </a:cubicBezTo>
                  <a:cubicBezTo>
                    <a:pt x="186577" y="37008"/>
                    <a:pt x="269848" y="-17982"/>
                    <a:pt x="337406" y="37008"/>
                  </a:cubicBezTo>
                  <a:cubicBezTo>
                    <a:pt x="404964" y="91998"/>
                    <a:pt x="557364" y="275820"/>
                    <a:pt x="544795" y="366946"/>
                  </a:cubicBezTo>
                  <a:cubicBezTo>
                    <a:pt x="532226" y="458072"/>
                    <a:pt x="351546" y="555482"/>
                    <a:pt x="261991" y="583762"/>
                  </a:cubicBezTo>
                  <a:cubicBezTo>
                    <a:pt x="172436" y="612042"/>
                    <a:pt x="34176" y="629325"/>
                    <a:pt x="7467" y="536628"/>
                  </a:cubicBezTo>
                  <a:cubicBezTo>
                    <a:pt x="-19242" y="443931"/>
                    <a:pt x="32605" y="120278"/>
                    <a:pt x="54601" y="37008"/>
                  </a:cubicBezTo>
                  <a:close/>
                </a:path>
              </a:pathLst>
            </a:cu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63" name="フリーフォーム: 図形 62">
              <a:extLst>
                <a:ext uri="{FF2B5EF4-FFF2-40B4-BE49-F238E27FC236}">
                  <a16:creationId xmlns:a16="http://schemas.microsoft.com/office/drawing/2014/main" id="{9B0787E1-3A35-451C-94D1-4379C95430B5}"/>
                </a:ext>
              </a:extLst>
            </p:cNvPr>
            <p:cNvSpPr/>
            <p:nvPr/>
          </p:nvSpPr>
          <p:spPr>
            <a:xfrm>
              <a:off x="6537691" y="3105926"/>
              <a:ext cx="557652" cy="646148"/>
            </a:xfrm>
            <a:custGeom>
              <a:avLst/>
              <a:gdLst>
                <a:gd name="connsiteX0" fmla="*/ 47809 w 560621"/>
                <a:gd name="connsiteY0" fmla="*/ 285058 h 718915"/>
                <a:gd name="connsiteX1" fmla="*/ 170357 w 560621"/>
                <a:gd name="connsiteY1" fmla="*/ 21108 h 718915"/>
                <a:gd name="connsiteX2" fmla="*/ 358893 w 560621"/>
                <a:gd name="connsiteY2" fmla="*/ 39961 h 718915"/>
                <a:gd name="connsiteX3" fmla="*/ 509722 w 560621"/>
                <a:gd name="connsiteY3" fmla="*/ 228497 h 718915"/>
                <a:gd name="connsiteX4" fmla="*/ 377747 w 560621"/>
                <a:gd name="connsiteY4" fmla="*/ 285058 h 718915"/>
                <a:gd name="connsiteX5" fmla="*/ 264625 w 560621"/>
                <a:gd name="connsiteY5" fmla="*/ 285058 h 718915"/>
                <a:gd name="connsiteX6" fmla="*/ 538002 w 560621"/>
                <a:gd name="connsiteY6" fmla="*/ 341619 h 718915"/>
                <a:gd name="connsiteX7" fmla="*/ 519149 w 560621"/>
                <a:gd name="connsiteY7" fmla="*/ 549009 h 718915"/>
                <a:gd name="connsiteX8" fmla="*/ 311759 w 560621"/>
                <a:gd name="connsiteY8" fmla="*/ 614996 h 718915"/>
                <a:gd name="connsiteX9" fmla="*/ 85516 w 560621"/>
                <a:gd name="connsiteY9" fmla="*/ 718691 h 718915"/>
                <a:gd name="connsiteX10" fmla="*/ 47809 w 560621"/>
                <a:gd name="connsiteY10" fmla="*/ 633850 h 718915"/>
                <a:gd name="connsiteX11" fmla="*/ 675 w 560621"/>
                <a:gd name="connsiteY11" fmla="*/ 369900 h 718915"/>
                <a:gd name="connsiteX12" fmla="*/ 47809 w 560621"/>
                <a:gd name="connsiteY12" fmla="*/ 285058 h 7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621" h="718915">
                  <a:moveTo>
                    <a:pt x="47809" y="285058"/>
                  </a:moveTo>
                  <a:cubicBezTo>
                    <a:pt x="76089" y="226926"/>
                    <a:pt x="118510" y="61957"/>
                    <a:pt x="170357" y="21108"/>
                  </a:cubicBezTo>
                  <a:cubicBezTo>
                    <a:pt x="222204" y="-19742"/>
                    <a:pt x="302332" y="5396"/>
                    <a:pt x="358893" y="39961"/>
                  </a:cubicBezTo>
                  <a:cubicBezTo>
                    <a:pt x="415454" y="74526"/>
                    <a:pt x="506580" y="187648"/>
                    <a:pt x="509722" y="228497"/>
                  </a:cubicBezTo>
                  <a:cubicBezTo>
                    <a:pt x="512864" y="269346"/>
                    <a:pt x="418596" y="275631"/>
                    <a:pt x="377747" y="285058"/>
                  </a:cubicBezTo>
                  <a:cubicBezTo>
                    <a:pt x="336898" y="294485"/>
                    <a:pt x="237916" y="275631"/>
                    <a:pt x="264625" y="285058"/>
                  </a:cubicBezTo>
                  <a:cubicBezTo>
                    <a:pt x="291334" y="294485"/>
                    <a:pt x="495581" y="297627"/>
                    <a:pt x="538002" y="341619"/>
                  </a:cubicBezTo>
                  <a:cubicBezTo>
                    <a:pt x="580423" y="385611"/>
                    <a:pt x="556856" y="503446"/>
                    <a:pt x="519149" y="549009"/>
                  </a:cubicBezTo>
                  <a:cubicBezTo>
                    <a:pt x="481442" y="594572"/>
                    <a:pt x="384031" y="586716"/>
                    <a:pt x="311759" y="614996"/>
                  </a:cubicBezTo>
                  <a:cubicBezTo>
                    <a:pt x="239487" y="643276"/>
                    <a:pt x="129508" y="715549"/>
                    <a:pt x="85516" y="718691"/>
                  </a:cubicBezTo>
                  <a:cubicBezTo>
                    <a:pt x="41524" y="721833"/>
                    <a:pt x="61949" y="691982"/>
                    <a:pt x="47809" y="633850"/>
                  </a:cubicBezTo>
                  <a:cubicBezTo>
                    <a:pt x="33669" y="575718"/>
                    <a:pt x="-5610" y="424890"/>
                    <a:pt x="675" y="369900"/>
                  </a:cubicBezTo>
                  <a:cubicBezTo>
                    <a:pt x="6959" y="314910"/>
                    <a:pt x="19529" y="343190"/>
                    <a:pt x="47809" y="28505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64" name="グループ化 63">
            <a:extLst>
              <a:ext uri="{FF2B5EF4-FFF2-40B4-BE49-F238E27FC236}">
                <a16:creationId xmlns:a16="http://schemas.microsoft.com/office/drawing/2014/main" id="{6E1A26C4-449F-4184-9391-8DF41EF06A57}"/>
              </a:ext>
            </a:extLst>
          </p:cNvPr>
          <p:cNvGrpSpPr/>
          <p:nvPr/>
        </p:nvGrpSpPr>
        <p:grpSpPr>
          <a:xfrm>
            <a:off x="5412801" y="1102713"/>
            <a:ext cx="2957249" cy="2237176"/>
            <a:chOff x="5412801" y="1102713"/>
            <a:chExt cx="2957249" cy="2237176"/>
          </a:xfrm>
        </p:grpSpPr>
        <p:sp>
          <p:nvSpPr>
            <p:cNvPr id="65" name="稲妻 64">
              <a:extLst>
                <a:ext uri="{FF2B5EF4-FFF2-40B4-BE49-F238E27FC236}">
                  <a16:creationId xmlns:a16="http://schemas.microsoft.com/office/drawing/2014/main" id="{07C126B6-1427-49DB-8EBD-5E1F5D854589}"/>
                </a:ext>
              </a:extLst>
            </p:cNvPr>
            <p:cNvSpPr/>
            <p:nvPr/>
          </p:nvSpPr>
          <p:spPr>
            <a:xfrm rot="13047525" flipV="1">
              <a:off x="5412801" y="1899729"/>
              <a:ext cx="432048" cy="1440160"/>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66" name="テキスト ボックス 65">
              <a:extLst>
                <a:ext uri="{FF2B5EF4-FFF2-40B4-BE49-F238E27FC236}">
                  <a16:creationId xmlns:a16="http://schemas.microsoft.com/office/drawing/2014/main" id="{08A06966-4546-43C5-AD16-16A6F54350DD}"/>
                </a:ext>
              </a:extLst>
            </p:cNvPr>
            <p:cNvSpPr txBox="1"/>
            <p:nvPr/>
          </p:nvSpPr>
          <p:spPr>
            <a:xfrm>
              <a:off x="6281818" y="2417735"/>
              <a:ext cx="2088232" cy="461665"/>
            </a:xfrm>
            <a:prstGeom prst="rect">
              <a:avLst/>
            </a:prstGeom>
            <a:noFill/>
          </p:spPr>
          <p:txBody>
            <a:bodyPr wrap="square" rtlCol="0">
              <a:spAutoFit/>
            </a:bodyPr>
            <a:lstStyle/>
            <a:p>
              <a:r>
                <a:rPr kumimoji="1" lang="ja-JP" altLang="en-US" sz="2400" dirty="0">
                  <a:latin typeface="+mj-ea"/>
                  <a:ea typeface="+mj-ea"/>
                </a:rPr>
                <a:t>遺伝子に傷</a:t>
              </a:r>
            </a:p>
          </p:txBody>
        </p:sp>
        <p:pic>
          <p:nvPicPr>
            <p:cNvPr id="67" name="図 66">
              <a:extLst>
                <a:ext uri="{FF2B5EF4-FFF2-40B4-BE49-F238E27FC236}">
                  <a16:creationId xmlns:a16="http://schemas.microsoft.com/office/drawing/2014/main" id="{C44AE174-5B81-47A7-A24A-AA3609671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0823" y="1194629"/>
              <a:ext cx="1224752" cy="1224752"/>
            </a:xfrm>
            <a:prstGeom prst="rect">
              <a:avLst/>
            </a:prstGeom>
          </p:spPr>
        </p:pic>
        <p:sp>
          <p:nvSpPr>
            <p:cNvPr id="68" name="四角形: 角を丸くする 67">
              <a:extLst>
                <a:ext uri="{FF2B5EF4-FFF2-40B4-BE49-F238E27FC236}">
                  <a16:creationId xmlns:a16="http://schemas.microsoft.com/office/drawing/2014/main" id="{D9D1BB2B-EBFC-4A8D-8AC6-3841BC034866}"/>
                </a:ext>
              </a:extLst>
            </p:cNvPr>
            <p:cNvSpPr/>
            <p:nvPr/>
          </p:nvSpPr>
          <p:spPr>
            <a:xfrm>
              <a:off x="6133730" y="1102713"/>
              <a:ext cx="1894654" cy="1776687"/>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grpSp>
      <p:grpSp>
        <p:nvGrpSpPr>
          <p:cNvPr id="69" name="グループ化 68">
            <a:extLst>
              <a:ext uri="{FF2B5EF4-FFF2-40B4-BE49-F238E27FC236}">
                <a16:creationId xmlns:a16="http://schemas.microsoft.com/office/drawing/2014/main" id="{C3A9F447-270B-4934-A5E7-20DC17E03EBD}"/>
              </a:ext>
            </a:extLst>
          </p:cNvPr>
          <p:cNvGrpSpPr/>
          <p:nvPr/>
        </p:nvGrpSpPr>
        <p:grpSpPr>
          <a:xfrm>
            <a:off x="6281818" y="3683829"/>
            <a:ext cx="2498126" cy="3110439"/>
            <a:chOff x="6281818" y="3683829"/>
            <a:chExt cx="2498126" cy="3110439"/>
          </a:xfrm>
        </p:grpSpPr>
        <p:cxnSp>
          <p:nvCxnSpPr>
            <p:cNvPr id="70" name="直線コネクタ 69">
              <a:extLst>
                <a:ext uri="{FF2B5EF4-FFF2-40B4-BE49-F238E27FC236}">
                  <a16:creationId xmlns:a16="http://schemas.microsoft.com/office/drawing/2014/main" id="{4D3C2E11-673E-4727-9051-47840F126584}"/>
                </a:ext>
              </a:extLst>
            </p:cNvPr>
            <p:cNvCxnSpPr/>
            <p:nvPr/>
          </p:nvCxnSpPr>
          <p:spPr>
            <a:xfrm>
              <a:off x="6281818" y="3683829"/>
              <a:ext cx="0" cy="2214852"/>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6DBCEDD3-0260-43E1-9C7E-A91635C66945}"/>
                </a:ext>
              </a:extLst>
            </p:cNvPr>
            <p:cNvCxnSpPr>
              <a:cxnSpLocks/>
            </p:cNvCxnSpPr>
            <p:nvPr/>
          </p:nvCxnSpPr>
          <p:spPr>
            <a:xfrm>
              <a:off x="6281818" y="4760121"/>
              <a:ext cx="582614"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a:extLst>
                <a:ext uri="{FF2B5EF4-FFF2-40B4-BE49-F238E27FC236}">
                  <a16:creationId xmlns:a16="http://schemas.microsoft.com/office/drawing/2014/main" id="{8A167F77-EABD-4BEF-A344-5725A8CE4978}"/>
                </a:ext>
              </a:extLst>
            </p:cNvPr>
            <p:cNvSpPr txBox="1"/>
            <p:nvPr/>
          </p:nvSpPr>
          <p:spPr>
            <a:xfrm>
              <a:off x="6857139" y="4316211"/>
              <a:ext cx="1922805" cy="830997"/>
            </a:xfrm>
            <a:prstGeom prst="rect">
              <a:avLst/>
            </a:prstGeom>
            <a:noFill/>
            <a:ln w="38100">
              <a:solidFill>
                <a:srgbClr val="00B050"/>
              </a:solidFill>
            </a:ln>
          </p:spPr>
          <p:txBody>
            <a:bodyPr wrap="square" rtlCol="0">
              <a:spAutoFit/>
            </a:bodyPr>
            <a:lstStyle/>
            <a:p>
              <a:r>
                <a:rPr kumimoji="1" lang="ja-JP" altLang="en-US" sz="2400" dirty="0">
                  <a:latin typeface="+mj-ea"/>
                  <a:ea typeface="+mj-ea"/>
                </a:rPr>
                <a:t>抗がん剤</a:t>
              </a:r>
              <a:endParaRPr kumimoji="1" lang="en-US" altLang="ja-JP" sz="2400" dirty="0">
                <a:latin typeface="+mj-ea"/>
                <a:ea typeface="+mj-ea"/>
              </a:endParaRPr>
            </a:p>
            <a:p>
              <a:r>
                <a:rPr lang="ja-JP" altLang="en-US" sz="2400" dirty="0">
                  <a:latin typeface="+mj-ea"/>
                  <a:ea typeface="+mj-ea"/>
                </a:rPr>
                <a:t>分子標的薬</a:t>
              </a:r>
              <a:endParaRPr lang="en-US" altLang="ja-JP" sz="2400" dirty="0">
                <a:latin typeface="+mj-ea"/>
                <a:ea typeface="+mj-ea"/>
              </a:endParaRPr>
            </a:p>
          </p:txBody>
        </p:sp>
        <p:pic>
          <p:nvPicPr>
            <p:cNvPr id="73" name="図 72">
              <a:extLst>
                <a:ext uri="{FF2B5EF4-FFF2-40B4-BE49-F238E27FC236}">
                  <a16:creationId xmlns:a16="http://schemas.microsoft.com/office/drawing/2014/main" id="{24F5676B-83FA-45C0-B84F-C66140DBC07D}"/>
                </a:ext>
              </a:extLst>
            </p:cNvPr>
            <p:cNvPicPr>
              <a:picLocks noChangeAspect="1"/>
            </p:cNvPicPr>
            <p:nvPr/>
          </p:nvPicPr>
          <p:blipFill>
            <a:blip r:embed="rId5"/>
            <a:stretch>
              <a:fillRect/>
            </a:stretch>
          </p:blipFill>
          <p:spPr>
            <a:xfrm>
              <a:off x="6650347" y="5202389"/>
              <a:ext cx="2122504" cy="1591879"/>
            </a:xfrm>
            <a:prstGeom prst="rect">
              <a:avLst/>
            </a:prstGeom>
          </p:spPr>
        </p:pic>
      </p:grpSp>
      <p:sp>
        <p:nvSpPr>
          <p:cNvPr id="74" name="正方形/長方形 73">
            <a:extLst>
              <a:ext uri="{FF2B5EF4-FFF2-40B4-BE49-F238E27FC236}">
                <a16:creationId xmlns:a16="http://schemas.microsoft.com/office/drawing/2014/main" id="{D99F95C0-6E22-4871-863D-A4D4676434D4}"/>
              </a:ext>
            </a:extLst>
          </p:cNvPr>
          <p:cNvSpPr/>
          <p:nvPr/>
        </p:nvSpPr>
        <p:spPr>
          <a:xfrm>
            <a:off x="4101173" y="4328294"/>
            <a:ext cx="1437114" cy="8068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bg1"/>
                </a:solidFill>
                <a:latin typeface="+mj-ea"/>
                <a:ea typeface="+mj-ea"/>
              </a:rPr>
              <a:t>癌化</a:t>
            </a:r>
          </a:p>
        </p:txBody>
      </p:sp>
    </p:spTree>
    <p:extLst>
      <p:ext uri="{BB962C8B-B14F-4D97-AF65-F5344CB8AC3E}">
        <p14:creationId xmlns:p14="http://schemas.microsoft.com/office/powerpoint/2010/main" val="409174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
                                        <p:tgtEl>
                                          <p:spTgt spid="7"/>
                                        </p:tgtEl>
                                      </p:cBhvr>
                                    </p:animEffect>
                                  </p:childTnLst>
                                </p:cTn>
                              </p:par>
                            </p:childTnLst>
                          </p:cTn>
                        </p:par>
                        <p:par>
                          <p:cTn id="13" fill="hold">
                            <p:stCondLst>
                              <p:cond delay="1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
                                        <p:tgtEl>
                                          <p:spTgt spid="10"/>
                                        </p:tgtEl>
                                      </p:cBhvr>
                                    </p:animEffect>
                                  </p:childTnLst>
                                </p:cTn>
                              </p:par>
                            </p:childTnLst>
                          </p:cTn>
                        </p:par>
                        <p:par>
                          <p:cTn id="17" fill="hold">
                            <p:stCondLst>
                              <p:cond delay="2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
                                        <p:tgtEl>
                                          <p:spTgt spid="13"/>
                                        </p:tgtEl>
                                      </p:cBhvr>
                                    </p:animEffect>
                                  </p:childTnLst>
                                </p:cTn>
                              </p:par>
                            </p:childTnLst>
                          </p:cTn>
                        </p:par>
                        <p:par>
                          <p:cTn id="21" fill="hold">
                            <p:stCondLst>
                              <p:cond delay="3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
                                        <p:tgtEl>
                                          <p:spTgt spid="16"/>
                                        </p:tgtEl>
                                      </p:cBhvr>
                                    </p:animEffect>
                                  </p:childTnLst>
                                </p:cTn>
                              </p:par>
                            </p:childTnLst>
                          </p:cTn>
                        </p:par>
                        <p:par>
                          <p:cTn id="25" fill="hold">
                            <p:stCondLst>
                              <p:cond delay="400"/>
                            </p:stCondLst>
                            <p:childTnLst>
                              <p:par>
                                <p:cTn id="26" presetID="10"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
                                        <p:tgtEl>
                                          <p:spTgt spid="19"/>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
                                        <p:tgtEl>
                                          <p:spTgt spid="22"/>
                                        </p:tgtEl>
                                      </p:cBhvr>
                                    </p:animEffect>
                                  </p:childTnLst>
                                </p:cTn>
                              </p:par>
                            </p:childTnLst>
                          </p:cTn>
                        </p:par>
                        <p:par>
                          <p:cTn id="33" fill="hold">
                            <p:stCondLst>
                              <p:cond delay="6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
                                        <p:tgtEl>
                                          <p:spTgt spid="25"/>
                                        </p:tgtEl>
                                      </p:cBhvr>
                                    </p:animEffect>
                                  </p:childTnLst>
                                </p:cTn>
                              </p:par>
                            </p:childTnLst>
                          </p:cTn>
                        </p:par>
                        <p:par>
                          <p:cTn id="37" fill="hold">
                            <p:stCondLst>
                              <p:cond delay="700"/>
                            </p:stCondLst>
                            <p:childTnLst>
                              <p:par>
                                <p:cTn id="38" presetID="10" presetClass="entr" presetSubtype="0" fill="hold"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
                                        <p:tgtEl>
                                          <p:spTgt spid="28"/>
                                        </p:tgtEl>
                                      </p:cBhvr>
                                    </p:animEffect>
                                  </p:childTnLst>
                                </p:cTn>
                              </p:par>
                            </p:childTnLst>
                          </p:cTn>
                        </p:par>
                        <p:par>
                          <p:cTn id="41" fill="hold">
                            <p:stCondLst>
                              <p:cond delay="800"/>
                            </p:stCondLst>
                            <p:childTnLst>
                              <p:par>
                                <p:cTn id="42" presetID="10" presetClass="entr" presetSubtype="0"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100"/>
                                        <p:tgtEl>
                                          <p:spTgt spid="31"/>
                                        </p:tgtEl>
                                      </p:cBhvr>
                                    </p:animEffect>
                                  </p:childTnLst>
                                </p:cTn>
                              </p:par>
                            </p:childTnLst>
                          </p:cTn>
                        </p:par>
                        <p:par>
                          <p:cTn id="45" fill="hold">
                            <p:stCondLst>
                              <p:cond delay="900"/>
                            </p:stCondLst>
                            <p:childTnLst>
                              <p:par>
                                <p:cTn id="46" presetID="10" presetClass="entr" presetSubtype="0" fill="hold"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00"/>
                                        <p:tgtEl>
                                          <p:spTgt spid="34"/>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100"/>
                                        <p:tgtEl>
                                          <p:spTgt spid="37"/>
                                        </p:tgtEl>
                                      </p:cBhvr>
                                    </p:animEffect>
                                  </p:childTnLst>
                                </p:cTn>
                              </p:par>
                            </p:childTnLst>
                          </p:cTn>
                        </p:par>
                        <p:par>
                          <p:cTn id="53" fill="hold">
                            <p:stCondLst>
                              <p:cond delay="1100"/>
                            </p:stCondLst>
                            <p:childTnLst>
                              <p:par>
                                <p:cTn id="54" presetID="10" presetClass="entr" presetSubtype="0" fill="hold" nodeType="after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100"/>
                                        <p:tgtEl>
                                          <p:spTgt spid="40"/>
                                        </p:tgtEl>
                                      </p:cBhvr>
                                    </p:animEffect>
                                  </p:childTnLst>
                                </p:cTn>
                              </p:par>
                            </p:childTnLst>
                          </p:cTn>
                        </p:par>
                        <p:par>
                          <p:cTn id="57" fill="hold">
                            <p:stCondLst>
                              <p:cond delay="1200"/>
                            </p:stCondLst>
                            <p:childTnLst>
                              <p:par>
                                <p:cTn id="58" presetID="10" presetClass="entr" presetSubtype="0" fill="hold"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100"/>
                                        <p:tgtEl>
                                          <p:spTgt spid="43"/>
                                        </p:tgtEl>
                                      </p:cBhvr>
                                    </p:animEffect>
                                  </p:childTnLst>
                                </p:cTn>
                              </p:par>
                            </p:childTnLst>
                          </p:cTn>
                        </p:par>
                        <p:par>
                          <p:cTn id="61" fill="hold">
                            <p:stCondLst>
                              <p:cond delay="1300"/>
                            </p:stCondLst>
                            <p:childTnLst>
                              <p:par>
                                <p:cTn id="62" presetID="10" presetClass="entr" presetSubtype="0" fill="hold"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100"/>
                                        <p:tgtEl>
                                          <p:spTgt spid="46"/>
                                        </p:tgtEl>
                                      </p:cBhvr>
                                    </p:animEffect>
                                  </p:childTnLst>
                                </p:cTn>
                              </p:par>
                            </p:childTnLst>
                          </p:cTn>
                        </p:par>
                        <p:par>
                          <p:cTn id="65" fill="hold">
                            <p:stCondLst>
                              <p:cond delay="1400"/>
                            </p:stCondLst>
                            <p:childTnLst>
                              <p:par>
                                <p:cTn id="66" presetID="10" presetClass="entr" presetSubtype="0" fill="hold" nodeType="after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fade">
                                      <p:cBhvr>
                                        <p:cTn id="68" dur="100"/>
                                        <p:tgtEl>
                                          <p:spTgt spid="49"/>
                                        </p:tgtEl>
                                      </p:cBhvr>
                                    </p:animEffect>
                                  </p:childTnLst>
                                </p:cTn>
                              </p:par>
                            </p:childTnLst>
                          </p:cTn>
                        </p:par>
                        <p:par>
                          <p:cTn id="69" fill="hold">
                            <p:stCondLst>
                              <p:cond delay="1500"/>
                            </p:stCondLst>
                            <p:childTnLst>
                              <p:par>
                                <p:cTn id="70" presetID="10" presetClass="entr" presetSubtype="0" fill="hold" nodeType="after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100"/>
                                        <p:tgtEl>
                                          <p:spTgt spid="52"/>
                                        </p:tgtEl>
                                      </p:cBhvr>
                                    </p:animEffect>
                                  </p:childTnLst>
                                </p:cTn>
                              </p:par>
                            </p:childTnLst>
                          </p:cTn>
                        </p:par>
                        <p:par>
                          <p:cTn id="73" fill="hold">
                            <p:stCondLst>
                              <p:cond delay="1600"/>
                            </p:stCondLst>
                            <p:childTnLst>
                              <p:par>
                                <p:cTn id="74" presetID="10" presetClass="entr" presetSubtype="0" fill="hold" nodeType="after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fade">
                                      <p:cBhvr>
                                        <p:cTn id="76" dur="100"/>
                                        <p:tgtEl>
                                          <p:spTgt spid="55"/>
                                        </p:tgtEl>
                                      </p:cBhvr>
                                    </p:animEffect>
                                  </p:childTnLst>
                                </p:cTn>
                              </p:par>
                            </p:childTnLst>
                          </p:cTn>
                        </p:par>
                        <p:par>
                          <p:cTn id="77" fill="hold">
                            <p:stCondLst>
                              <p:cond delay="1700"/>
                            </p:stCondLst>
                            <p:childTnLst>
                              <p:par>
                                <p:cTn id="78" presetID="10" presetClass="entr" presetSubtype="0" fill="hold" nodeType="after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100"/>
                                        <p:tgtEl>
                                          <p:spTgt spid="58"/>
                                        </p:tgtEl>
                                      </p:cBhvr>
                                    </p:animEffect>
                                  </p:childTnLst>
                                </p:cTn>
                              </p:par>
                            </p:childTnLst>
                          </p:cTn>
                        </p:par>
                        <p:par>
                          <p:cTn id="81" fill="hold">
                            <p:stCondLst>
                              <p:cond delay="1800"/>
                            </p:stCondLst>
                            <p:childTnLst>
                              <p:par>
                                <p:cTn id="82" presetID="10" presetClass="entr" presetSubtype="0" fill="hold" nodeType="afterEffect">
                                  <p:stCondLst>
                                    <p:cond delay="0"/>
                                  </p:stCondLst>
                                  <p:childTnLst>
                                    <p:set>
                                      <p:cBhvr>
                                        <p:cTn id="83" dur="1" fill="hold">
                                          <p:stCondLst>
                                            <p:cond delay="0"/>
                                          </p:stCondLst>
                                        </p:cTn>
                                        <p:tgtEl>
                                          <p:spTgt spid="61"/>
                                        </p:tgtEl>
                                        <p:attrNameLst>
                                          <p:attrName>style.visibility</p:attrName>
                                        </p:attrNameLst>
                                      </p:cBhvr>
                                      <p:to>
                                        <p:strVal val="visible"/>
                                      </p:to>
                                    </p:set>
                                    <p:animEffect transition="in" filter="fade">
                                      <p:cBhvr>
                                        <p:cTn id="84" dur="100"/>
                                        <p:tgtEl>
                                          <p:spTgt spid="61"/>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74"/>
                                        </p:tgtEl>
                                        <p:attrNameLst>
                                          <p:attrName>style.visibility</p:attrName>
                                        </p:attrNameLst>
                                      </p:cBhvr>
                                      <p:to>
                                        <p:strVal val="visible"/>
                                      </p:to>
                                    </p:set>
                                    <p:animEffect transition="in" filter="wipe(down)">
                                      <p:cBhvr>
                                        <p:cTn id="87" dur="100"/>
                                        <p:tgtEl>
                                          <p:spTgt spid="7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wipe(right)">
                                      <p:cBhvr>
                                        <p:cTn id="9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58F7BBE-7EE1-4014-B25C-6B9EB279A554}"/>
              </a:ext>
            </a:extLst>
          </p:cNvPr>
          <p:cNvSpPr/>
          <p:nvPr/>
        </p:nvSpPr>
        <p:spPr>
          <a:xfrm>
            <a:off x="971600" y="4664662"/>
            <a:ext cx="3168352" cy="1944772"/>
          </a:xfrm>
          <a:prstGeom prst="roundRect">
            <a:avLst/>
          </a:prstGeom>
          <a:solidFill>
            <a:schemeClr val="accent3">
              <a:lumMod val="20000"/>
              <a:lumOff val="80000"/>
            </a:schemeClr>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移植の名前</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194" name="Picture 2" descr="「臍帯血移植 骨髄移植」の画像検索結果">
            <a:extLst>
              <a:ext uri="{FF2B5EF4-FFF2-40B4-BE49-F238E27FC236}">
                <a16:creationId xmlns:a16="http://schemas.microsoft.com/office/drawing/2014/main" id="{1FB97C45-6F5D-4AA0-BDA9-F3D7B651C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4" y="764704"/>
            <a:ext cx="9063872" cy="3668710"/>
          </a:xfrm>
          <a:prstGeom prst="rect">
            <a:avLst/>
          </a:prstGeom>
          <a:noFill/>
          <a:extLst>
            <a:ext uri="{909E8E84-426E-40DD-AFC4-6F175D3DCCD1}">
              <a14:hiddenFill xmlns:a14="http://schemas.microsoft.com/office/drawing/2010/main">
                <a:solidFill>
                  <a:srgbClr val="FFFFFF"/>
                </a:solidFill>
              </a14:hiddenFill>
            </a:ext>
          </a:extLst>
        </p:spPr>
      </p:pic>
      <p:sp>
        <p:nvSpPr>
          <p:cNvPr id="2" name="四角形: 角を丸くする 1">
            <a:extLst>
              <a:ext uri="{FF2B5EF4-FFF2-40B4-BE49-F238E27FC236}">
                <a16:creationId xmlns:a16="http://schemas.microsoft.com/office/drawing/2014/main" id="{ABF686DF-FB43-47D8-BF9B-8CB3D76C4B7F}"/>
              </a:ext>
            </a:extLst>
          </p:cNvPr>
          <p:cNvSpPr/>
          <p:nvPr/>
        </p:nvSpPr>
        <p:spPr>
          <a:xfrm>
            <a:off x="1259632" y="4521202"/>
            <a:ext cx="2592288" cy="288032"/>
          </a:xfrm>
          <a:prstGeom prst="roundRect">
            <a:avLst>
              <a:gd name="adj" fmla="val 50000"/>
            </a:avLst>
          </a:prstGeom>
          <a:solidFill>
            <a:srgbClr val="FFFFFF"/>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HLA</a:t>
            </a:r>
            <a:r>
              <a:rPr kumimoji="1" lang="ja-JP" altLang="en-US" dirty="0">
                <a:solidFill>
                  <a:schemeClr val="tx1"/>
                </a:solidFill>
              </a:rPr>
              <a:t>の適合度</a:t>
            </a:r>
          </a:p>
        </p:txBody>
      </p:sp>
      <p:sp>
        <p:nvSpPr>
          <p:cNvPr id="3" name="四角形: 角を丸くする 2">
            <a:extLst>
              <a:ext uri="{FF2B5EF4-FFF2-40B4-BE49-F238E27FC236}">
                <a16:creationId xmlns:a16="http://schemas.microsoft.com/office/drawing/2014/main" id="{F5D11F88-6EEF-412D-AD3E-F073A37B6809}"/>
              </a:ext>
            </a:extLst>
          </p:cNvPr>
          <p:cNvSpPr/>
          <p:nvPr/>
        </p:nvSpPr>
        <p:spPr>
          <a:xfrm>
            <a:off x="1403648" y="5029451"/>
            <a:ext cx="2304256" cy="355847"/>
          </a:xfrm>
          <a:prstGeom prst="round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HLA</a:t>
            </a:r>
            <a:r>
              <a:rPr lang="ja-JP" altLang="en-US" dirty="0">
                <a:solidFill>
                  <a:schemeClr val="tx1"/>
                </a:solidFill>
              </a:rPr>
              <a:t>一致</a:t>
            </a:r>
            <a:endParaRPr kumimoji="1" lang="ja-JP" altLang="en-US" dirty="0">
              <a:solidFill>
                <a:schemeClr val="tx1"/>
              </a:solidFill>
            </a:endParaRPr>
          </a:p>
        </p:txBody>
      </p:sp>
      <p:sp>
        <p:nvSpPr>
          <p:cNvPr id="10" name="四角形: 角を丸くする 9">
            <a:extLst>
              <a:ext uri="{FF2B5EF4-FFF2-40B4-BE49-F238E27FC236}">
                <a16:creationId xmlns:a16="http://schemas.microsoft.com/office/drawing/2014/main" id="{0DAE8E83-EA5D-4D03-8516-390DEF0887B8}"/>
              </a:ext>
            </a:extLst>
          </p:cNvPr>
          <p:cNvSpPr/>
          <p:nvPr/>
        </p:nvSpPr>
        <p:spPr>
          <a:xfrm>
            <a:off x="1403648" y="5480911"/>
            <a:ext cx="2304256" cy="355847"/>
          </a:xfrm>
          <a:prstGeom prst="round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HLA</a:t>
            </a:r>
            <a:r>
              <a:rPr lang="en-US" altLang="ja-JP" dirty="0">
                <a:solidFill>
                  <a:schemeClr val="tx1"/>
                </a:solidFill>
              </a:rPr>
              <a:t>1</a:t>
            </a:r>
            <a:r>
              <a:rPr lang="ja-JP" altLang="en-US" dirty="0">
                <a:solidFill>
                  <a:schemeClr val="tx1"/>
                </a:solidFill>
              </a:rPr>
              <a:t>座不適合</a:t>
            </a:r>
            <a:endParaRPr kumimoji="1" lang="ja-JP" altLang="en-US" dirty="0">
              <a:solidFill>
                <a:schemeClr val="tx1"/>
              </a:solidFill>
            </a:endParaRPr>
          </a:p>
        </p:txBody>
      </p:sp>
      <p:sp>
        <p:nvSpPr>
          <p:cNvPr id="13" name="四角形: 角を丸くする 12">
            <a:extLst>
              <a:ext uri="{FF2B5EF4-FFF2-40B4-BE49-F238E27FC236}">
                <a16:creationId xmlns:a16="http://schemas.microsoft.com/office/drawing/2014/main" id="{5D1527E2-F407-416D-9223-D61E54204448}"/>
              </a:ext>
            </a:extLst>
          </p:cNvPr>
          <p:cNvSpPr/>
          <p:nvPr/>
        </p:nvSpPr>
        <p:spPr>
          <a:xfrm>
            <a:off x="1403648" y="5932371"/>
            <a:ext cx="2304256" cy="355847"/>
          </a:xfrm>
          <a:prstGeom prst="round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HLA</a:t>
            </a:r>
            <a:r>
              <a:rPr lang="ja-JP" altLang="en-US" dirty="0">
                <a:solidFill>
                  <a:schemeClr val="tx1"/>
                </a:solidFill>
              </a:rPr>
              <a:t>半合致</a:t>
            </a:r>
            <a:endParaRPr kumimoji="1" lang="ja-JP" altLang="en-US" dirty="0">
              <a:solidFill>
                <a:schemeClr val="tx1"/>
              </a:solidFill>
            </a:endParaRPr>
          </a:p>
        </p:txBody>
      </p:sp>
      <p:sp>
        <p:nvSpPr>
          <p:cNvPr id="14" name="四角形: 角を丸くする 13">
            <a:extLst>
              <a:ext uri="{FF2B5EF4-FFF2-40B4-BE49-F238E27FC236}">
                <a16:creationId xmlns:a16="http://schemas.microsoft.com/office/drawing/2014/main" id="{440BF5D0-B89A-4252-B36E-C8279EE2269C}"/>
              </a:ext>
            </a:extLst>
          </p:cNvPr>
          <p:cNvSpPr/>
          <p:nvPr/>
        </p:nvSpPr>
        <p:spPr>
          <a:xfrm>
            <a:off x="4860032" y="4916412"/>
            <a:ext cx="3168352" cy="1464916"/>
          </a:xfrm>
          <a:prstGeom prst="roundRect">
            <a:avLst/>
          </a:prstGeom>
          <a:solidFill>
            <a:schemeClr val="accent4">
              <a:lumMod val="20000"/>
              <a:lumOff val="80000"/>
            </a:schemeClr>
          </a:solidFill>
          <a:ln>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A547A35E-2083-47C3-AA57-65C9F4C82A4E}"/>
              </a:ext>
            </a:extLst>
          </p:cNvPr>
          <p:cNvSpPr/>
          <p:nvPr/>
        </p:nvSpPr>
        <p:spPr>
          <a:xfrm>
            <a:off x="5148064" y="4772952"/>
            <a:ext cx="2592288" cy="288032"/>
          </a:xfrm>
          <a:prstGeom prst="roundRect">
            <a:avLst>
              <a:gd name="adj" fmla="val 50000"/>
            </a:avLst>
          </a:prstGeom>
          <a:solidFill>
            <a:srgbClr val="FFFFFF"/>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ドナーとの血縁関係</a:t>
            </a:r>
          </a:p>
        </p:txBody>
      </p:sp>
      <p:sp>
        <p:nvSpPr>
          <p:cNvPr id="16" name="四角形: 角を丸くする 15">
            <a:extLst>
              <a:ext uri="{FF2B5EF4-FFF2-40B4-BE49-F238E27FC236}">
                <a16:creationId xmlns:a16="http://schemas.microsoft.com/office/drawing/2014/main" id="{D6031709-536E-4D74-BEA9-665C1173F1CE}"/>
              </a:ext>
            </a:extLst>
          </p:cNvPr>
          <p:cNvSpPr/>
          <p:nvPr/>
        </p:nvSpPr>
        <p:spPr>
          <a:xfrm>
            <a:off x="5292080" y="5281201"/>
            <a:ext cx="2304256" cy="355847"/>
          </a:xfrm>
          <a:prstGeom prst="roundRect">
            <a:avLst/>
          </a:prstGeom>
          <a:solidFill>
            <a:schemeClr val="accent4">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血縁</a:t>
            </a:r>
          </a:p>
        </p:txBody>
      </p:sp>
      <p:sp>
        <p:nvSpPr>
          <p:cNvPr id="17" name="四角形: 角を丸くする 16">
            <a:extLst>
              <a:ext uri="{FF2B5EF4-FFF2-40B4-BE49-F238E27FC236}">
                <a16:creationId xmlns:a16="http://schemas.microsoft.com/office/drawing/2014/main" id="{F1245808-07DA-4739-9F3C-8AD9A6B90E8D}"/>
              </a:ext>
            </a:extLst>
          </p:cNvPr>
          <p:cNvSpPr/>
          <p:nvPr/>
        </p:nvSpPr>
        <p:spPr>
          <a:xfrm>
            <a:off x="5292080" y="5732661"/>
            <a:ext cx="2304256" cy="355847"/>
          </a:xfrm>
          <a:prstGeom prst="roundRect">
            <a:avLst/>
          </a:prstGeom>
          <a:solidFill>
            <a:schemeClr val="accent4">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非血縁</a:t>
            </a:r>
            <a:endParaRPr kumimoji="1" lang="ja-JP" altLang="en-US" dirty="0">
              <a:solidFill>
                <a:schemeClr val="tx1"/>
              </a:solidFill>
            </a:endParaRPr>
          </a:p>
        </p:txBody>
      </p:sp>
    </p:spTree>
    <p:extLst>
      <p:ext uri="{BB962C8B-B14F-4D97-AF65-F5344CB8AC3E}">
        <p14:creationId xmlns:p14="http://schemas.microsoft.com/office/powerpoint/2010/main" val="1180610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当院の移植症例数</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9902C485-4EDE-4842-922D-876B95B0DBE4}"/>
              </a:ext>
            </a:extLst>
          </p:cNvPr>
          <p:cNvPicPr>
            <a:picLocks noChangeAspect="1"/>
          </p:cNvPicPr>
          <p:nvPr/>
        </p:nvPicPr>
        <p:blipFill rotWithShape="1">
          <a:blip r:embed="rId3"/>
          <a:srcRect l="20075" t="31100" r="20863" b="18500"/>
          <a:stretch/>
        </p:blipFill>
        <p:spPr>
          <a:xfrm>
            <a:off x="1763688" y="3789040"/>
            <a:ext cx="5400600" cy="2880320"/>
          </a:xfrm>
          <a:prstGeom prst="rect">
            <a:avLst/>
          </a:prstGeom>
        </p:spPr>
      </p:pic>
      <p:pic>
        <p:nvPicPr>
          <p:cNvPr id="8" name="図 7">
            <a:extLst>
              <a:ext uri="{FF2B5EF4-FFF2-40B4-BE49-F238E27FC236}">
                <a16:creationId xmlns:a16="http://schemas.microsoft.com/office/drawing/2014/main" id="{963580FB-6EAD-444D-B7FD-B2E036DB3CF7}"/>
              </a:ext>
            </a:extLst>
          </p:cNvPr>
          <p:cNvPicPr>
            <a:picLocks noChangeAspect="1"/>
          </p:cNvPicPr>
          <p:nvPr/>
        </p:nvPicPr>
        <p:blipFill rotWithShape="1">
          <a:blip r:embed="rId4"/>
          <a:srcRect l="16925" t="23540" r="17713" b="32360"/>
          <a:stretch/>
        </p:blipFill>
        <p:spPr>
          <a:xfrm>
            <a:off x="827584" y="862431"/>
            <a:ext cx="6840760" cy="2884658"/>
          </a:xfrm>
          <a:prstGeom prst="rect">
            <a:avLst/>
          </a:prstGeom>
        </p:spPr>
      </p:pic>
    </p:spTree>
    <p:extLst>
      <p:ext uri="{BB962C8B-B14F-4D97-AF65-F5344CB8AC3E}">
        <p14:creationId xmlns:p14="http://schemas.microsoft.com/office/powerpoint/2010/main" val="2951957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b="1" dirty="0">
                <a:solidFill>
                  <a:srgbClr val="FF0000"/>
                </a:solidFill>
                <a:latin typeface="+mj-ea"/>
              </a:rPr>
              <a:t>移植（細胞輸注）の実際</a:t>
            </a:r>
            <a:endParaRPr lang="en-US" altLang="ja-JP" sz="3600" b="1" dirty="0">
              <a:solidFill>
                <a:srgbClr val="FF0000"/>
              </a:solidFill>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3">
            <a:extLst>
              <a:ext uri="{FF2B5EF4-FFF2-40B4-BE49-F238E27FC236}">
                <a16:creationId xmlns:a16="http://schemas.microsoft.com/office/drawing/2014/main" id="{0C185DA8-1715-456E-845B-97E80332B2E3}"/>
              </a:ext>
            </a:extLst>
          </p:cNvPr>
          <p:cNvSpPr>
            <a:spLocks noChangeArrowheads="1"/>
          </p:cNvSpPr>
          <p:nvPr/>
        </p:nvSpPr>
        <p:spPr bwMode="auto">
          <a:xfrm>
            <a:off x="4565104" y="1640482"/>
            <a:ext cx="4039344" cy="1569660"/>
          </a:xfrm>
          <a:prstGeom prst="rect">
            <a:avLst/>
          </a:prstGeom>
          <a:noFill/>
          <a:ln w="9525">
            <a:noFill/>
            <a:miter lim="800000"/>
            <a:headEnd/>
            <a:tailEnd/>
          </a:ln>
          <a:effectLst/>
        </p:spPr>
        <p:txBody>
          <a:bodyPr wrap="square">
            <a:spAutoFit/>
          </a:bodyPr>
          <a:lstStyle/>
          <a:p>
            <a:r>
              <a:rPr lang="ja-JP" altLang="en-US" sz="2400" dirty="0">
                <a:latin typeface="ＭＳ Ｐゴシック" pitchFamily="50" charset="-128"/>
              </a:rPr>
              <a:t>凍結末梢血幹細胞を</a:t>
            </a:r>
            <a:r>
              <a:rPr lang="en-US" altLang="ja-JP" sz="2400" dirty="0">
                <a:latin typeface="ＭＳ Ｐゴシック" pitchFamily="50" charset="-128"/>
              </a:rPr>
              <a:t>37</a:t>
            </a:r>
            <a:r>
              <a:rPr lang="ja-JP" altLang="en-US" sz="2400" dirty="0">
                <a:latin typeface="ＭＳ Ｐゴシック" pitchFamily="50" charset="-128"/>
              </a:rPr>
              <a:t>～</a:t>
            </a:r>
            <a:r>
              <a:rPr lang="en-US" altLang="ja-JP" sz="2400" dirty="0">
                <a:latin typeface="ＭＳ Ｐゴシック" pitchFamily="50" charset="-128"/>
              </a:rPr>
              <a:t>40℃</a:t>
            </a:r>
            <a:r>
              <a:rPr lang="ja-JP" altLang="en-US" sz="2400" dirty="0">
                <a:latin typeface="ＭＳ Ｐゴシック" pitchFamily="50" charset="-128"/>
              </a:rPr>
              <a:t>の恒温漕で急速解凍し，</a:t>
            </a:r>
          </a:p>
          <a:p>
            <a:r>
              <a:rPr lang="ja-JP" altLang="en-US" sz="2400" dirty="0">
                <a:latin typeface="ＭＳ Ｐゴシック" pitchFamily="50" charset="-128"/>
              </a:rPr>
              <a:t>輸血用ルートで静脈内に点滴静注</a:t>
            </a:r>
          </a:p>
        </p:txBody>
      </p:sp>
      <p:pic>
        <p:nvPicPr>
          <p:cNvPr id="9" name="Picture 4">
            <a:extLst>
              <a:ext uri="{FF2B5EF4-FFF2-40B4-BE49-F238E27FC236}">
                <a16:creationId xmlns:a16="http://schemas.microsoft.com/office/drawing/2014/main" id="{C06373C0-C86B-4576-B133-CD5EDDE21D45}"/>
              </a:ext>
            </a:extLst>
          </p:cNvPr>
          <p:cNvPicPr>
            <a:picLocks noChangeAspect="1" noChangeArrowheads="1"/>
          </p:cNvPicPr>
          <p:nvPr/>
        </p:nvPicPr>
        <p:blipFill>
          <a:blip r:embed="rId3" cstate="print"/>
          <a:srcRect/>
          <a:stretch>
            <a:fillRect/>
          </a:stretch>
        </p:blipFill>
        <p:spPr bwMode="auto">
          <a:xfrm>
            <a:off x="4427984" y="3789040"/>
            <a:ext cx="3946795" cy="2960697"/>
          </a:xfrm>
          <a:prstGeom prst="rect">
            <a:avLst/>
          </a:prstGeom>
          <a:noFill/>
          <a:ln w="9525">
            <a:noFill/>
            <a:miter lim="800000"/>
            <a:headEnd/>
            <a:tailEnd/>
          </a:ln>
          <a:effectLst/>
        </p:spPr>
      </p:pic>
      <p:pic>
        <p:nvPicPr>
          <p:cNvPr id="10" name="Picture 5">
            <a:extLst>
              <a:ext uri="{FF2B5EF4-FFF2-40B4-BE49-F238E27FC236}">
                <a16:creationId xmlns:a16="http://schemas.microsoft.com/office/drawing/2014/main" id="{AF19A095-23BF-419B-88A4-D1C725EC95D4}"/>
              </a:ext>
            </a:extLst>
          </p:cNvPr>
          <p:cNvPicPr>
            <a:picLocks noChangeAspect="1" noChangeArrowheads="1"/>
          </p:cNvPicPr>
          <p:nvPr/>
        </p:nvPicPr>
        <p:blipFill>
          <a:blip r:embed="rId4" cstate="print"/>
          <a:srcRect/>
          <a:stretch>
            <a:fillRect/>
          </a:stretch>
        </p:blipFill>
        <p:spPr bwMode="auto">
          <a:xfrm>
            <a:off x="413442" y="3789040"/>
            <a:ext cx="3946795" cy="2960697"/>
          </a:xfrm>
          <a:prstGeom prst="rect">
            <a:avLst/>
          </a:prstGeom>
          <a:noFill/>
          <a:ln w="9525">
            <a:noFill/>
            <a:miter lim="800000"/>
            <a:headEnd/>
            <a:tailEnd/>
          </a:ln>
          <a:effectLst/>
        </p:spPr>
      </p:pic>
      <p:pic>
        <p:nvPicPr>
          <p:cNvPr id="11" name="Picture 6">
            <a:extLst>
              <a:ext uri="{FF2B5EF4-FFF2-40B4-BE49-F238E27FC236}">
                <a16:creationId xmlns:a16="http://schemas.microsoft.com/office/drawing/2014/main" id="{31494C94-C2A5-46DC-990B-8F78B43A4D22}"/>
              </a:ext>
            </a:extLst>
          </p:cNvPr>
          <p:cNvPicPr>
            <a:picLocks noChangeAspect="1" noChangeArrowheads="1"/>
          </p:cNvPicPr>
          <p:nvPr/>
        </p:nvPicPr>
        <p:blipFill>
          <a:blip r:embed="rId5" cstate="print"/>
          <a:srcRect/>
          <a:stretch>
            <a:fillRect/>
          </a:stretch>
        </p:blipFill>
        <p:spPr bwMode="auto">
          <a:xfrm>
            <a:off x="413442" y="794580"/>
            <a:ext cx="3946795" cy="2937299"/>
          </a:xfrm>
          <a:prstGeom prst="rect">
            <a:avLst/>
          </a:prstGeom>
          <a:noFill/>
          <a:ln w="9525">
            <a:noFill/>
            <a:miter lim="800000"/>
            <a:headEnd/>
            <a:tailEnd/>
          </a:ln>
          <a:effectLst/>
        </p:spPr>
      </p:pic>
      <p:sp>
        <p:nvSpPr>
          <p:cNvPr id="8" name="正方形/長方形 7">
            <a:extLst>
              <a:ext uri="{FF2B5EF4-FFF2-40B4-BE49-F238E27FC236}">
                <a16:creationId xmlns:a16="http://schemas.microsoft.com/office/drawing/2014/main" id="{92B809CA-27CB-4F5C-984C-D54C66E3922A}"/>
              </a:ext>
            </a:extLst>
          </p:cNvPr>
          <p:cNvSpPr/>
          <p:nvPr/>
        </p:nvSpPr>
        <p:spPr>
          <a:xfrm>
            <a:off x="4396969" y="796058"/>
            <a:ext cx="5071575" cy="57606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tx1"/>
                </a:solidFill>
              </a:rPr>
              <a:t>“</a:t>
            </a:r>
            <a:r>
              <a:rPr lang="ja-JP" altLang="en-US" sz="2800" b="1" dirty="0">
                <a:solidFill>
                  <a:srgbClr val="FF0000"/>
                </a:solidFill>
              </a:rPr>
              <a:t>移植細胞の種を蒔く </a:t>
            </a:r>
            <a:r>
              <a:rPr lang="ja-JP" altLang="en-US" sz="2800" b="1" dirty="0">
                <a:solidFill>
                  <a:schemeClr val="tx1"/>
                </a:solidFill>
              </a:rPr>
              <a:t>“</a:t>
            </a:r>
            <a:endParaRPr lang="en-US" altLang="ja-JP" sz="2800" b="1" dirty="0">
              <a:solidFill>
                <a:schemeClr val="tx1"/>
              </a:solidFill>
            </a:endParaRPr>
          </a:p>
        </p:txBody>
      </p:sp>
    </p:spTree>
    <p:extLst>
      <p:ext uri="{BB962C8B-B14F-4D97-AF65-F5344CB8AC3E}">
        <p14:creationId xmlns:p14="http://schemas.microsoft.com/office/powerpoint/2010/main" val="278338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04CD3D9E-CF5D-4AF2-BC89-1A20A194DD4A}"/>
              </a:ext>
            </a:extLst>
          </p:cNvPr>
          <p:cNvPicPr>
            <a:picLocks noChangeAspect="1"/>
          </p:cNvPicPr>
          <p:nvPr/>
        </p:nvPicPr>
        <p:blipFill>
          <a:blip r:embed="rId3"/>
          <a:stretch>
            <a:fillRect/>
          </a:stretch>
        </p:blipFill>
        <p:spPr>
          <a:xfrm>
            <a:off x="2676775" y="3933136"/>
            <a:ext cx="6089636" cy="2664216"/>
          </a:xfrm>
          <a:prstGeom prst="rect">
            <a:avLst/>
          </a:prstGeom>
        </p:spPr>
      </p:pic>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移植後の管理①</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F7A88211-44F4-4D5F-9E71-787BEE638147}"/>
              </a:ext>
            </a:extLst>
          </p:cNvPr>
          <p:cNvPicPr>
            <a:picLocks noChangeAspect="1"/>
          </p:cNvPicPr>
          <p:nvPr/>
        </p:nvPicPr>
        <p:blipFill>
          <a:blip r:embed="rId4"/>
          <a:stretch>
            <a:fillRect/>
          </a:stretch>
        </p:blipFill>
        <p:spPr>
          <a:xfrm>
            <a:off x="2582432" y="1344466"/>
            <a:ext cx="6183980" cy="2562801"/>
          </a:xfrm>
          <a:prstGeom prst="rect">
            <a:avLst/>
          </a:prstGeom>
        </p:spPr>
      </p:pic>
      <p:sp>
        <p:nvSpPr>
          <p:cNvPr id="8" name="正方形/長方形 7">
            <a:extLst>
              <a:ext uri="{FF2B5EF4-FFF2-40B4-BE49-F238E27FC236}">
                <a16:creationId xmlns:a16="http://schemas.microsoft.com/office/drawing/2014/main" id="{3364A26A-6A88-4F8F-81EA-AB9AE80D44BA}"/>
              </a:ext>
            </a:extLst>
          </p:cNvPr>
          <p:cNvSpPr/>
          <p:nvPr/>
        </p:nvSpPr>
        <p:spPr>
          <a:xfrm>
            <a:off x="385559" y="1344653"/>
            <a:ext cx="1872208" cy="64807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自家移植</a:t>
            </a:r>
          </a:p>
        </p:txBody>
      </p:sp>
      <p:sp>
        <p:nvSpPr>
          <p:cNvPr id="64" name="正方形/長方形 63">
            <a:extLst>
              <a:ext uri="{FF2B5EF4-FFF2-40B4-BE49-F238E27FC236}">
                <a16:creationId xmlns:a16="http://schemas.microsoft.com/office/drawing/2014/main" id="{9B822CE0-4A20-43EF-873D-397ADE82DF0E}"/>
              </a:ext>
            </a:extLst>
          </p:cNvPr>
          <p:cNvSpPr/>
          <p:nvPr/>
        </p:nvSpPr>
        <p:spPr>
          <a:xfrm>
            <a:off x="385559" y="4008808"/>
            <a:ext cx="1872208" cy="64807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同種移植</a:t>
            </a:r>
          </a:p>
        </p:txBody>
      </p:sp>
      <p:sp>
        <p:nvSpPr>
          <p:cNvPr id="10" name="正方形/長方形 9">
            <a:extLst>
              <a:ext uri="{FF2B5EF4-FFF2-40B4-BE49-F238E27FC236}">
                <a16:creationId xmlns:a16="http://schemas.microsoft.com/office/drawing/2014/main" id="{4777F70C-7C81-47FE-A262-B6D72F45D448}"/>
              </a:ext>
            </a:extLst>
          </p:cNvPr>
          <p:cNvSpPr/>
          <p:nvPr/>
        </p:nvSpPr>
        <p:spPr>
          <a:xfrm>
            <a:off x="323529" y="940940"/>
            <a:ext cx="8640960" cy="296632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2ADF6F76-C486-4C06-948B-34E194362AF8}"/>
              </a:ext>
            </a:extLst>
          </p:cNvPr>
          <p:cNvSpPr/>
          <p:nvPr/>
        </p:nvSpPr>
        <p:spPr>
          <a:xfrm>
            <a:off x="2510945" y="3907266"/>
            <a:ext cx="2475676" cy="2762093"/>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BE9E99F2-B431-4BC5-B11A-AFE688881684}"/>
              </a:ext>
            </a:extLst>
          </p:cNvPr>
          <p:cNvSpPr/>
          <p:nvPr/>
        </p:nvSpPr>
        <p:spPr>
          <a:xfrm>
            <a:off x="4986621" y="3929312"/>
            <a:ext cx="3977868" cy="274004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3881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移植後の管理</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93E9063A-F8C6-46C8-99F3-41F28F525AA0}"/>
              </a:ext>
            </a:extLst>
          </p:cNvPr>
          <p:cNvPicPr>
            <a:picLocks noChangeAspect="1"/>
          </p:cNvPicPr>
          <p:nvPr/>
        </p:nvPicPr>
        <p:blipFill rotWithShape="1">
          <a:blip r:embed="rId3"/>
          <a:srcRect l="16138" t="18100" r="23226" b="14721"/>
          <a:stretch/>
        </p:blipFill>
        <p:spPr>
          <a:xfrm>
            <a:off x="503548" y="980728"/>
            <a:ext cx="8136904" cy="5634392"/>
          </a:xfrm>
          <a:prstGeom prst="rect">
            <a:avLst/>
          </a:prstGeom>
        </p:spPr>
      </p:pic>
      <p:cxnSp>
        <p:nvCxnSpPr>
          <p:cNvPr id="6" name="直線コネクタ 5">
            <a:extLst>
              <a:ext uri="{FF2B5EF4-FFF2-40B4-BE49-F238E27FC236}">
                <a16:creationId xmlns:a16="http://schemas.microsoft.com/office/drawing/2014/main" id="{27DFAD64-9A04-4B4D-8BAA-987F8012C37F}"/>
              </a:ext>
            </a:extLst>
          </p:cNvPr>
          <p:cNvCxnSpPr/>
          <p:nvPr/>
        </p:nvCxnSpPr>
        <p:spPr>
          <a:xfrm>
            <a:off x="6300192" y="5013176"/>
            <a:ext cx="0" cy="64807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C91FDC59-B98C-4270-8B69-409FC107F95B}"/>
              </a:ext>
            </a:extLst>
          </p:cNvPr>
          <p:cNvSpPr txBox="1"/>
          <p:nvPr/>
        </p:nvSpPr>
        <p:spPr>
          <a:xfrm>
            <a:off x="4932040" y="4624745"/>
            <a:ext cx="1752800" cy="369332"/>
          </a:xfrm>
          <a:prstGeom prst="rect">
            <a:avLst/>
          </a:prstGeom>
          <a:noFill/>
        </p:spPr>
        <p:txBody>
          <a:bodyPr wrap="square" rtlCol="0">
            <a:spAutoFit/>
          </a:bodyPr>
          <a:lstStyle/>
          <a:p>
            <a:r>
              <a:rPr kumimoji="1" lang="en-US" altLang="ja-JP" dirty="0"/>
              <a:t>WBC 1000/</a:t>
            </a:r>
            <a:r>
              <a:rPr kumimoji="1" lang="en-US" altLang="ja-JP" dirty="0" err="1"/>
              <a:t>μL</a:t>
            </a:r>
            <a:endParaRPr kumimoji="1" lang="ja-JP" altLang="en-US" dirty="0"/>
          </a:p>
        </p:txBody>
      </p:sp>
      <p:sp>
        <p:nvSpPr>
          <p:cNvPr id="10" name="四角形: 角を丸くする 9">
            <a:extLst>
              <a:ext uri="{FF2B5EF4-FFF2-40B4-BE49-F238E27FC236}">
                <a16:creationId xmlns:a16="http://schemas.microsoft.com/office/drawing/2014/main" id="{0FD5518E-93ED-46D0-BB41-9885B839C542}"/>
              </a:ext>
            </a:extLst>
          </p:cNvPr>
          <p:cNvSpPr/>
          <p:nvPr/>
        </p:nvSpPr>
        <p:spPr>
          <a:xfrm>
            <a:off x="2627784" y="2636912"/>
            <a:ext cx="360040" cy="1368152"/>
          </a:xfrm>
          <a:prstGeom prst="roundRect">
            <a:avLst>
              <a:gd name="adj" fmla="val 50000"/>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chemeClr val="tx1"/>
                </a:solidFill>
              </a:rPr>
              <a:t>免疫抑制剤</a:t>
            </a:r>
          </a:p>
        </p:txBody>
      </p:sp>
      <p:cxnSp>
        <p:nvCxnSpPr>
          <p:cNvPr id="12" name="直線矢印コネクタ 11">
            <a:extLst>
              <a:ext uri="{FF2B5EF4-FFF2-40B4-BE49-F238E27FC236}">
                <a16:creationId xmlns:a16="http://schemas.microsoft.com/office/drawing/2014/main" id="{91E7311A-CA5B-451E-9F6F-F4A518442EBB}"/>
              </a:ext>
            </a:extLst>
          </p:cNvPr>
          <p:cNvCxnSpPr/>
          <p:nvPr/>
        </p:nvCxnSpPr>
        <p:spPr>
          <a:xfrm>
            <a:off x="2987824" y="3356992"/>
            <a:ext cx="4608512"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四角形: 角を丸くする 12">
            <a:extLst>
              <a:ext uri="{FF2B5EF4-FFF2-40B4-BE49-F238E27FC236}">
                <a16:creationId xmlns:a16="http://schemas.microsoft.com/office/drawing/2014/main" id="{D77487D5-EEA9-4CAB-8E5D-96640E5888FA}"/>
              </a:ext>
            </a:extLst>
          </p:cNvPr>
          <p:cNvSpPr/>
          <p:nvPr/>
        </p:nvSpPr>
        <p:spPr>
          <a:xfrm>
            <a:off x="3059832" y="3429000"/>
            <a:ext cx="360040" cy="792088"/>
          </a:xfrm>
          <a:prstGeom prst="roundRect">
            <a:avLst>
              <a:gd name="adj" fmla="val 50000"/>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dirty="0">
                <a:solidFill>
                  <a:schemeClr val="tx1"/>
                </a:solidFill>
              </a:rPr>
              <a:t>G-CSF</a:t>
            </a:r>
            <a:endParaRPr kumimoji="1" lang="ja-JP" altLang="en-US" dirty="0">
              <a:solidFill>
                <a:schemeClr val="tx1"/>
              </a:solidFill>
            </a:endParaRPr>
          </a:p>
        </p:txBody>
      </p:sp>
      <p:cxnSp>
        <p:nvCxnSpPr>
          <p:cNvPr id="14" name="直線矢印コネクタ 13">
            <a:extLst>
              <a:ext uri="{FF2B5EF4-FFF2-40B4-BE49-F238E27FC236}">
                <a16:creationId xmlns:a16="http://schemas.microsoft.com/office/drawing/2014/main" id="{9F9F4294-50F4-4780-8CA1-FC022A6C6ECA}"/>
              </a:ext>
            </a:extLst>
          </p:cNvPr>
          <p:cNvCxnSpPr>
            <a:cxnSpLocks/>
          </p:cNvCxnSpPr>
          <p:nvPr/>
        </p:nvCxnSpPr>
        <p:spPr>
          <a:xfrm>
            <a:off x="3419872" y="3861048"/>
            <a:ext cx="2952328"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86AA684-6908-41E4-85FD-5EDB05075538}"/>
              </a:ext>
            </a:extLst>
          </p:cNvPr>
          <p:cNvSpPr txBox="1"/>
          <p:nvPr/>
        </p:nvSpPr>
        <p:spPr>
          <a:xfrm>
            <a:off x="5976157" y="5744066"/>
            <a:ext cx="900096" cy="523220"/>
          </a:xfrm>
          <a:prstGeom prst="rect">
            <a:avLst/>
          </a:prstGeom>
          <a:noFill/>
        </p:spPr>
        <p:txBody>
          <a:bodyPr wrap="square" rtlCol="0">
            <a:spAutoFit/>
          </a:bodyPr>
          <a:lstStyle/>
          <a:p>
            <a:r>
              <a:rPr kumimoji="1" lang="ja-JP" altLang="en-US" sz="2800" dirty="0"/>
              <a:t>生着</a:t>
            </a:r>
          </a:p>
        </p:txBody>
      </p:sp>
      <p:sp>
        <p:nvSpPr>
          <p:cNvPr id="15" name="楕円 14">
            <a:extLst>
              <a:ext uri="{FF2B5EF4-FFF2-40B4-BE49-F238E27FC236}">
                <a16:creationId xmlns:a16="http://schemas.microsoft.com/office/drawing/2014/main" id="{B03997CE-94CC-4109-B8EA-F5861511B358}"/>
              </a:ext>
            </a:extLst>
          </p:cNvPr>
          <p:cNvSpPr/>
          <p:nvPr/>
        </p:nvSpPr>
        <p:spPr>
          <a:xfrm>
            <a:off x="5886145" y="5635605"/>
            <a:ext cx="1080120" cy="720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000" dirty="0"/>
          </a:p>
        </p:txBody>
      </p:sp>
      <p:sp>
        <p:nvSpPr>
          <p:cNvPr id="17" name="正方形/長方形 16">
            <a:extLst>
              <a:ext uri="{FF2B5EF4-FFF2-40B4-BE49-F238E27FC236}">
                <a16:creationId xmlns:a16="http://schemas.microsoft.com/office/drawing/2014/main" id="{622FA8F6-9E0D-449E-8554-CBF0BB62AA38}"/>
              </a:ext>
            </a:extLst>
          </p:cNvPr>
          <p:cNvSpPr/>
          <p:nvPr/>
        </p:nvSpPr>
        <p:spPr>
          <a:xfrm>
            <a:off x="6372200" y="5028219"/>
            <a:ext cx="1327159" cy="57606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tx1"/>
                </a:solidFill>
              </a:rPr>
              <a:t>“</a:t>
            </a:r>
            <a:r>
              <a:rPr lang="ja-JP" altLang="en-US" sz="2800" b="1" dirty="0">
                <a:solidFill>
                  <a:srgbClr val="FF0000"/>
                </a:solidFill>
              </a:rPr>
              <a:t>発芽</a:t>
            </a:r>
            <a:r>
              <a:rPr lang="ja-JP" altLang="en-US" sz="2800" b="1" dirty="0">
                <a:solidFill>
                  <a:schemeClr val="tx1"/>
                </a:solidFill>
              </a:rPr>
              <a:t>“</a:t>
            </a:r>
            <a:endParaRPr lang="en-US" altLang="ja-JP" sz="2800" b="1" dirty="0">
              <a:solidFill>
                <a:schemeClr val="tx1"/>
              </a:solidFill>
            </a:endParaRPr>
          </a:p>
        </p:txBody>
      </p:sp>
    </p:spTree>
    <p:extLst>
      <p:ext uri="{BB962C8B-B14F-4D97-AF65-F5344CB8AC3E}">
        <p14:creationId xmlns:p14="http://schemas.microsoft.com/office/powerpoint/2010/main" val="29354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移植後の管理</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93E9063A-F8C6-46C8-99F3-41F28F525AA0}"/>
              </a:ext>
            </a:extLst>
          </p:cNvPr>
          <p:cNvPicPr>
            <a:picLocks noChangeAspect="1"/>
          </p:cNvPicPr>
          <p:nvPr/>
        </p:nvPicPr>
        <p:blipFill rotWithShape="1">
          <a:blip r:embed="rId3"/>
          <a:srcRect l="16138" t="18100" r="23226" b="14721"/>
          <a:stretch/>
        </p:blipFill>
        <p:spPr>
          <a:xfrm>
            <a:off x="503548" y="980728"/>
            <a:ext cx="8136904" cy="5634392"/>
          </a:xfrm>
          <a:prstGeom prst="rect">
            <a:avLst/>
          </a:prstGeom>
        </p:spPr>
      </p:pic>
      <p:cxnSp>
        <p:nvCxnSpPr>
          <p:cNvPr id="6" name="直線コネクタ 5">
            <a:extLst>
              <a:ext uri="{FF2B5EF4-FFF2-40B4-BE49-F238E27FC236}">
                <a16:creationId xmlns:a16="http://schemas.microsoft.com/office/drawing/2014/main" id="{27DFAD64-9A04-4B4D-8BAA-987F8012C37F}"/>
              </a:ext>
            </a:extLst>
          </p:cNvPr>
          <p:cNvCxnSpPr/>
          <p:nvPr/>
        </p:nvCxnSpPr>
        <p:spPr>
          <a:xfrm>
            <a:off x="6300192" y="5013176"/>
            <a:ext cx="0" cy="64807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C91FDC59-B98C-4270-8B69-409FC107F95B}"/>
              </a:ext>
            </a:extLst>
          </p:cNvPr>
          <p:cNvSpPr txBox="1"/>
          <p:nvPr/>
        </p:nvSpPr>
        <p:spPr>
          <a:xfrm>
            <a:off x="4932040" y="4624745"/>
            <a:ext cx="1752800" cy="369332"/>
          </a:xfrm>
          <a:prstGeom prst="rect">
            <a:avLst/>
          </a:prstGeom>
          <a:noFill/>
        </p:spPr>
        <p:txBody>
          <a:bodyPr wrap="square" rtlCol="0">
            <a:spAutoFit/>
          </a:bodyPr>
          <a:lstStyle/>
          <a:p>
            <a:r>
              <a:rPr kumimoji="1" lang="en-US" altLang="ja-JP" dirty="0"/>
              <a:t>WBC 1000/</a:t>
            </a:r>
            <a:r>
              <a:rPr kumimoji="1" lang="en-US" altLang="ja-JP" dirty="0" err="1"/>
              <a:t>μL</a:t>
            </a:r>
            <a:endParaRPr kumimoji="1" lang="ja-JP" altLang="en-US" dirty="0"/>
          </a:p>
        </p:txBody>
      </p:sp>
      <p:sp>
        <p:nvSpPr>
          <p:cNvPr id="10" name="四角形: 角を丸くする 9">
            <a:extLst>
              <a:ext uri="{FF2B5EF4-FFF2-40B4-BE49-F238E27FC236}">
                <a16:creationId xmlns:a16="http://schemas.microsoft.com/office/drawing/2014/main" id="{0FD5518E-93ED-46D0-BB41-9885B839C542}"/>
              </a:ext>
            </a:extLst>
          </p:cNvPr>
          <p:cNvSpPr/>
          <p:nvPr/>
        </p:nvSpPr>
        <p:spPr>
          <a:xfrm>
            <a:off x="2627784" y="2636912"/>
            <a:ext cx="360040" cy="1368152"/>
          </a:xfrm>
          <a:prstGeom prst="roundRect">
            <a:avLst>
              <a:gd name="adj" fmla="val 50000"/>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chemeClr val="tx1"/>
                </a:solidFill>
              </a:rPr>
              <a:t>免疫抑制剤</a:t>
            </a:r>
          </a:p>
        </p:txBody>
      </p:sp>
      <p:cxnSp>
        <p:nvCxnSpPr>
          <p:cNvPr id="12" name="直線矢印コネクタ 11">
            <a:extLst>
              <a:ext uri="{FF2B5EF4-FFF2-40B4-BE49-F238E27FC236}">
                <a16:creationId xmlns:a16="http://schemas.microsoft.com/office/drawing/2014/main" id="{91E7311A-CA5B-451E-9F6F-F4A518442EBB}"/>
              </a:ext>
            </a:extLst>
          </p:cNvPr>
          <p:cNvCxnSpPr/>
          <p:nvPr/>
        </p:nvCxnSpPr>
        <p:spPr>
          <a:xfrm>
            <a:off x="2987824" y="3356992"/>
            <a:ext cx="4608512"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四角形: 角を丸くする 12">
            <a:extLst>
              <a:ext uri="{FF2B5EF4-FFF2-40B4-BE49-F238E27FC236}">
                <a16:creationId xmlns:a16="http://schemas.microsoft.com/office/drawing/2014/main" id="{D77487D5-EEA9-4CAB-8E5D-96640E5888FA}"/>
              </a:ext>
            </a:extLst>
          </p:cNvPr>
          <p:cNvSpPr/>
          <p:nvPr/>
        </p:nvSpPr>
        <p:spPr>
          <a:xfrm>
            <a:off x="3059832" y="3429000"/>
            <a:ext cx="360040" cy="792088"/>
          </a:xfrm>
          <a:prstGeom prst="roundRect">
            <a:avLst>
              <a:gd name="adj" fmla="val 50000"/>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dirty="0">
                <a:solidFill>
                  <a:schemeClr val="tx1"/>
                </a:solidFill>
              </a:rPr>
              <a:t>G-CSF</a:t>
            </a:r>
            <a:endParaRPr kumimoji="1" lang="ja-JP" altLang="en-US" dirty="0">
              <a:solidFill>
                <a:schemeClr val="tx1"/>
              </a:solidFill>
            </a:endParaRPr>
          </a:p>
        </p:txBody>
      </p:sp>
      <p:cxnSp>
        <p:nvCxnSpPr>
          <p:cNvPr id="14" name="直線矢印コネクタ 13">
            <a:extLst>
              <a:ext uri="{FF2B5EF4-FFF2-40B4-BE49-F238E27FC236}">
                <a16:creationId xmlns:a16="http://schemas.microsoft.com/office/drawing/2014/main" id="{9F9F4294-50F4-4780-8CA1-FC022A6C6ECA}"/>
              </a:ext>
            </a:extLst>
          </p:cNvPr>
          <p:cNvCxnSpPr>
            <a:cxnSpLocks/>
          </p:cNvCxnSpPr>
          <p:nvPr/>
        </p:nvCxnSpPr>
        <p:spPr>
          <a:xfrm>
            <a:off x="3419872" y="3861048"/>
            <a:ext cx="2952328"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86AA684-6908-41E4-85FD-5EDB05075538}"/>
              </a:ext>
            </a:extLst>
          </p:cNvPr>
          <p:cNvSpPr txBox="1"/>
          <p:nvPr/>
        </p:nvSpPr>
        <p:spPr>
          <a:xfrm>
            <a:off x="5976157" y="5744066"/>
            <a:ext cx="900096" cy="523220"/>
          </a:xfrm>
          <a:prstGeom prst="rect">
            <a:avLst/>
          </a:prstGeom>
          <a:noFill/>
        </p:spPr>
        <p:txBody>
          <a:bodyPr wrap="square" rtlCol="0">
            <a:spAutoFit/>
          </a:bodyPr>
          <a:lstStyle/>
          <a:p>
            <a:r>
              <a:rPr kumimoji="1" lang="ja-JP" altLang="en-US" sz="2800" dirty="0"/>
              <a:t>生着</a:t>
            </a:r>
          </a:p>
        </p:txBody>
      </p:sp>
      <p:sp>
        <p:nvSpPr>
          <p:cNvPr id="7" name="フリーフォーム: 図形 6">
            <a:extLst>
              <a:ext uri="{FF2B5EF4-FFF2-40B4-BE49-F238E27FC236}">
                <a16:creationId xmlns:a16="http://schemas.microsoft.com/office/drawing/2014/main" id="{A5BC10FC-612E-421F-9C78-9E9EFBE56568}"/>
              </a:ext>
            </a:extLst>
          </p:cNvPr>
          <p:cNvSpPr/>
          <p:nvPr/>
        </p:nvSpPr>
        <p:spPr>
          <a:xfrm>
            <a:off x="2662618" y="4894216"/>
            <a:ext cx="3596001" cy="549348"/>
          </a:xfrm>
          <a:custGeom>
            <a:avLst/>
            <a:gdLst>
              <a:gd name="connsiteX0" fmla="*/ 78377 w 3596640"/>
              <a:gd name="connsiteY0" fmla="*/ 0 h 548700"/>
              <a:gd name="connsiteX1" fmla="*/ 3596640 w 3596640"/>
              <a:gd name="connsiteY1" fmla="*/ 60960 h 548700"/>
              <a:gd name="connsiteX2" fmla="*/ 3596640 w 3596640"/>
              <a:gd name="connsiteY2" fmla="*/ 60960 h 548700"/>
              <a:gd name="connsiteX3" fmla="*/ 1219200 w 3596640"/>
              <a:gd name="connsiteY3" fmla="*/ 548640 h 548700"/>
              <a:gd name="connsiteX4" fmla="*/ 0 w 3596640"/>
              <a:gd name="connsiteY4" fmla="*/ 26126 h 548700"/>
              <a:gd name="connsiteX0" fmla="*/ 78377 w 3846847"/>
              <a:gd name="connsiteY0" fmla="*/ 0 h 548645"/>
              <a:gd name="connsiteX1" fmla="*/ 3596640 w 3846847"/>
              <a:gd name="connsiteY1" fmla="*/ 60960 h 548645"/>
              <a:gd name="connsiteX2" fmla="*/ 3555605 w 3846847"/>
              <a:gd name="connsiteY2" fmla="*/ 17417 h 548645"/>
              <a:gd name="connsiteX3" fmla="*/ 1219200 w 3846847"/>
              <a:gd name="connsiteY3" fmla="*/ 548640 h 548645"/>
              <a:gd name="connsiteX4" fmla="*/ 0 w 3846847"/>
              <a:gd name="connsiteY4" fmla="*/ 26126 h 548645"/>
              <a:gd name="connsiteX0" fmla="*/ 78377 w 3728274"/>
              <a:gd name="connsiteY0" fmla="*/ 0 h 551151"/>
              <a:gd name="connsiteX1" fmla="*/ 3596640 w 3728274"/>
              <a:gd name="connsiteY1" fmla="*/ 60960 h 551151"/>
              <a:gd name="connsiteX2" fmla="*/ 3030353 w 3728274"/>
              <a:gd name="connsiteY2" fmla="*/ 217714 h 551151"/>
              <a:gd name="connsiteX3" fmla="*/ 1219200 w 3728274"/>
              <a:gd name="connsiteY3" fmla="*/ 548640 h 551151"/>
              <a:gd name="connsiteX4" fmla="*/ 0 w 3728274"/>
              <a:gd name="connsiteY4" fmla="*/ 26126 h 551151"/>
              <a:gd name="connsiteX0" fmla="*/ 78377 w 3353589"/>
              <a:gd name="connsiteY0" fmla="*/ 0 h 551211"/>
              <a:gd name="connsiteX1" fmla="*/ 3063179 w 3353589"/>
              <a:gd name="connsiteY1" fmla="*/ 17417 h 551211"/>
              <a:gd name="connsiteX2" fmla="*/ 3030353 w 3353589"/>
              <a:gd name="connsiteY2" fmla="*/ 217714 h 551211"/>
              <a:gd name="connsiteX3" fmla="*/ 1219200 w 3353589"/>
              <a:gd name="connsiteY3" fmla="*/ 548640 h 551211"/>
              <a:gd name="connsiteX4" fmla="*/ 0 w 3353589"/>
              <a:gd name="connsiteY4" fmla="*/ 26126 h 551211"/>
              <a:gd name="connsiteX0" fmla="*/ 78377 w 3421745"/>
              <a:gd name="connsiteY0" fmla="*/ 0 h 551211"/>
              <a:gd name="connsiteX1" fmla="*/ 3161664 w 3421745"/>
              <a:gd name="connsiteY1" fmla="*/ 17417 h 551211"/>
              <a:gd name="connsiteX2" fmla="*/ 3030353 w 3421745"/>
              <a:gd name="connsiteY2" fmla="*/ 217714 h 551211"/>
              <a:gd name="connsiteX3" fmla="*/ 1219200 w 3421745"/>
              <a:gd name="connsiteY3" fmla="*/ 548640 h 551211"/>
              <a:gd name="connsiteX4" fmla="*/ 0 w 3421745"/>
              <a:gd name="connsiteY4" fmla="*/ 26126 h 551211"/>
              <a:gd name="connsiteX0" fmla="*/ 45549 w 3388917"/>
              <a:gd name="connsiteY0" fmla="*/ 0 h 549348"/>
              <a:gd name="connsiteX1" fmla="*/ 3128836 w 3388917"/>
              <a:gd name="connsiteY1" fmla="*/ 17417 h 549348"/>
              <a:gd name="connsiteX2" fmla="*/ 2997525 w 3388917"/>
              <a:gd name="connsiteY2" fmla="*/ 217714 h 549348"/>
              <a:gd name="connsiteX3" fmla="*/ 1186372 w 3388917"/>
              <a:gd name="connsiteY3" fmla="*/ 548640 h 549348"/>
              <a:gd name="connsiteX4" fmla="*/ 0 w 3388917"/>
              <a:gd name="connsiteY4" fmla="*/ 121920 h 54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917" h="549348">
                <a:moveTo>
                  <a:pt x="45549" y="0"/>
                </a:moveTo>
                <a:lnTo>
                  <a:pt x="3128836" y="17417"/>
                </a:lnTo>
                <a:cubicBezTo>
                  <a:pt x="3620832" y="53703"/>
                  <a:pt x="3321269" y="129177"/>
                  <a:pt x="2997525" y="217714"/>
                </a:cubicBezTo>
                <a:cubicBezTo>
                  <a:pt x="2673781" y="306251"/>
                  <a:pt x="1685960" y="564606"/>
                  <a:pt x="1186372" y="548640"/>
                </a:cubicBezTo>
                <a:cubicBezTo>
                  <a:pt x="686785" y="532674"/>
                  <a:pt x="309880" y="380274"/>
                  <a:pt x="0" y="121920"/>
                </a:cubicBezTo>
              </a:path>
            </a:pathLst>
          </a:cu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FF0000"/>
                </a:solidFill>
              </a:rPr>
              <a:t>感染症警報　</a:t>
            </a:r>
          </a:p>
        </p:txBody>
      </p:sp>
    </p:spTree>
    <p:extLst>
      <p:ext uri="{BB962C8B-B14F-4D97-AF65-F5344CB8AC3E}">
        <p14:creationId xmlns:p14="http://schemas.microsoft.com/office/powerpoint/2010/main" val="2127918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移植後の合併症①　感染症</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022792A-09C5-437B-A822-4AD1F2CBB747}"/>
              </a:ext>
            </a:extLst>
          </p:cNvPr>
          <p:cNvSpPr/>
          <p:nvPr/>
        </p:nvSpPr>
        <p:spPr>
          <a:xfrm>
            <a:off x="395536" y="1052736"/>
            <a:ext cx="8496944" cy="3862596"/>
          </a:xfrm>
          <a:prstGeom prst="rect">
            <a:avLst/>
          </a:prstGeom>
        </p:spPr>
        <p:txBody>
          <a:bodyPr wrap="square">
            <a:spAutoFit/>
          </a:bodyPr>
          <a:lstStyle/>
          <a:p>
            <a:pPr>
              <a:spcAft>
                <a:spcPts val="600"/>
              </a:spcAft>
            </a:pPr>
            <a:r>
              <a:rPr lang="ja-JP" altLang="ja-JP" sz="2000" kern="100" dirty="0">
                <a:latin typeface="+mj-ea"/>
                <a:ea typeface="+mj-ea"/>
                <a:cs typeface="Times New Roman" panose="02020603050405020304" pitchFamily="18" charset="0"/>
              </a:rPr>
              <a:t>ヒトの免疫機構はおおきく、４つに分けることができる。</a:t>
            </a:r>
          </a:p>
          <a:p>
            <a:pPr>
              <a:spcAft>
                <a:spcPts val="600"/>
              </a:spcAft>
            </a:pPr>
            <a:r>
              <a:rPr lang="ja-JP" altLang="ja-JP" sz="2000" kern="100" dirty="0">
                <a:latin typeface="+mj-ea"/>
                <a:ea typeface="+mj-ea"/>
                <a:cs typeface="Times New Roman" panose="02020603050405020304" pitchFamily="18" charset="0"/>
              </a:rPr>
              <a:t>①</a:t>
            </a:r>
            <a:r>
              <a:rPr lang="ja-JP" altLang="ja-JP" sz="2000" b="1" kern="100" dirty="0">
                <a:solidFill>
                  <a:srgbClr val="FF0000"/>
                </a:solidFill>
                <a:latin typeface="+mj-ea"/>
                <a:ea typeface="+mj-ea"/>
                <a:cs typeface="Times New Roman" panose="02020603050405020304" pitchFamily="18" charset="0"/>
              </a:rPr>
              <a:t>生理的バリアー</a:t>
            </a:r>
            <a:r>
              <a:rPr lang="ja-JP" altLang="ja-JP" sz="2000" kern="100" dirty="0">
                <a:latin typeface="+mj-ea"/>
                <a:ea typeface="+mj-ea"/>
                <a:cs typeface="Times New Roman" panose="02020603050405020304" pitchFamily="18" charset="0"/>
              </a:rPr>
              <a:t>：皮膚、粘膜、正常細菌叢</a:t>
            </a:r>
          </a:p>
          <a:p>
            <a:pPr>
              <a:spcAft>
                <a:spcPts val="600"/>
              </a:spcAft>
            </a:pPr>
            <a:r>
              <a:rPr lang="ja-JP" altLang="en-US" sz="2000" kern="100" dirty="0">
                <a:latin typeface="+mj-ea"/>
                <a:ea typeface="+mj-ea"/>
                <a:cs typeface="Times New Roman" panose="02020603050405020304" pitchFamily="18" charset="0"/>
              </a:rPr>
              <a:t>　</a:t>
            </a:r>
            <a:r>
              <a:rPr lang="en-US" altLang="ja-JP" sz="2000" kern="100" dirty="0">
                <a:latin typeface="+mj-ea"/>
                <a:ea typeface="+mj-ea"/>
                <a:cs typeface="Times New Roman" panose="02020603050405020304" pitchFamily="18" charset="0"/>
              </a:rPr>
              <a:t>		</a:t>
            </a:r>
            <a:r>
              <a:rPr lang="ja-JP" altLang="ja-JP" sz="2000" kern="100" dirty="0">
                <a:latin typeface="+mj-ea"/>
                <a:ea typeface="+mj-ea"/>
                <a:cs typeface="Times New Roman" panose="02020603050405020304" pitchFamily="18" charset="0"/>
              </a:rPr>
              <a:t>→放射線、抗がん剤、頸静脈ルート⇒細菌・真菌感染</a:t>
            </a:r>
          </a:p>
          <a:p>
            <a:pPr>
              <a:spcAft>
                <a:spcPts val="600"/>
              </a:spcAft>
            </a:pPr>
            <a:r>
              <a:rPr lang="ja-JP" altLang="ja-JP" sz="2000" kern="100" dirty="0">
                <a:latin typeface="+mj-ea"/>
                <a:ea typeface="+mj-ea"/>
                <a:cs typeface="Times New Roman" panose="02020603050405020304" pitchFamily="18" charset="0"/>
              </a:rPr>
              <a:t>②</a:t>
            </a:r>
            <a:r>
              <a:rPr lang="ja-JP" altLang="ja-JP" sz="2000" kern="100" dirty="0">
                <a:solidFill>
                  <a:srgbClr val="FF0000"/>
                </a:solidFill>
                <a:latin typeface="+mj-ea"/>
                <a:ea typeface="+mj-ea"/>
                <a:cs typeface="Times New Roman" panose="02020603050405020304" pitchFamily="18" charset="0"/>
              </a:rPr>
              <a:t>食細胞系</a:t>
            </a:r>
            <a:r>
              <a:rPr lang="ja-JP" altLang="ja-JP" sz="2000" kern="100" dirty="0">
                <a:latin typeface="+mj-ea"/>
                <a:ea typeface="+mj-ea"/>
                <a:cs typeface="Times New Roman" panose="02020603050405020304" pitchFamily="18" charset="0"/>
              </a:rPr>
              <a:t>：好中球、単球、</a:t>
            </a:r>
            <a:r>
              <a:rPr lang="en-US" altLang="ja-JP" sz="2000" kern="100" dirty="0">
                <a:latin typeface="+mj-ea"/>
                <a:ea typeface="+mj-ea"/>
                <a:cs typeface="Times New Roman" panose="02020603050405020304" pitchFamily="18" charset="0"/>
              </a:rPr>
              <a:t>M</a:t>
            </a:r>
            <a:r>
              <a:rPr lang="ja-JP" altLang="ja-JP" sz="2000" kern="100" dirty="0">
                <a:latin typeface="+mj-ea"/>
                <a:ea typeface="+mj-ea"/>
                <a:cs typeface="Times New Roman" panose="02020603050405020304" pitchFamily="18" charset="0"/>
              </a:rPr>
              <a:t>φ</a:t>
            </a:r>
          </a:p>
          <a:p>
            <a:pPr>
              <a:spcAft>
                <a:spcPts val="600"/>
              </a:spcAft>
            </a:pPr>
            <a:r>
              <a:rPr lang="ja-JP" altLang="en-US" sz="2000" kern="100" dirty="0">
                <a:latin typeface="+mj-ea"/>
                <a:ea typeface="+mj-ea"/>
                <a:cs typeface="Times New Roman" panose="02020603050405020304" pitchFamily="18" charset="0"/>
              </a:rPr>
              <a:t>　</a:t>
            </a:r>
            <a:r>
              <a:rPr lang="en-US" altLang="ja-JP" sz="2000" kern="100" dirty="0">
                <a:latin typeface="+mj-ea"/>
                <a:ea typeface="+mj-ea"/>
                <a:cs typeface="Times New Roman" panose="02020603050405020304" pitchFamily="18" charset="0"/>
              </a:rPr>
              <a:t>		</a:t>
            </a:r>
            <a:r>
              <a:rPr lang="ja-JP" altLang="ja-JP" sz="2000" kern="100" dirty="0">
                <a:latin typeface="+mj-ea"/>
                <a:ea typeface="+mj-ea"/>
                <a:cs typeface="Times New Roman" panose="02020603050405020304" pitchFamily="18" charset="0"/>
              </a:rPr>
              <a:t>→移植、ステロイド⇒特に真菌感染</a:t>
            </a:r>
          </a:p>
          <a:p>
            <a:pPr>
              <a:spcAft>
                <a:spcPts val="600"/>
              </a:spcAft>
            </a:pPr>
            <a:r>
              <a:rPr lang="ja-JP" altLang="ja-JP" sz="2000" kern="100" dirty="0">
                <a:latin typeface="+mj-ea"/>
                <a:ea typeface="+mj-ea"/>
                <a:cs typeface="Times New Roman" panose="02020603050405020304" pitchFamily="18" charset="0"/>
              </a:rPr>
              <a:t>③</a:t>
            </a:r>
            <a:r>
              <a:rPr lang="ja-JP" altLang="ja-JP" sz="2000" kern="100" dirty="0">
                <a:solidFill>
                  <a:srgbClr val="FF0000"/>
                </a:solidFill>
                <a:latin typeface="+mj-ea"/>
                <a:ea typeface="+mj-ea"/>
                <a:cs typeface="Times New Roman" panose="02020603050405020304" pitchFamily="18" charset="0"/>
              </a:rPr>
              <a:t>細胞性免疫</a:t>
            </a:r>
            <a:r>
              <a:rPr lang="ja-JP" altLang="ja-JP" sz="2000" kern="100" dirty="0">
                <a:latin typeface="+mj-ea"/>
                <a:ea typeface="+mj-ea"/>
                <a:cs typeface="Times New Roman" panose="02020603050405020304" pitchFamily="18" charset="0"/>
              </a:rPr>
              <a:t>：キラー</a:t>
            </a:r>
            <a:r>
              <a:rPr lang="en-US" altLang="ja-JP" sz="2000" kern="100" dirty="0">
                <a:latin typeface="+mj-ea"/>
                <a:ea typeface="+mj-ea"/>
                <a:cs typeface="Times New Roman" panose="02020603050405020304" pitchFamily="18" charset="0"/>
              </a:rPr>
              <a:t>T</a:t>
            </a:r>
            <a:r>
              <a:rPr lang="ja-JP" altLang="ja-JP" sz="2000" kern="100" dirty="0">
                <a:latin typeface="+mj-ea"/>
                <a:ea typeface="+mj-ea"/>
                <a:cs typeface="Times New Roman" panose="02020603050405020304" pitchFamily="18" charset="0"/>
              </a:rPr>
              <a:t>細胞、</a:t>
            </a:r>
            <a:r>
              <a:rPr lang="en-US" altLang="ja-JP" sz="2000" kern="100" dirty="0">
                <a:latin typeface="+mj-ea"/>
                <a:ea typeface="+mj-ea"/>
                <a:cs typeface="Times New Roman" panose="02020603050405020304" pitchFamily="18" charset="0"/>
              </a:rPr>
              <a:t>NK</a:t>
            </a:r>
            <a:r>
              <a:rPr lang="ja-JP" altLang="ja-JP" sz="2000" kern="100" dirty="0">
                <a:latin typeface="+mj-ea"/>
                <a:ea typeface="+mj-ea"/>
                <a:cs typeface="Times New Roman" panose="02020603050405020304" pitchFamily="18" charset="0"/>
              </a:rPr>
              <a:t>細胞</a:t>
            </a:r>
          </a:p>
          <a:p>
            <a:pPr>
              <a:spcAft>
                <a:spcPts val="600"/>
              </a:spcAft>
            </a:pPr>
            <a:r>
              <a:rPr lang="ja-JP" altLang="en-US" sz="2000" kern="100" dirty="0">
                <a:latin typeface="+mj-ea"/>
                <a:ea typeface="+mj-ea"/>
                <a:cs typeface="Times New Roman" panose="02020603050405020304" pitchFamily="18" charset="0"/>
              </a:rPr>
              <a:t>　</a:t>
            </a:r>
            <a:r>
              <a:rPr lang="en-US" altLang="ja-JP" sz="2000" kern="100" dirty="0">
                <a:latin typeface="+mj-ea"/>
                <a:ea typeface="+mj-ea"/>
                <a:cs typeface="Times New Roman" panose="02020603050405020304" pitchFamily="18" charset="0"/>
              </a:rPr>
              <a:t>		</a:t>
            </a:r>
            <a:r>
              <a:rPr lang="ja-JP" altLang="ja-JP" sz="2000" kern="100" dirty="0">
                <a:latin typeface="+mj-ea"/>
                <a:ea typeface="+mj-ea"/>
                <a:cs typeface="Times New Roman" panose="02020603050405020304" pitchFamily="18" charset="0"/>
              </a:rPr>
              <a:t>→免疫抑制剤、ステロイド⇒ウイルス感染</a:t>
            </a:r>
          </a:p>
          <a:p>
            <a:pPr>
              <a:spcAft>
                <a:spcPts val="600"/>
              </a:spcAft>
            </a:pPr>
            <a:r>
              <a:rPr lang="ja-JP" altLang="ja-JP" sz="2000" kern="100" dirty="0">
                <a:latin typeface="+mj-ea"/>
                <a:ea typeface="+mj-ea"/>
                <a:cs typeface="Times New Roman" panose="02020603050405020304" pitchFamily="18" charset="0"/>
              </a:rPr>
              <a:t>④</a:t>
            </a:r>
            <a:r>
              <a:rPr lang="ja-JP" altLang="ja-JP" sz="2000" kern="100" dirty="0">
                <a:solidFill>
                  <a:srgbClr val="FF0000"/>
                </a:solidFill>
                <a:latin typeface="+mj-ea"/>
                <a:ea typeface="+mj-ea"/>
                <a:cs typeface="Times New Roman" panose="02020603050405020304" pitchFamily="18" charset="0"/>
              </a:rPr>
              <a:t>液性免疫</a:t>
            </a:r>
            <a:r>
              <a:rPr lang="ja-JP" altLang="ja-JP" sz="2000" kern="100" dirty="0">
                <a:latin typeface="+mj-ea"/>
                <a:ea typeface="+mj-ea"/>
                <a:cs typeface="Times New Roman" panose="02020603050405020304" pitchFamily="18" charset="0"/>
              </a:rPr>
              <a:t>：</a:t>
            </a:r>
            <a:r>
              <a:rPr lang="en-US" altLang="ja-JP" sz="2000" kern="100" dirty="0">
                <a:latin typeface="+mj-ea"/>
                <a:ea typeface="+mj-ea"/>
                <a:cs typeface="Times New Roman" panose="02020603050405020304" pitchFamily="18" charset="0"/>
              </a:rPr>
              <a:t>B</a:t>
            </a:r>
            <a:r>
              <a:rPr lang="ja-JP" altLang="ja-JP" sz="2000" kern="100" dirty="0">
                <a:latin typeface="+mj-ea"/>
                <a:ea typeface="+mj-ea"/>
                <a:cs typeface="Times New Roman" panose="02020603050405020304" pitchFamily="18" charset="0"/>
              </a:rPr>
              <a:t>リンパ球、形質細胞、抗体</a:t>
            </a:r>
          </a:p>
          <a:p>
            <a:pPr>
              <a:spcAft>
                <a:spcPts val="600"/>
              </a:spcAft>
            </a:pPr>
            <a:r>
              <a:rPr lang="ja-JP" altLang="en-US" sz="2000" kern="100" dirty="0">
                <a:latin typeface="+mj-ea"/>
                <a:ea typeface="+mj-ea"/>
                <a:cs typeface="Times New Roman" panose="02020603050405020304" pitchFamily="18" charset="0"/>
              </a:rPr>
              <a:t>　</a:t>
            </a:r>
            <a:r>
              <a:rPr lang="en-US" altLang="ja-JP" sz="2000" kern="100" dirty="0">
                <a:latin typeface="+mj-ea"/>
                <a:ea typeface="+mj-ea"/>
                <a:cs typeface="Times New Roman" panose="02020603050405020304" pitchFamily="18" charset="0"/>
              </a:rPr>
              <a:t>		</a:t>
            </a:r>
            <a:r>
              <a:rPr lang="ja-JP" altLang="ja-JP" sz="2000" kern="100" dirty="0">
                <a:latin typeface="+mj-ea"/>
                <a:ea typeface="+mj-ea"/>
                <a:cs typeface="Times New Roman" panose="02020603050405020304" pitchFamily="18" charset="0"/>
              </a:rPr>
              <a:t>→</a:t>
            </a:r>
            <a:r>
              <a:rPr lang="en-US" altLang="ja-JP" sz="2000" kern="100" dirty="0">
                <a:latin typeface="+mj-ea"/>
                <a:ea typeface="+mj-ea"/>
                <a:cs typeface="Times New Roman" panose="02020603050405020304" pitchFamily="18" charset="0"/>
              </a:rPr>
              <a:t>GVHD</a:t>
            </a:r>
            <a:r>
              <a:rPr lang="ja-JP" altLang="ja-JP" sz="2000" kern="100" dirty="0">
                <a:latin typeface="+mj-ea"/>
                <a:ea typeface="+mj-ea"/>
                <a:cs typeface="Times New Roman" panose="02020603050405020304" pitchFamily="18" charset="0"/>
              </a:rPr>
              <a:t>発症やステロイド⇒細菌・ウイルス感染</a:t>
            </a:r>
            <a:endParaRPr lang="en-US" altLang="ja-JP" sz="2000" kern="100" dirty="0">
              <a:latin typeface="+mj-ea"/>
              <a:ea typeface="+mj-ea"/>
              <a:cs typeface="Times New Roman" panose="02020603050405020304" pitchFamily="18" charset="0"/>
            </a:endParaRPr>
          </a:p>
          <a:p>
            <a:pPr>
              <a:spcAft>
                <a:spcPts val="600"/>
              </a:spcAft>
            </a:pPr>
            <a:endParaRPr lang="en-US" altLang="ja-JP" sz="2000" kern="100" dirty="0">
              <a:effectLst/>
              <a:latin typeface="+mj-ea"/>
              <a:ea typeface="+mj-ea"/>
              <a:cs typeface="Times New Roman" panose="02020603050405020304" pitchFamily="18" charset="0"/>
            </a:endParaRPr>
          </a:p>
        </p:txBody>
      </p:sp>
      <p:sp>
        <p:nvSpPr>
          <p:cNvPr id="7" name="四角形: 角を丸くする 6">
            <a:extLst>
              <a:ext uri="{FF2B5EF4-FFF2-40B4-BE49-F238E27FC236}">
                <a16:creationId xmlns:a16="http://schemas.microsoft.com/office/drawing/2014/main" id="{47F6123F-32D9-407E-AF30-C94969D2C840}"/>
              </a:ext>
            </a:extLst>
          </p:cNvPr>
          <p:cNvSpPr/>
          <p:nvPr/>
        </p:nvSpPr>
        <p:spPr>
          <a:xfrm>
            <a:off x="527347" y="4634632"/>
            <a:ext cx="1255668" cy="301804"/>
          </a:xfrm>
          <a:prstGeom prst="roundRect">
            <a:avLst>
              <a:gd name="adj" fmla="val 50000"/>
            </a:avLst>
          </a:prstGeom>
          <a:solidFill>
            <a:srgbClr val="FFFFFF"/>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抗菌薬</a:t>
            </a:r>
          </a:p>
        </p:txBody>
      </p:sp>
      <p:sp>
        <p:nvSpPr>
          <p:cNvPr id="8" name="四角形: 角を丸くする 7">
            <a:extLst>
              <a:ext uri="{FF2B5EF4-FFF2-40B4-BE49-F238E27FC236}">
                <a16:creationId xmlns:a16="http://schemas.microsoft.com/office/drawing/2014/main" id="{4B24468A-C5EE-4B12-B77C-FCA09833F13E}"/>
              </a:ext>
            </a:extLst>
          </p:cNvPr>
          <p:cNvSpPr/>
          <p:nvPr/>
        </p:nvSpPr>
        <p:spPr>
          <a:xfrm>
            <a:off x="539552" y="5050553"/>
            <a:ext cx="2304256" cy="355847"/>
          </a:xfrm>
          <a:prstGeom prst="round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第</a:t>
            </a:r>
            <a:r>
              <a:rPr kumimoji="1" lang="en-US" altLang="ja-JP" dirty="0">
                <a:solidFill>
                  <a:schemeClr val="tx1"/>
                </a:solidFill>
              </a:rPr>
              <a:t>4</a:t>
            </a:r>
            <a:r>
              <a:rPr kumimoji="1" lang="ja-JP" altLang="en-US" dirty="0">
                <a:solidFill>
                  <a:schemeClr val="tx1"/>
                </a:solidFill>
              </a:rPr>
              <a:t>世代セフェム系</a:t>
            </a:r>
          </a:p>
        </p:txBody>
      </p:sp>
      <p:sp>
        <p:nvSpPr>
          <p:cNvPr id="9" name="四角形: 角を丸くする 8">
            <a:extLst>
              <a:ext uri="{FF2B5EF4-FFF2-40B4-BE49-F238E27FC236}">
                <a16:creationId xmlns:a16="http://schemas.microsoft.com/office/drawing/2014/main" id="{C8D20CB1-1A33-4C95-A288-719E656A5C69}"/>
              </a:ext>
            </a:extLst>
          </p:cNvPr>
          <p:cNvSpPr/>
          <p:nvPr/>
        </p:nvSpPr>
        <p:spPr>
          <a:xfrm>
            <a:off x="539552" y="5502013"/>
            <a:ext cx="2304256" cy="355847"/>
          </a:xfrm>
          <a:prstGeom prst="round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カルバペネム系</a:t>
            </a:r>
          </a:p>
        </p:txBody>
      </p:sp>
      <p:sp>
        <p:nvSpPr>
          <p:cNvPr id="10" name="四角形: 角を丸くする 9">
            <a:extLst>
              <a:ext uri="{FF2B5EF4-FFF2-40B4-BE49-F238E27FC236}">
                <a16:creationId xmlns:a16="http://schemas.microsoft.com/office/drawing/2014/main" id="{FC6200CD-F2AA-4E35-BCD2-358301CC2079}"/>
              </a:ext>
            </a:extLst>
          </p:cNvPr>
          <p:cNvSpPr/>
          <p:nvPr/>
        </p:nvSpPr>
        <p:spPr>
          <a:xfrm>
            <a:off x="539552" y="5953473"/>
            <a:ext cx="2304256" cy="355847"/>
          </a:xfrm>
          <a:prstGeom prst="round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グリコペプチド系</a:t>
            </a:r>
          </a:p>
        </p:txBody>
      </p:sp>
      <p:sp>
        <p:nvSpPr>
          <p:cNvPr id="11" name="四角形: 角を丸くする 10">
            <a:extLst>
              <a:ext uri="{FF2B5EF4-FFF2-40B4-BE49-F238E27FC236}">
                <a16:creationId xmlns:a16="http://schemas.microsoft.com/office/drawing/2014/main" id="{EC5D1D8B-CE61-478E-96DD-0B305328F253}"/>
              </a:ext>
            </a:extLst>
          </p:cNvPr>
          <p:cNvSpPr/>
          <p:nvPr/>
        </p:nvSpPr>
        <p:spPr>
          <a:xfrm>
            <a:off x="3263651" y="4633166"/>
            <a:ext cx="1255668" cy="301804"/>
          </a:xfrm>
          <a:prstGeom prst="roundRect">
            <a:avLst>
              <a:gd name="adj" fmla="val 50000"/>
            </a:avLst>
          </a:prstGeom>
          <a:solidFill>
            <a:srgbClr val="FFFFFF"/>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抗真菌薬</a:t>
            </a:r>
          </a:p>
        </p:txBody>
      </p:sp>
      <p:sp>
        <p:nvSpPr>
          <p:cNvPr id="12" name="四角形: 角を丸くする 11">
            <a:extLst>
              <a:ext uri="{FF2B5EF4-FFF2-40B4-BE49-F238E27FC236}">
                <a16:creationId xmlns:a16="http://schemas.microsoft.com/office/drawing/2014/main" id="{3871C533-BF04-4D07-B6AF-965B2EA47421}"/>
              </a:ext>
            </a:extLst>
          </p:cNvPr>
          <p:cNvSpPr/>
          <p:nvPr/>
        </p:nvSpPr>
        <p:spPr>
          <a:xfrm>
            <a:off x="3275856" y="5049087"/>
            <a:ext cx="2304256" cy="355847"/>
          </a:xfrm>
          <a:prstGeom prst="round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ST</a:t>
            </a:r>
            <a:r>
              <a:rPr kumimoji="1" lang="ja-JP" altLang="en-US" dirty="0">
                <a:solidFill>
                  <a:schemeClr val="tx1"/>
                </a:solidFill>
              </a:rPr>
              <a:t>合剤（生着後）</a:t>
            </a:r>
          </a:p>
        </p:txBody>
      </p:sp>
      <p:sp>
        <p:nvSpPr>
          <p:cNvPr id="13" name="四角形: 角を丸くする 12">
            <a:extLst>
              <a:ext uri="{FF2B5EF4-FFF2-40B4-BE49-F238E27FC236}">
                <a16:creationId xmlns:a16="http://schemas.microsoft.com/office/drawing/2014/main" id="{035252B8-0A9E-4130-B838-CAA3DAC7F14B}"/>
              </a:ext>
            </a:extLst>
          </p:cNvPr>
          <p:cNvSpPr/>
          <p:nvPr/>
        </p:nvSpPr>
        <p:spPr>
          <a:xfrm>
            <a:off x="3275856" y="5500547"/>
            <a:ext cx="2304256" cy="355847"/>
          </a:xfrm>
          <a:prstGeom prst="round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アゾール系</a:t>
            </a:r>
          </a:p>
        </p:txBody>
      </p:sp>
      <p:sp>
        <p:nvSpPr>
          <p:cNvPr id="14" name="四角形: 角を丸くする 13">
            <a:extLst>
              <a:ext uri="{FF2B5EF4-FFF2-40B4-BE49-F238E27FC236}">
                <a16:creationId xmlns:a16="http://schemas.microsoft.com/office/drawing/2014/main" id="{66B712F3-DE7D-40E3-9B4C-76740F0203F1}"/>
              </a:ext>
            </a:extLst>
          </p:cNvPr>
          <p:cNvSpPr/>
          <p:nvPr/>
        </p:nvSpPr>
        <p:spPr>
          <a:xfrm>
            <a:off x="3275856" y="5952007"/>
            <a:ext cx="2304256" cy="355847"/>
          </a:xfrm>
          <a:prstGeom prst="round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キャンディン</a:t>
            </a:r>
            <a:r>
              <a:rPr kumimoji="1" lang="ja-JP" altLang="en-US" dirty="0">
                <a:solidFill>
                  <a:schemeClr val="tx1"/>
                </a:solidFill>
              </a:rPr>
              <a:t>系</a:t>
            </a:r>
          </a:p>
        </p:txBody>
      </p:sp>
      <p:sp>
        <p:nvSpPr>
          <p:cNvPr id="15" name="四角形: 角を丸くする 14">
            <a:extLst>
              <a:ext uri="{FF2B5EF4-FFF2-40B4-BE49-F238E27FC236}">
                <a16:creationId xmlns:a16="http://schemas.microsoft.com/office/drawing/2014/main" id="{BC7986BD-B0B5-43AA-9713-FC531B07053D}"/>
              </a:ext>
            </a:extLst>
          </p:cNvPr>
          <p:cNvSpPr/>
          <p:nvPr/>
        </p:nvSpPr>
        <p:spPr>
          <a:xfrm>
            <a:off x="5999954" y="4634632"/>
            <a:ext cx="1668389" cy="301804"/>
          </a:xfrm>
          <a:prstGeom prst="roundRect">
            <a:avLst>
              <a:gd name="adj" fmla="val 50000"/>
            </a:avLst>
          </a:prstGeom>
          <a:solidFill>
            <a:srgbClr val="FFFFFF"/>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抗ウイルス薬</a:t>
            </a:r>
          </a:p>
        </p:txBody>
      </p:sp>
      <p:sp>
        <p:nvSpPr>
          <p:cNvPr id="16" name="四角形: 角を丸くする 15">
            <a:extLst>
              <a:ext uri="{FF2B5EF4-FFF2-40B4-BE49-F238E27FC236}">
                <a16:creationId xmlns:a16="http://schemas.microsoft.com/office/drawing/2014/main" id="{90416513-90CF-4E9B-9CC6-1E1B48357059}"/>
              </a:ext>
            </a:extLst>
          </p:cNvPr>
          <p:cNvSpPr/>
          <p:nvPr/>
        </p:nvSpPr>
        <p:spPr>
          <a:xfrm>
            <a:off x="6012160" y="5050553"/>
            <a:ext cx="2304256" cy="355847"/>
          </a:xfrm>
          <a:prstGeom prst="round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アシクロビル</a:t>
            </a:r>
            <a:endParaRPr kumimoji="1" lang="ja-JP" altLang="en-US" dirty="0">
              <a:solidFill>
                <a:schemeClr val="tx1"/>
              </a:solidFill>
            </a:endParaRPr>
          </a:p>
        </p:txBody>
      </p:sp>
      <p:sp>
        <p:nvSpPr>
          <p:cNvPr id="17" name="四角形: 角を丸くする 16">
            <a:extLst>
              <a:ext uri="{FF2B5EF4-FFF2-40B4-BE49-F238E27FC236}">
                <a16:creationId xmlns:a16="http://schemas.microsoft.com/office/drawing/2014/main" id="{5DB398AE-9116-471A-B619-D57F4E185DBF}"/>
              </a:ext>
            </a:extLst>
          </p:cNvPr>
          <p:cNvSpPr/>
          <p:nvPr/>
        </p:nvSpPr>
        <p:spPr>
          <a:xfrm>
            <a:off x="6012160" y="5502013"/>
            <a:ext cx="2304256" cy="355847"/>
          </a:xfrm>
          <a:prstGeom prst="round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ホスカビル</a:t>
            </a:r>
          </a:p>
        </p:txBody>
      </p:sp>
      <p:sp>
        <p:nvSpPr>
          <p:cNvPr id="18" name="四角形: 角を丸くする 17">
            <a:extLst>
              <a:ext uri="{FF2B5EF4-FFF2-40B4-BE49-F238E27FC236}">
                <a16:creationId xmlns:a16="http://schemas.microsoft.com/office/drawing/2014/main" id="{8C3DFB11-8CF8-4AB1-9406-F004B5C94DA8}"/>
              </a:ext>
            </a:extLst>
          </p:cNvPr>
          <p:cNvSpPr/>
          <p:nvPr/>
        </p:nvSpPr>
        <p:spPr>
          <a:xfrm>
            <a:off x="6012160" y="5953473"/>
            <a:ext cx="2304256" cy="355847"/>
          </a:xfrm>
          <a:prstGeom prst="round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レテルモビル</a:t>
            </a:r>
          </a:p>
        </p:txBody>
      </p:sp>
    </p:spTree>
    <p:extLst>
      <p:ext uri="{BB962C8B-B14F-4D97-AF65-F5344CB8AC3E}">
        <p14:creationId xmlns:p14="http://schemas.microsoft.com/office/powerpoint/2010/main" val="951294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感染症</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FDF7FC8B-72D5-440E-AB8F-DE61F24B03B7}"/>
              </a:ext>
            </a:extLst>
          </p:cNvPr>
          <p:cNvPicPr/>
          <p:nvPr/>
        </p:nvPicPr>
        <p:blipFill rotWithShape="1">
          <a:blip r:embed="rId3"/>
          <a:srcRect l="25713" t="13248" r="23087" b="10684"/>
          <a:stretch/>
        </p:blipFill>
        <p:spPr bwMode="auto">
          <a:xfrm>
            <a:off x="395536" y="737420"/>
            <a:ext cx="8064896" cy="59319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2895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移植後の合併症②　</a:t>
            </a:r>
            <a:r>
              <a:rPr lang="en-US" altLang="ja-JP" sz="3600" dirty="0">
                <a:latin typeface="+mj-ea"/>
              </a:rPr>
              <a:t>GVHD</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93E9063A-F8C6-46C8-99F3-41F28F525AA0}"/>
              </a:ext>
            </a:extLst>
          </p:cNvPr>
          <p:cNvPicPr>
            <a:picLocks noChangeAspect="1"/>
          </p:cNvPicPr>
          <p:nvPr/>
        </p:nvPicPr>
        <p:blipFill rotWithShape="1">
          <a:blip r:embed="rId3"/>
          <a:srcRect l="16138" t="18100" r="23226" b="14721"/>
          <a:stretch/>
        </p:blipFill>
        <p:spPr>
          <a:xfrm>
            <a:off x="503548" y="980728"/>
            <a:ext cx="8136904" cy="5634392"/>
          </a:xfrm>
          <a:prstGeom prst="rect">
            <a:avLst/>
          </a:prstGeom>
        </p:spPr>
      </p:pic>
      <p:cxnSp>
        <p:nvCxnSpPr>
          <p:cNvPr id="6" name="直線コネクタ 5">
            <a:extLst>
              <a:ext uri="{FF2B5EF4-FFF2-40B4-BE49-F238E27FC236}">
                <a16:creationId xmlns:a16="http://schemas.microsoft.com/office/drawing/2014/main" id="{27DFAD64-9A04-4B4D-8BAA-987F8012C37F}"/>
              </a:ext>
            </a:extLst>
          </p:cNvPr>
          <p:cNvCxnSpPr/>
          <p:nvPr/>
        </p:nvCxnSpPr>
        <p:spPr>
          <a:xfrm>
            <a:off x="6300192" y="5013176"/>
            <a:ext cx="0" cy="64807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C91FDC59-B98C-4270-8B69-409FC107F95B}"/>
              </a:ext>
            </a:extLst>
          </p:cNvPr>
          <p:cNvSpPr txBox="1"/>
          <p:nvPr/>
        </p:nvSpPr>
        <p:spPr>
          <a:xfrm>
            <a:off x="4932040" y="4624745"/>
            <a:ext cx="1752800" cy="369332"/>
          </a:xfrm>
          <a:prstGeom prst="rect">
            <a:avLst/>
          </a:prstGeom>
          <a:noFill/>
        </p:spPr>
        <p:txBody>
          <a:bodyPr wrap="square" rtlCol="0">
            <a:spAutoFit/>
          </a:bodyPr>
          <a:lstStyle/>
          <a:p>
            <a:r>
              <a:rPr kumimoji="1" lang="en-US" altLang="ja-JP" dirty="0"/>
              <a:t>WBC 1000/</a:t>
            </a:r>
            <a:r>
              <a:rPr kumimoji="1" lang="en-US" altLang="ja-JP" dirty="0" err="1"/>
              <a:t>μL</a:t>
            </a:r>
            <a:endParaRPr kumimoji="1" lang="ja-JP" altLang="en-US" dirty="0"/>
          </a:p>
        </p:txBody>
      </p:sp>
      <p:sp>
        <p:nvSpPr>
          <p:cNvPr id="10" name="四角形: 角を丸くする 9">
            <a:extLst>
              <a:ext uri="{FF2B5EF4-FFF2-40B4-BE49-F238E27FC236}">
                <a16:creationId xmlns:a16="http://schemas.microsoft.com/office/drawing/2014/main" id="{0FD5518E-93ED-46D0-BB41-9885B839C542}"/>
              </a:ext>
            </a:extLst>
          </p:cNvPr>
          <p:cNvSpPr/>
          <p:nvPr/>
        </p:nvSpPr>
        <p:spPr>
          <a:xfrm>
            <a:off x="2627784" y="2636912"/>
            <a:ext cx="360040" cy="1368152"/>
          </a:xfrm>
          <a:prstGeom prst="roundRect">
            <a:avLst>
              <a:gd name="adj" fmla="val 50000"/>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chemeClr val="tx1"/>
                </a:solidFill>
              </a:rPr>
              <a:t>免疫抑制剤</a:t>
            </a:r>
          </a:p>
        </p:txBody>
      </p:sp>
      <p:cxnSp>
        <p:nvCxnSpPr>
          <p:cNvPr id="12" name="直線矢印コネクタ 11">
            <a:extLst>
              <a:ext uri="{FF2B5EF4-FFF2-40B4-BE49-F238E27FC236}">
                <a16:creationId xmlns:a16="http://schemas.microsoft.com/office/drawing/2014/main" id="{91E7311A-CA5B-451E-9F6F-F4A518442EBB}"/>
              </a:ext>
            </a:extLst>
          </p:cNvPr>
          <p:cNvCxnSpPr/>
          <p:nvPr/>
        </p:nvCxnSpPr>
        <p:spPr>
          <a:xfrm>
            <a:off x="2987824" y="3356992"/>
            <a:ext cx="4608512"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四角形: 角を丸くする 12">
            <a:extLst>
              <a:ext uri="{FF2B5EF4-FFF2-40B4-BE49-F238E27FC236}">
                <a16:creationId xmlns:a16="http://schemas.microsoft.com/office/drawing/2014/main" id="{D77487D5-EEA9-4CAB-8E5D-96640E5888FA}"/>
              </a:ext>
            </a:extLst>
          </p:cNvPr>
          <p:cNvSpPr/>
          <p:nvPr/>
        </p:nvSpPr>
        <p:spPr>
          <a:xfrm>
            <a:off x="3059832" y="3429000"/>
            <a:ext cx="360040" cy="792088"/>
          </a:xfrm>
          <a:prstGeom prst="roundRect">
            <a:avLst>
              <a:gd name="adj" fmla="val 50000"/>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dirty="0">
                <a:solidFill>
                  <a:schemeClr val="tx1"/>
                </a:solidFill>
              </a:rPr>
              <a:t>G-CSF</a:t>
            </a:r>
            <a:endParaRPr kumimoji="1" lang="ja-JP" altLang="en-US" dirty="0">
              <a:solidFill>
                <a:schemeClr val="tx1"/>
              </a:solidFill>
            </a:endParaRPr>
          </a:p>
        </p:txBody>
      </p:sp>
      <p:cxnSp>
        <p:nvCxnSpPr>
          <p:cNvPr id="14" name="直線矢印コネクタ 13">
            <a:extLst>
              <a:ext uri="{FF2B5EF4-FFF2-40B4-BE49-F238E27FC236}">
                <a16:creationId xmlns:a16="http://schemas.microsoft.com/office/drawing/2014/main" id="{9F9F4294-50F4-4780-8CA1-FC022A6C6ECA}"/>
              </a:ext>
            </a:extLst>
          </p:cNvPr>
          <p:cNvCxnSpPr>
            <a:cxnSpLocks/>
          </p:cNvCxnSpPr>
          <p:nvPr/>
        </p:nvCxnSpPr>
        <p:spPr>
          <a:xfrm>
            <a:off x="3419872" y="3861048"/>
            <a:ext cx="2952328"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86AA684-6908-41E4-85FD-5EDB05075538}"/>
              </a:ext>
            </a:extLst>
          </p:cNvPr>
          <p:cNvSpPr txBox="1"/>
          <p:nvPr/>
        </p:nvSpPr>
        <p:spPr>
          <a:xfrm>
            <a:off x="5976157" y="5744066"/>
            <a:ext cx="900096" cy="523220"/>
          </a:xfrm>
          <a:prstGeom prst="rect">
            <a:avLst/>
          </a:prstGeom>
          <a:noFill/>
        </p:spPr>
        <p:txBody>
          <a:bodyPr wrap="square" rtlCol="0">
            <a:spAutoFit/>
          </a:bodyPr>
          <a:lstStyle/>
          <a:p>
            <a:r>
              <a:rPr kumimoji="1" lang="ja-JP" altLang="en-US" sz="2800" dirty="0"/>
              <a:t>生着</a:t>
            </a:r>
          </a:p>
        </p:txBody>
      </p:sp>
      <p:sp>
        <p:nvSpPr>
          <p:cNvPr id="8" name="楕円 7">
            <a:extLst>
              <a:ext uri="{FF2B5EF4-FFF2-40B4-BE49-F238E27FC236}">
                <a16:creationId xmlns:a16="http://schemas.microsoft.com/office/drawing/2014/main" id="{32C469D1-4CDE-49E2-B57A-BDDC7E68F38A}"/>
              </a:ext>
            </a:extLst>
          </p:cNvPr>
          <p:cNvSpPr/>
          <p:nvPr/>
        </p:nvSpPr>
        <p:spPr>
          <a:xfrm>
            <a:off x="5724130" y="3600302"/>
            <a:ext cx="2124234" cy="2132954"/>
          </a:xfrm>
          <a:prstGeom prst="ellipse">
            <a:avLst/>
          </a:prstGeom>
          <a:solidFill>
            <a:srgbClr val="FF00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t>GVHD</a:t>
            </a:r>
            <a:r>
              <a:rPr kumimoji="1" lang="ja-JP" altLang="en-US" sz="2000" dirty="0"/>
              <a:t>は</a:t>
            </a:r>
            <a:endParaRPr kumimoji="1" lang="en-US" altLang="ja-JP" sz="2000" dirty="0"/>
          </a:p>
          <a:p>
            <a:pPr algn="ctr"/>
            <a:r>
              <a:rPr lang="ja-JP" altLang="en-US" sz="2000" dirty="0"/>
              <a:t>細胞が増え始めると起こりやすい</a:t>
            </a:r>
            <a:endParaRPr kumimoji="1" lang="ja-JP" altLang="en-US" sz="2000" dirty="0"/>
          </a:p>
        </p:txBody>
      </p:sp>
    </p:spTree>
    <p:extLst>
      <p:ext uri="{BB962C8B-B14F-4D97-AF65-F5344CB8AC3E}">
        <p14:creationId xmlns:p14="http://schemas.microsoft.com/office/powerpoint/2010/main" val="116932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移植後の合併症②　</a:t>
            </a:r>
            <a:r>
              <a:rPr lang="en-US" altLang="ja-JP" sz="3600" dirty="0">
                <a:latin typeface="+mj-ea"/>
              </a:rPr>
              <a:t>GVHD</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01F0A748-DB48-40C1-A0F7-183F23A8832F}"/>
              </a:ext>
            </a:extLst>
          </p:cNvPr>
          <p:cNvCxnSpPr/>
          <p:nvPr/>
        </p:nvCxnSpPr>
        <p:spPr>
          <a:xfrm>
            <a:off x="3563888" y="1968416"/>
            <a:ext cx="187220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89C9CDB0-1FF6-4946-9161-E79F816BF0DA}"/>
              </a:ext>
            </a:extLst>
          </p:cNvPr>
          <p:cNvSpPr/>
          <p:nvPr/>
        </p:nvSpPr>
        <p:spPr>
          <a:xfrm>
            <a:off x="3887924" y="1782108"/>
            <a:ext cx="72008" cy="372616"/>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0110F7C-6D7D-41C5-A8FE-A9EAA10D3B12}"/>
              </a:ext>
            </a:extLst>
          </p:cNvPr>
          <p:cNvSpPr/>
          <p:nvPr/>
        </p:nvSpPr>
        <p:spPr>
          <a:xfrm>
            <a:off x="4040324" y="1782108"/>
            <a:ext cx="72008" cy="372616"/>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636CA7AF-5F8B-4B11-9189-2CBA80DE6985}"/>
              </a:ext>
            </a:extLst>
          </p:cNvPr>
          <p:cNvSpPr/>
          <p:nvPr/>
        </p:nvSpPr>
        <p:spPr>
          <a:xfrm>
            <a:off x="4320125" y="1782108"/>
            <a:ext cx="72008" cy="372616"/>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80E1EB2-ABB8-405C-99B2-ADF83EF06690}"/>
              </a:ext>
            </a:extLst>
          </p:cNvPr>
          <p:cNvSpPr/>
          <p:nvPr/>
        </p:nvSpPr>
        <p:spPr>
          <a:xfrm>
            <a:off x="4463988" y="1782108"/>
            <a:ext cx="72008" cy="372616"/>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421A4FC1-20A0-4974-A668-6F24E738F80A}"/>
              </a:ext>
            </a:extLst>
          </p:cNvPr>
          <p:cNvSpPr/>
          <p:nvPr/>
        </p:nvSpPr>
        <p:spPr>
          <a:xfrm>
            <a:off x="5076056" y="1785598"/>
            <a:ext cx="72008" cy="372616"/>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13C4CDB6-943E-401C-86CE-9E15ECFD1257}"/>
              </a:ext>
            </a:extLst>
          </p:cNvPr>
          <p:cNvSpPr txBox="1"/>
          <p:nvPr/>
        </p:nvSpPr>
        <p:spPr>
          <a:xfrm>
            <a:off x="4031940" y="1412776"/>
            <a:ext cx="936104" cy="369332"/>
          </a:xfrm>
          <a:prstGeom prst="rect">
            <a:avLst/>
          </a:prstGeom>
          <a:noFill/>
        </p:spPr>
        <p:txBody>
          <a:bodyPr wrap="square" rtlCol="0">
            <a:spAutoFit/>
          </a:bodyPr>
          <a:lstStyle/>
          <a:p>
            <a:pPr algn="ctr"/>
            <a:r>
              <a:rPr lang="ja-JP" altLang="en-US" dirty="0"/>
              <a:t>患者</a:t>
            </a:r>
            <a:endParaRPr kumimoji="1" lang="en-US" altLang="ja-JP" dirty="0"/>
          </a:p>
        </p:txBody>
      </p:sp>
      <p:cxnSp>
        <p:nvCxnSpPr>
          <p:cNvPr id="14" name="直線コネクタ 13">
            <a:extLst>
              <a:ext uri="{FF2B5EF4-FFF2-40B4-BE49-F238E27FC236}">
                <a16:creationId xmlns:a16="http://schemas.microsoft.com/office/drawing/2014/main" id="{609A3A4E-93B1-47F5-AE66-FCD5E957BF7E}"/>
              </a:ext>
            </a:extLst>
          </p:cNvPr>
          <p:cNvCxnSpPr/>
          <p:nvPr/>
        </p:nvCxnSpPr>
        <p:spPr>
          <a:xfrm>
            <a:off x="3563888" y="2502188"/>
            <a:ext cx="187220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3EDE05E1-F8C8-49AC-9B9E-CA57D7212635}"/>
              </a:ext>
            </a:extLst>
          </p:cNvPr>
          <p:cNvSpPr/>
          <p:nvPr/>
        </p:nvSpPr>
        <p:spPr>
          <a:xfrm>
            <a:off x="3887924" y="2315880"/>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89523C59-DDEC-4CA4-A5E3-61D54B7BA174}"/>
              </a:ext>
            </a:extLst>
          </p:cNvPr>
          <p:cNvSpPr/>
          <p:nvPr/>
        </p:nvSpPr>
        <p:spPr>
          <a:xfrm>
            <a:off x="4040324" y="2315880"/>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D0D1508F-8A99-4044-B345-40B2FE832A44}"/>
              </a:ext>
            </a:extLst>
          </p:cNvPr>
          <p:cNvSpPr/>
          <p:nvPr/>
        </p:nvSpPr>
        <p:spPr>
          <a:xfrm>
            <a:off x="4320125" y="2315880"/>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0310F73D-0B2C-4A9D-8DE8-A1D88FA31365}"/>
              </a:ext>
            </a:extLst>
          </p:cNvPr>
          <p:cNvSpPr/>
          <p:nvPr/>
        </p:nvSpPr>
        <p:spPr>
          <a:xfrm>
            <a:off x="4463988" y="2315880"/>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23F34B31-F147-45F5-B5AA-4CA9974C84B4}"/>
              </a:ext>
            </a:extLst>
          </p:cNvPr>
          <p:cNvSpPr/>
          <p:nvPr/>
        </p:nvSpPr>
        <p:spPr>
          <a:xfrm>
            <a:off x="5076056" y="2319370"/>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56073E28-3883-44AD-9790-13C4AFFE7B12}"/>
              </a:ext>
            </a:extLst>
          </p:cNvPr>
          <p:cNvSpPr/>
          <p:nvPr/>
        </p:nvSpPr>
        <p:spPr>
          <a:xfrm>
            <a:off x="3625293" y="1791400"/>
            <a:ext cx="72008" cy="372616"/>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56F80A0C-7B3F-497E-B086-3DD44D740D63}"/>
              </a:ext>
            </a:extLst>
          </p:cNvPr>
          <p:cNvSpPr/>
          <p:nvPr/>
        </p:nvSpPr>
        <p:spPr>
          <a:xfrm>
            <a:off x="3625293" y="2315880"/>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082AC82-A430-406D-A727-682FA27CDFEB}"/>
              </a:ext>
            </a:extLst>
          </p:cNvPr>
          <p:cNvSpPr txBox="1"/>
          <p:nvPr/>
        </p:nvSpPr>
        <p:spPr>
          <a:xfrm>
            <a:off x="3458012" y="2637737"/>
            <a:ext cx="1944216" cy="369332"/>
          </a:xfrm>
          <a:prstGeom prst="rect">
            <a:avLst/>
          </a:prstGeom>
          <a:noFill/>
        </p:spPr>
        <p:txBody>
          <a:bodyPr wrap="square" rtlCol="0">
            <a:spAutoFit/>
          </a:bodyPr>
          <a:lstStyle/>
          <a:p>
            <a:r>
              <a:rPr kumimoji="1" lang="en-US" altLang="ja-JP" spc="-300" dirty="0"/>
              <a:t>DP</a:t>
            </a:r>
            <a:r>
              <a:rPr lang="ja-JP" altLang="en-US" spc="-300" dirty="0"/>
              <a:t>   </a:t>
            </a:r>
            <a:r>
              <a:rPr kumimoji="1" lang="en-US" altLang="ja-JP" spc="-300" dirty="0"/>
              <a:t>DR/DQ</a:t>
            </a:r>
            <a:r>
              <a:rPr lang="ja-JP" altLang="en-US" spc="-300" dirty="0"/>
              <a:t>   </a:t>
            </a:r>
            <a:r>
              <a:rPr kumimoji="1" lang="en-US" altLang="ja-JP" dirty="0"/>
              <a:t>B/C</a:t>
            </a:r>
            <a:r>
              <a:rPr lang="ja-JP" altLang="en-US" dirty="0"/>
              <a:t>   　　</a:t>
            </a:r>
            <a:r>
              <a:rPr kumimoji="1" lang="en-US" altLang="ja-JP" dirty="0"/>
              <a:t>A</a:t>
            </a:r>
            <a:endParaRPr kumimoji="1" lang="ja-JP" altLang="en-US" dirty="0"/>
          </a:p>
        </p:txBody>
      </p:sp>
      <p:grpSp>
        <p:nvGrpSpPr>
          <p:cNvPr id="24" name="グループ化 23">
            <a:extLst>
              <a:ext uri="{FF2B5EF4-FFF2-40B4-BE49-F238E27FC236}">
                <a16:creationId xmlns:a16="http://schemas.microsoft.com/office/drawing/2014/main" id="{605BE2D7-FCAA-4112-A8B8-C32A16F20821}"/>
              </a:ext>
            </a:extLst>
          </p:cNvPr>
          <p:cNvGrpSpPr/>
          <p:nvPr/>
        </p:nvGrpSpPr>
        <p:grpSpPr>
          <a:xfrm>
            <a:off x="-180527" y="3212976"/>
            <a:ext cx="9466915" cy="1486767"/>
            <a:chOff x="-178391" y="2268272"/>
            <a:chExt cx="10041911" cy="1646229"/>
          </a:xfrm>
        </p:grpSpPr>
        <p:cxnSp>
          <p:nvCxnSpPr>
            <p:cNvPr id="25" name="直線コネクタ 24">
              <a:extLst>
                <a:ext uri="{FF2B5EF4-FFF2-40B4-BE49-F238E27FC236}">
                  <a16:creationId xmlns:a16="http://schemas.microsoft.com/office/drawing/2014/main" id="{1EA332F2-C607-4518-9E03-9EBFEF3614A8}"/>
                </a:ext>
              </a:extLst>
            </p:cNvPr>
            <p:cNvCxnSpPr/>
            <p:nvPr/>
          </p:nvCxnSpPr>
          <p:spPr>
            <a:xfrm>
              <a:off x="72568" y="3190106"/>
              <a:ext cx="187220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3FAB7CC9-8463-444F-97F7-76CE8AB2848A}"/>
                </a:ext>
              </a:extLst>
            </p:cNvPr>
            <p:cNvSpPr/>
            <p:nvPr/>
          </p:nvSpPr>
          <p:spPr>
            <a:xfrm>
              <a:off x="396604" y="3003798"/>
              <a:ext cx="72008" cy="372616"/>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8E086B9F-6230-4B59-8B0F-39E0ABB4F7CC}"/>
                </a:ext>
              </a:extLst>
            </p:cNvPr>
            <p:cNvSpPr/>
            <p:nvPr/>
          </p:nvSpPr>
          <p:spPr>
            <a:xfrm>
              <a:off x="549004" y="3003798"/>
              <a:ext cx="72008" cy="372616"/>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AD4F90D5-10B9-446D-BAD2-1AA057920B09}"/>
                </a:ext>
              </a:extLst>
            </p:cNvPr>
            <p:cNvSpPr/>
            <p:nvPr/>
          </p:nvSpPr>
          <p:spPr>
            <a:xfrm>
              <a:off x="828805" y="3003798"/>
              <a:ext cx="72008" cy="372616"/>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72A178E3-EBEA-488F-9845-4F7369D1D7F3}"/>
                </a:ext>
              </a:extLst>
            </p:cNvPr>
            <p:cNvSpPr/>
            <p:nvPr/>
          </p:nvSpPr>
          <p:spPr>
            <a:xfrm>
              <a:off x="972668" y="3003798"/>
              <a:ext cx="72008" cy="372616"/>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F2C44BBD-9663-47F5-8421-E95C6C6987C0}"/>
                </a:ext>
              </a:extLst>
            </p:cNvPr>
            <p:cNvSpPr/>
            <p:nvPr/>
          </p:nvSpPr>
          <p:spPr>
            <a:xfrm>
              <a:off x="1584736" y="3003798"/>
              <a:ext cx="72008" cy="372616"/>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a:extLst>
                <a:ext uri="{FF2B5EF4-FFF2-40B4-BE49-F238E27FC236}">
                  <a16:creationId xmlns:a16="http://schemas.microsoft.com/office/drawing/2014/main" id="{C56E8B85-6633-4108-AF6E-A762CAE3EA5A}"/>
                </a:ext>
              </a:extLst>
            </p:cNvPr>
            <p:cNvCxnSpPr/>
            <p:nvPr/>
          </p:nvCxnSpPr>
          <p:spPr>
            <a:xfrm>
              <a:off x="72568" y="3723878"/>
              <a:ext cx="187220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61CDB963-4075-49BF-995E-29CEBBA93159}"/>
                </a:ext>
              </a:extLst>
            </p:cNvPr>
            <p:cNvSpPr/>
            <p:nvPr/>
          </p:nvSpPr>
          <p:spPr>
            <a:xfrm>
              <a:off x="396604" y="3537570"/>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0A6775B1-B28A-4417-B51A-A43F6E3EE65E}"/>
                </a:ext>
              </a:extLst>
            </p:cNvPr>
            <p:cNvSpPr/>
            <p:nvPr/>
          </p:nvSpPr>
          <p:spPr>
            <a:xfrm>
              <a:off x="549004" y="3537570"/>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CC95B3E4-A4A2-442A-B94B-57A8B8544639}"/>
                </a:ext>
              </a:extLst>
            </p:cNvPr>
            <p:cNvSpPr/>
            <p:nvPr/>
          </p:nvSpPr>
          <p:spPr>
            <a:xfrm>
              <a:off x="828805" y="3537570"/>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BF9942BE-A479-4D46-97F6-2E838459E0A8}"/>
                </a:ext>
              </a:extLst>
            </p:cNvPr>
            <p:cNvSpPr/>
            <p:nvPr/>
          </p:nvSpPr>
          <p:spPr>
            <a:xfrm>
              <a:off x="972668" y="3537570"/>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6AB863D7-DB5B-4FD4-A5B0-B022AE9344C7}"/>
                </a:ext>
              </a:extLst>
            </p:cNvPr>
            <p:cNvSpPr/>
            <p:nvPr/>
          </p:nvSpPr>
          <p:spPr>
            <a:xfrm>
              <a:off x="1584736" y="3537570"/>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コネクタ 36">
              <a:extLst>
                <a:ext uri="{FF2B5EF4-FFF2-40B4-BE49-F238E27FC236}">
                  <a16:creationId xmlns:a16="http://schemas.microsoft.com/office/drawing/2014/main" id="{08E2D646-6783-4235-8CB3-3EE759778945}"/>
                </a:ext>
              </a:extLst>
            </p:cNvPr>
            <p:cNvCxnSpPr/>
            <p:nvPr/>
          </p:nvCxnSpPr>
          <p:spPr>
            <a:xfrm>
              <a:off x="7812360" y="3190106"/>
              <a:ext cx="187220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38" name="正方形/長方形 37">
              <a:extLst>
                <a:ext uri="{FF2B5EF4-FFF2-40B4-BE49-F238E27FC236}">
                  <a16:creationId xmlns:a16="http://schemas.microsoft.com/office/drawing/2014/main" id="{80F50854-9B0F-4580-882E-79E22F6499BB}"/>
                </a:ext>
              </a:extLst>
            </p:cNvPr>
            <p:cNvSpPr/>
            <p:nvPr/>
          </p:nvSpPr>
          <p:spPr>
            <a:xfrm>
              <a:off x="8136396" y="3003798"/>
              <a:ext cx="72008" cy="372616"/>
            </a:xfrm>
            <a:prstGeom prst="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A71F2C2D-BB28-4C54-A08E-265E23DB9E69}"/>
                </a:ext>
              </a:extLst>
            </p:cNvPr>
            <p:cNvSpPr/>
            <p:nvPr/>
          </p:nvSpPr>
          <p:spPr>
            <a:xfrm>
              <a:off x="8288796" y="3003798"/>
              <a:ext cx="72008" cy="372616"/>
            </a:xfrm>
            <a:prstGeom prst="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4A925DC4-1599-4B99-8A55-81ED8A3B59A2}"/>
                </a:ext>
              </a:extLst>
            </p:cNvPr>
            <p:cNvSpPr/>
            <p:nvPr/>
          </p:nvSpPr>
          <p:spPr>
            <a:xfrm>
              <a:off x="8568597" y="3003798"/>
              <a:ext cx="72008" cy="372616"/>
            </a:xfrm>
            <a:prstGeom prst="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8F5C54D2-B5C8-46AD-9E42-4E6A99D23FDB}"/>
                </a:ext>
              </a:extLst>
            </p:cNvPr>
            <p:cNvSpPr/>
            <p:nvPr/>
          </p:nvSpPr>
          <p:spPr>
            <a:xfrm>
              <a:off x="8712460" y="3003798"/>
              <a:ext cx="72008" cy="372616"/>
            </a:xfrm>
            <a:prstGeom prst="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F62419C5-F392-4BDC-8920-2DE5968EBFBD}"/>
                </a:ext>
              </a:extLst>
            </p:cNvPr>
            <p:cNvSpPr/>
            <p:nvPr/>
          </p:nvSpPr>
          <p:spPr>
            <a:xfrm>
              <a:off x="9324528" y="3003798"/>
              <a:ext cx="72008" cy="372616"/>
            </a:xfrm>
            <a:prstGeom prst="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a:extLst>
                <a:ext uri="{FF2B5EF4-FFF2-40B4-BE49-F238E27FC236}">
                  <a16:creationId xmlns:a16="http://schemas.microsoft.com/office/drawing/2014/main" id="{B90BA21B-BC00-4BC8-98A9-EEEFA15CE4E0}"/>
                </a:ext>
              </a:extLst>
            </p:cNvPr>
            <p:cNvCxnSpPr/>
            <p:nvPr/>
          </p:nvCxnSpPr>
          <p:spPr>
            <a:xfrm>
              <a:off x="7812360" y="3723878"/>
              <a:ext cx="187220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44" name="正方形/長方形 43">
              <a:extLst>
                <a:ext uri="{FF2B5EF4-FFF2-40B4-BE49-F238E27FC236}">
                  <a16:creationId xmlns:a16="http://schemas.microsoft.com/office/drawing/2014/main" id="{64CEE6DF-9741-498D-8DD1-3A28CF6C85A8}"/>
                </a:ext>
              </a:extLst>
            </p:cNvPr>
            <p:cNvSpPr/>
            <p:nvPr/>
          </p:nvSpPr>
          <p:spPr>
            <a:xfrm>
              <a:off x="8136396" y="3537570"/>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EA1B30E6-64D3-431D-870D-9402C21A3F56}"/>
                </a:ext>
              </a:extLst>
            </p:cNvPr>
            <p:cNvSpPr/>
            <p:nvPr/>
          </p:nvSpPr>
          <p:spPr>
            <a:xfrm>
              <a:off x="8288796" y="3537570"/>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18340B4C-E28F-4484-97C9-552723693A2A}"/>
                </a:ext>
              </a:extLst>
            </p:cNvPr>
            <p:cNvSpPr/>
            <p:nvPr/>
          </p:nvSpPr>
          <p:spPr>
            <a:xfrm>
              <a:off x="8568597" y="3537570"/>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318C4C20-2459-46C9-8749-0074FFB419EC}"/>
                </a:ext>
              </a:extLst>
            </p:cNvPr>
            <p:cNvSpPr/>
            <p:nvPr/>
          </p:nvSpPr>
          <p:spPr>
            <a:xfrm>
              <a:off x="8712460" y="3537570"/>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6238C6C3-A125-4C63-9D84-F7769F375DEF}"/>
                </a:ext>
              </a:extLst>
            </p:cNvPr>
            <p:cNvSpPr/>
            <p:nvPr/>
          </p:nvSpPr>
          <p:spPr>
            <a:xfrm>
              <a:off x="9324528" y="3537570"/>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F088F002-6F38-4990-AAFD-A397DFECBD54}"/>
                </a:ext>
              </a:extLst>
            </p:cNvPr>
            <p:cNvSpPr txBox="1"/>
            <p:nvPr/>
          </p:nvSpPr>
          <p:spPr>
            <a:xfrm>
              <a:off x="-178391" y="2270200"/>
              <a:ext cx="2123168" cy="715653"/>
            </a:xfrm>
            <a:prstGeom prst="rect">
              <a:avLst/>
            </a:prstGeom>
            <a:noFill/>
          </p:spPr>
          <p:txBody>
            <a:bodyPr wrap="square" rtlCol="0">
              <a:spAutoFit/>
            </a:bodyPr>
            <a:lstStyle/>
            <a:p>
              <a:pPr algn="ctr"/>
              <a:r>
                <a:rPr kumimoji="1" lang="ja-JP" altLang="en-US" dirty="0"/>
                <a:t>同胞</a:t>
              </a:r>
              <a:endParaRPr kumimoji="1" lang="en-US" altLang="ja-JP" dirty="0"/>
            </a:p>
            <a:p>
              <a:pPr algn="ctr"/>
              <a:r>
                <a:rPr lang="en-US" altLang="ja-JP" dirty="0"/>
                <a:t>HLA</a:t>
              </a:r>
              <a:r>
                <a:rPr lang="ja-JP" altLang="en-US" dirty="0"/>
                <a:t>一致ドナー</a:t>
              </a:r>
              <a:endParaRPr kumimoji="1" lang="ja-JP" altLang="en-US" dirty="0"/>
            </a:p>
          </p:txBody>
        </p:sp>
        <p:sp>
          <p:nvSpPr>
            <p:cNvPr id="50" name="正方形/長方形 49">
              <a:extLst>
                <a:ext uri="{FF2B5EF4-FFF2-40B4-BE49-F238E27FC236}">
                  <a16:creationId xmlns:a16="http://schemas.microsoft.com/office/drawing/2014/main" id="{0A209DA1-5456-4BD2-A1C7-AD3F1B652B96}"/>
                </a:ext>
              </a:extLst>
            </p:cNvPr>
            <p:cNvSpPr/>
            <p:nvPr/>
          </p:nvSpPr>
          <p:spPr>
            <a:xfrm>
              <a:off x="144576" y="3003798"/>
              <a:ext cx="72008" cy="372616"/>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5E4A57F5-5426-49FF-AF1D-83C38A6EC8E0}"/>
                </a:ext>
              </a:extLst>
            </p:cNvPr>
            <p:cNvSpPr/>
            <p:nvPr/>
          </p:nvSpPr>
          <p:spPr>
            <a:xfrm>
              <a:off x="7886504" y="3003798"/>
              <a:ext cx="72008" cy="372616"/>
            </a:xfrm>
            <a:prstGeom prst="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7E270866-7389-4822-B12C-9BEE97A3731D}"/>
                </a:ext>
              </a:extLst>
            </p:cNvPr>
            <p:cNvSpPr/>
            <p:nvPr/>
          </p:nvSpPr>
          <p:spPr>
            <a:xfrm>
              <a:off x="7886504" y="3537570"/>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E5378E27-D935-4065-95E7-1E554589CD0B}"/>
                </a:ext>
              </a:extLst>
            </p:cNvPr>
            <p:cNvSpPr/>
            <p:nvPr/>
          </p:nvSpPr>
          <p:spPr>
            <a:xfrm>
              <a:off x="144576" y="3541060"/>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直線コネクタ 53">
              <a:extLst>
                <a:ext uri="{FF2B5EF4-FFF2-40B4-BE49-F238E27FC236}">
                  <a16:creationId xmlns:a16="http://schemas.microsoft.com/office/drawing/2014/main" id="{F7CF239A-45AC-426A-A1E5-19FCADBB498D}"/>
                </a:ext>
              </a:extLst>
            </p:cNvPr>
            <p:cNvCxnSpPr/>
            <p:nvPr/>
          </p:nvCxnSpPr>
          <p:spPr>
            <a:xfrm>
              <a:off x="2016784" y="3188365"/>
              <a:ext cx="187220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55" name="正方形/長方形 54">
              <a:extLst>
                <a:ext uri="{FF2B5EF4-FFF2-40B4-BE49-F238E27FC236}">
                  <a16:creationId xmlns:a16="http://schemas.microsoft.com/office/drawing/2014/main" id="{E8C9594A-615E-446B-87E2-71095C7D1CDD}"/>
                </a:ext>
              </a:extLst>
            </p:cNvPr>
            <p:cNvSpPr/>
            <p:nvPr/>
          </p:nvSpPr>
          <p:spPr>
            <a:xfrm>
              <a:off x="2340820" y="3002057"/>
              <a:ext cx="72008" cy="372616"/>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4CFF3F73-6748-49F3-B80F-5166159A21CD}"/>
                </a:ext>
              </a:extLst>
            </p:cNvPr>
            <p:cNvSpPr/>
            <p:nvPr/>
          </p:nvSpPr>
          <p:spPr>
            <a:xfrm>
              <a:off x="2493220" y="3002057"/>
              <a:ext cx="72008" cy="372616"/>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31BDB292-FCED-4A22-9A19-188AEEBB2178}"/>
                </a:ext>
              </a:extLst>
            </p:cNvPr>
            <p:cNvSpPr/>
            <p:nvPr/>
          </p:nvSpPr>
          <p:spPr>
            <a:xfrm>
              <a:off x="2773021" y="3002057"/>
              <a:ext cx="72008" cy="372616"/>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6477CFE6-31A2-4B89-B565-B69020BC496C}"/>
                </a:ext>
              </a:extLst>
            </p:cNvPr>
            <p:cNvSpPr/>
            <p:nvPr/>
          </p:nvSpPr>
          <p:spPr>
            <a:xfrm>
              <a:off x="2916884" y="3002057"/>
              <a:ext cx="72008" cy="372616"/>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D0FE561E-BFEE-46BA-86B1-5E890E1C1288}"/>
                </a:ext>
              </a:extLst>
            </p:cNvPr>
            <p:cNvSpPr/>
            <p:nvPr/>
          </p:nvSpPr>
          <p:spPr>
            <a:xfrm>
              <a:off x="3528952" y="3002057"/>
              <a:ext cx="72008" cy="372616"/>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直線コネクタ 59">
              <a:extLst>
                <a:ext uri="{FF2B5EF4-FFF2-40B4-BE49-F238E27FC236}">
                  <a16:creationId xmlns:a16="http://schemas.microsoft.com/office/drawing/2014/main" id="{6078B960-32B4-49B4-BEF5-0F69EEBA34FF}"/>
                </a:ext>
              </a:extLst>
            </p:cNvPr>
            <p:cNvCxnSpPr/>
            <p:nvPr/>
          </p:nvCxnSpPr>
          <p:spPr>
            <a:xfrm>
              <a:off x="2016784" y="3722137"/>
              <a:ext cx="187220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61" name="正方形/長方形 60">
              <a:extLst>
                <a:ext uri="{FF2B5EF4-FFF2-40B4-BE49-F238E27FC236}">
                  <a16:creationId xmlns:a16="http://schemas.microsoft.com/office/drawing/2014/main" id="{0BBCE1F5-EE26-4F2E-9D19-3683200603CE}"/>
                </a:ext>
              </a:extLst>
            </p:cNvPr>
            <p:cNvSpPr/>
            <p:nvPr/>
          </p:nvSpPr>
          <p:spPr>
            <a:xfrm>
              <a:off x="2340820" y="3535829"/>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8FBC8A8D-0741-41DF-A198-8EBB1120297C}"/>
                </a:ext>
              </a:extLst>
            </p:cNvPr>
            <p:cNvSpPr/>
            <p:nvPr/>
          </p:nvSpPr>
          <p:spPr>
            <a:xfrm>
              <a:off x="2493220" y="3535829"/>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9A34AAAD-186F-4F9B-B9A6-9527B5EF74EA}"/>
                </a:ext>
              </a:extLst>
            </p:cNvPr>
            <p:cNvSpPr/>
            <p:nvPr/>
          </p:nvSpPr>
          <p:spPr>
            <a:xfrm>
              <a:off x="2773021" y="3535829"/>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C809AF43-F131-437A-A824-26B1EDCE21EB}"/>
                </a:ext>
              </a:extLst>
            </p:cNvPr>
            <p:cNvSpPr/>
            <p:nvPr/>
          </p:nvSpPr>
          <p:spPr>
            <a:xfrm>
              <a:off x="2916884" y="3535829"/>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4D392A68-DB29-4FE7-B9FB-EFEDD7AE13DF}"/>
                </a:ext>
              </a:extLst>
            </p:cNvPr>
            <p:cNvSpPr/>
            <p:nvPr/>
          </p:nvSpPr>
          <p:spPr>
            <a:xfrm>
              <a:off x="3528952" y="3535829"/>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8DBB8A78-0522-4D3A-A866-E206D4669280}"/>
                </a:ext>
              </a:extLst>
            </p:cNvPr>
            <p:cNvSpPr txBox="1"/>
            <p:nvPr/>
          </p:nvSpPr>
          <p:spPr>
            <a:xfrm>
              <a:off x="1765825" y="2268272"/>
              <a:ext cx="2123168" cy="715653"/>
            </a:xfrm>
            <a:prstGeom prst="rect">
              <a:avLst/>
            </a:prstGeom>
            <a:noFill/>
          </p:spPr>
          <p:txBody>
            <a:bodyPr wrap="square" rtlCol="0">
              <a:spAutoFit/>
            </a:bodyPr>
            <a:lstStyle/>
            <a:p>
              <a:pPr algn="ctr"/>
              <a:r>
                <a:rPr kumimoji="1" lang="en-US" altLang="ja-JP" dirty="0"/>
                <a:t>HLA</a:t>
              </a:r>
              <a:r>
                <a:rPr kumimoji="1" lang="ja-JP" altLang="en-US" dirty="0"/>
                <a:t>適合</a:t>
              </a:r>
              <a:endParaRPr kumimoji="1" lang="en-US" altLang="ja-JP" dirty="0"/>
            </a:p>
            <a:p>
              <a:pPr algn="ctr"/>
              <a:r>
                <a:rPr lang="ja-JP" altLang="en-US" dirty="0"/>
                <a:t>非血縁者ドナー</a:t>
              </a:r>
              <a:endParaRPr kumimoji="1" lang="ja-JP" altLang="en-US" dirty="0"/>
            </a:p>
          </p:txBody>
        </p:sp>
        <p:sp>
          <p:nvSpPr>
            <p:cNvPr id="67" name="正方形/長方形 66">
              <a:extLst>
                <a:ext uri="{FF2B5EF4-FFF2-40B4-BE49-F238E27FC236}">
                  <a16:creationId xmlns:a16="http://schemas.microsoft.com/office/drawing/2014/main" id="{432D3A61-0C14-4B75-9C31-5AB4FCE61FD9}"/>
                </a:ext>
              </a:extLst>
            </p:cNvPr>
            <p:cNvSpPr/>
            <p:nvPr/>
          </p:nvSpPr>
          <p:spPr>
            <a:xfrm>
              <a:off x="2088792" y="3002057"/>
              <a:ext cx="72008" cy="372616"/>
            </a:xfrm>
            <a:prstGeom prst="rect">
              <a:avLst/>
            </a:prstGeom>
            <a:solidFill>
              <a:srgbClr val="7BE83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EA6317A4-0783-4011-8620-C1862AB48E47}"/>
                </a:ext>
              </a:extLst>
            </p:cNvPr>
            <p:cNvSpPr/>
            <p:nvPr/>
          </p:nvSpPr>
          <p:spPr>
            <a:xfrm>
              <a:off x="2088792" y="3539319"/>
              <a:ext cx="72008" cy="372616"/>
            </a:xfrm>
            <a:prstGeom prst="rect">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 name="直線コネクタ 68">
              <a:extLst>
                <a:ext uri="{FF2B5EF4-FFF2-40B4-BE49-F238E27FC236}">
                  <a16:creationId xmlns:a16="http://schemas.microsoft.com/office/drawing/2014/main" id="{68D8A343-437C-4EFB-9F75-356BDB7CF15B}"/>
                </a:ext>
              </a:extLst>
            </p:cNvPr>
            <p:cNvCxnSpPr/>
            <p:nvPr/>
          </p:nvCxnSpPr>
          <p:spPr>
            <a:xfrm>
              <a:off x="3961000" y="3188365"/>
              <a:ext cx="187220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F77AD6F5-84B2-4914-A738-07D4D3AA9497}"/>
                </a:ext>
              </a:extLst>
            </p:cNvPr>
            <p:cNvSpPr/>
            <p:nvPr/>
          </p:nvSpPr>
          <p:spPr>
            <a:xfrm>
              <a:off x="4285036" y="3002057"/>
              <a:ext cx="72008" cy="372616"/>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id="{71CF14AF-F1C5-4243-812F-D789A61A18D4}"/>
                </a:ext>
              </a:extLst>
            </p:cNvPr>
            <p:cNvSpPr/>
            <p:nvPr/>
          </p:nvSpPr>
          <p:spPr>
            <a:xfrm>
              <a:off x="4437436" y="3002057"/>
              <a:ext cx="72008" cy="372616"/>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1DAD3CCA-19F4-4F8D-9E35-4D67555AD88F}"/>
                </a:ext>
              </a:extLst>
            </p:cNvPr>
            <p:cNvSpPr/>
            <p:nvPr/>
          </p:nvSpPr>
          <p:spPr>
            <a:xfrm>
              <a:off x="4717237" y="3002057"/>
              <a:ext cx="72008" cy="372616"/>
            </a:xfrm>
            <a:prstGeom prst="rect">
              <a:avLst/>
            </a:prstGeom>
            <a:solidFill>
              <a:srgbClr val="7BE83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442F7391-C502-4A59-A42B-C9F109D17E93}"/>
                </a:ext>
              </a:extLst>
            </p:cNvPr>
            <p:cNvSpPr/>
            <p:nvPr/>
          </p:nvSpPr>
          <p:spPr>
            <a:xfrm>
              <a:off x="4861100" y="3002057"/>
              <a:ext cx="72008" cy="372616"/>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EFC3D941-B64D-4358-ADB2-193A39E546DD}"/>
                </a:ext>
              </a:extLst>
            </p:cNvPr>
            <p:cNvSpPr/>
            <p:nvPr/>
          </p:nvSpPr>
          <p:spPr>
            <a:xfrm>
              <a:off x="5473168" y="3002057"/>
              <a:ext cx="72008" cy="372616"/>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 name="直線コネクタ 74">
              <a:extLst>
                <a:ext uri="{FF2B5EF4-FFF2-40B4-BE49-F238E27FC236}">
                  <a16:creationId xmlns:a16="http://schemas.microsoft.com/office/drawing/2014/main" id="{D9606A6B-7930-4525-B794-75D62D29FD08}"/>
                </a:ext>
              </a:extLst>
            </p:cNvPr>
            <p:cNvCxnSpPr/>
            <p:nvPr/>
          </p:nvCxnSpPr>
          <p:spPr>
            <a:xfrm>
              <a:off x="3961000" y="3722137"/>
              <a:ext cx="187220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76" name="正方形/長方形 75">
              <a:extLst>
                <a:ext uri="{FF2B5EF4-FFF2-40B4-BE49-F238E27FC236}">
                  <a16:creationId xmlns:a16="http://schemas.microsoft.com/office/drawing/2014/main" id="{4024AA5F-19A6-4E74-8260-B2E60F6340EF}"/>
                </a:ext>
              </a:extLst>
            </p:cNvPr>
            <p:cNvSpPr/>
            <p:nvPr/>
          </p:nvSpPr>
          <p:spPr>
            <a:xfrm>
              <a:off x="4285036" y="3535829"/>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39D367AE-7197-416B-848D-A5DD660DD6E0}"/>
                </a:ext>
              </a:extLst>
            </p:cNvPr>
            <p:cNvSpPr/>
            <p:nvPr/>
          </p:nvSpPr>
          <p:spPr>
            <a:xfrm>
              <a:off x="4437436" y="3535829"/>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896F00BF-AA7A-4830-AD11-028C410B9A58}"/>
                </a:ext>
              </a:extLst>
            </p:cNvPr>
            <p:cNvSpPr/>
            <p:nvPr/>
          </p:nvSpPr>
          <p:spPr>
            <a:xfrm>
              <a:off x="4717237" y="3535829"/>
              <a:ext cx="72008" cy="372616"/>
            </a:xfrm>
            <a:prstGeom prst="rect">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662DE1E8-7C4A-43A9-B65C-B3700ED71B0A}"/>
                </a:ext>
              </a:extLst>
            </p:cNvPr>
            <p:cNvSpPr/>
            <p:nvPr/>
          </p:nvSpPr>
          <p:spPr>
            <a:xfrm>
              <a:off x="4861100" y="3535829"/>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42821A79-B044-482F-8444-2EF56D20F847}"/>
                </a:ext>
              </a:extLst>
            </p:cNvPr>
            <p:cNvSpPr/>
            <p:nvPr/>
          </p:nvSpPr>
          <p:spPr>
            <a:xfrm>
              <a:off x="5473168" y="3535829"/>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a16="http://schemas.microsoft.com/office/drawing/2014/main" id="{1D19AC19-667F-4CB3-804E-5D1DA35735F7}"/>
                </a:ext>
              </a:extLst>
            </p:cNvPr>
            <p:cNvSpPr txBox="1"/>
            <p:nvPr/>
          </p:nvSpPr>
          <p:spPr>
            <a:xfrm>
              <a:off x="3710040" y="2268272"/>
              <a:ext cx="2302119" cy="646331"/>
            </a:xfrm>
            <a:prstGeom prst="rect">
              <a:avLst/>
            </a:prstGeom>
            <a:noFill/>
          </p:spPr>
          <p:txBody>
            <a:bodyPr wrap="square" rtlCol="0">
              <a:spAutoFit/>
            </a:bodyPr>
            <a:lstStyle/>
            <a:p>
              <a:pPr algn="ctr"/>
              <a:r>
                <a:rPr kumimoji="1" lang="en-US" altLang="ja-JP" dirty="0"/>
                <a:t>HLA</a:t>
              </a:r>
              <a:r>
                <a:rPr lang="en-US" altLang="ja-JP" dirty="0"/>
                <a:t>1</a:t>
              </a:r>
              <a:r>
                <a:rPr lang="ja-JP" altLang="en-US" dirty="0"/>
                <a:t>座ミスマッチ</a:t>
              </a:r>
              <a:endParaRPr kumimoji="1" lang="en-US" altLang="ja-JP" dirty="0"/>
            </a:p>
            <a:p>
              <a:pPr algn="ctr"/>
              <a:r>
                <a:rPr lang="ja-JP" altLang="en-US" dirty="0"/>
                <a:t>非血縁者ドナー</a:t>
              </a:r>
              <a:endParaRPr kumimoji="1" lang="ja-JP" altLang="en-US" dirty="0"/>
            </a:p>
          </p:txBody>
        </p:sp>
        <p:sp>
          <p:nvSpPr>
            <p:cNvPr id="82" name="正方形/長方形 81">
              <a:extLst>
                <a:ext uri="{FF2B5EF4-FFF2-40B4-BE49-F238E27FC236}">
                  <a16:creationId xmlns:a16="http://schemas.microsoft.com/office/drawing/2014/main" id="{B06051BC-CBF4-4C91-AC58-781BC10C07FE}"/>
                </a:ext>
              </a:extLst>
            </p:cNvPr>
            <p:cNvSpPr/>
            <p:nvPr/>
          </p:nvSpPr>
          <p:spPr>
            <a:xfrm>
              <a:off x="4033008" y="3002057"/>
              <a:ext cx="72008" cy="372616"/>
            </a:xfrm>
            <a:prstGeom prst="rect">
              <a:avLst/>
            </a:prstGeom>
            <a:solidFill>
              <a:srgbClr val="7BE83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a:extLst>
                <a:ext uri="{FF2B5EF4-FFF2-40B4-BE49-F238E27FC236}">
                  <a16:creationId xmlns:a16="http://schemas.microsoft.com/office/drawing/2014/main" id="{F72EC92C-4F45-4372-B0A7-522A7FF0AB1E}"/>
                </a:ext>
              </a:extLst>
            </p:cNvPr>
            <p:cNvSpPr/>
            <p:nvPr/>
          </p:nvSpPr>
          <p:spPr>
            <a:xfrm>
              <a:off x="4033008" y="3539319"/>
              <a:ext cx="72008" cy="372616"/>
            </a:xfrm>
            <a:prstGeom prst="rect">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 name="直線コネクタ 83">
              <a:extLst>
                <a:ext uri="{FF2B5EF4-FFF2-40B4-BE49-F238E27FC236}">
                  <a16:creationId xmlns:a16="http://schemas.microsoft.com/office/drawing/2014/main" id="{5202ADE8-FDF3-4F38-ADBE-954B4ECF58EE}"/>
                </a:ext>
              </a:extLst>
            </p:cNvPr>
            <p:cNvCxnSpPr/>
            <p:nvPr/>
          </p:nvCxnSpPr>
          <p:spPr>
            <a:xfrm>
              <a:off x="5905216" y="3190931"/>
              <a:ext cx="187220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C220694A-A4D9-43E9-84F0-95240CAA9B47}"/>
                </a:ext>
              </a:extLst>
            </p:cNvPr>
            <p:cNvSpPr/>
            <p:nvPr/>
          </p:nvSpPr>
          <p:spPr>
            <a:xfrm>
              <a:off x="6229252" y="3004623"/>
              <a:ext cx="72008" cy="372616"/>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27CE20CA-EAFE-4BC3-8CE4-E9605924DFF8}"/>
                </a:ext>
              </a:extLst>
            </p:cNvPr>
            <p:cNvSpPr/>
            <p:nvPr/>
          </p:nvSpPr>
          <p:spPr>
            <a:xfrm>
              <a:off x="6381652" y="3004623"/>
              <a:ext cx="72008" cy="3726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7C668628-D35D-4D83-B509-2E6EF1740E2F}"/>
                </a:ext>
              </a:extLst>
            </p:cNvPr>
            <p:cNvSpPr/>
            <p:nvPr/>
          </p:nvSpPr>
          <p:spPr>
            <a:xfrm>
              <a:off x="6661453" y="3004623"/>
              <a:ext cx="72008" cy="372616"/>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BB084E7A-B572-4F76-8832-5D0262E89E01}"/>
                </a:ext>
              </a:extLst>
            </p:cNvPr>
            <p:cNvSpPr/>
            <p:nvPr/>
          </p:nvSpPr>
          <p:spPr>
            <a:xfrm>
              <a:off x="6805316" y="3004623"/>
              <a:ext cx="72008" cy="3726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170379C3-BFFF-4D5D-8997-B1BDBAF36438}"/>
                </a:ext>
              </a:extLst>
            </p:cNvPr>
            <p:cNvSpPr/>
            <p:nvPr/>
          </p:nvSpPr>
          <p:spPr>
            <a:xfrm>
              <a:off x="7417384" y="3004623"/>
              <a:ext cx="72008" cy="372616"/>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86B97F43-C736-4FBB-ADE6-3B7F42829CFB}"/>
                </a:ext>
              </a:extLst>
            </p:cNvPr>
            <p:cNvCxnSpPr/>
            <p:nvPr/>
          </p:nvCxnSpPr>
          <p:spPr>
            <a:xfrm>
              <a:off x="5905216" y="3724703"/>
              <a:ext cx="187220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91" name="正方形/長方形 90">
              <a:extLst>
                <a:ext uri="{FF2B5EF4-FFF2-40B4-BE49-F238E27FC236}">
                  <a16:creationId xmlns:a16="http://schemas.microsoft.com/office/drawing/2014/main" id="{E072B6C1-366B-4DA4-B760-CDF163A5E66F}"/>
                </a:ext>
              </a:extLst>
            </p:cNvPr>
            <p:cNvSpPr/>
            <p:nvPr/>
          </p:nvSpPr>
          <p:spPr>
            <a:xfrm>
              <a:off x="6229252" y="3538395"/>
              <a:ext cx="72008" cy="372616"/>
            </a:xfrm>
            <a:prstGeom prst="rect">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0D40A677-D427-4FC2-89E7-11BDBD594F5A}"/>
                </a:ext>
              </a:extLst>
            </p:cNvPr>
            <p:cNvSpPr/>
            <p:nvPr/>
          </p:nvSpPr>
          <p:spPr>
            <a:xfrm>
              <a:off x="6381652" y="3538395"/>
              <a:ext cx="72008" cy="3726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a:extLst>
                <a:ext uri="{FF2B5EF4-FFF2-40B4-BE49-F238E27FC236}">
                  <a16:creationId xmlns:a16="http://schemas.microsoft.com/office/drawing/2014/main" id="{233BD831-B2D1-46CF-A520-AC9C9FDC54E2}"/>
                </a:ext>
              </a:extLst>
            </p:cNvPr>
            <p:cNvSpPr/>
            <p:nvPr/>
          </p:nvSpPr>
          <p:spPr>
            <a:xfrm>
              <a:off x="6661453" y="3538395"/>
              <a:ext cx="72008" cy="372616"/>
            </a:xfrm>
            <a:prstGeom prst="rect">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a:extLst>
                <a:ext uri="{FF2B5EF4-FFF2-40B4-BE49-F238E27FC236}">
                  <a16:creationId xmlns:a16="http://schemas.microsoft.com/office/drawing/2014/main" id="{3EE67A64-2FDE-4F39-8D92-AE701EEAC065}"/>
                </a:ext>
              </a:extLst>
            </p:cNvPr>
            <p:cNvSpPr/>
            <p:nvPr/>
          </p:nvSpPr>
          <p:spPr>
            <a:xfrm>
              <a:off x="6805316" y="3538395"/>
              <a:ext cx="72008" cy="3726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正方形/長方形 94">
              <a:extLst>
                <a:ext uri="{FF2B5EF4-FFF2-40B4-BE49-F238E27FC236}">
                  <a16:creationId xmlns:a16="http://schemas.microsoft.com/office/drawing/2014/main" id="{4016A1AB-A78A-4698-9D32-226DB4AC885E}"/>
                </a:ext>
              </a:extLst>
            </p:cNvPr>
            <p:cNvSpPr/>
            <p:nvPr/>
          </p:nvSpPr>
          <p:spPr>
            <a:xfrm>
              <a:off x="7417384" y="3538395"/>
              <a:ext cx="72008" cy="372616"/>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テキスト ボックス 95">
              <a:extLst>
                <a:ext uri="{FF2B5EF4-FFF2-40B4-BE49-F238E27FC236}">
                  <a16:creationId xmlns:a16="http://schemas.microsoft.com/office/drawing/2014/main" id="{5E1DCF3B-3E9F-451A-9FEB-F729D42C6089}"/>
                </a:ext>
              </a:extLst>
            </p:cNvPr>
            <p:cNvSpPr txBox="1"/>
            <p:nvPr/>
          </p:nvSpPr>
          <p:spPr>
            <a:xfrm>
              <a:off x="5654256" y="2268272"/>
              <a:ext cx="2302119" cy="646331"/>
            </a:xfrm>
            <a:prstGeom prst="rect">
              <a:avLst/>
            </a:prstGeom>
            <a:noFill/>
          </p:spPr>
          <p:txBody>
            <a:bodyPr wrap="square" rtlCol="0">
              <a:spAutoFit/>
            </a:bodyPr>
            <a:lstStyle/>
            <a:p>
              <a:pPr algn="ctr"/>
              <a:r>
                <a:rPr kumimoji="1" lang="en-US" altLang="ja-JP" dirty="0"/>
                <a:t>4/6</a:t>
              </a:r>
              <a:r>
                <a:rPr kumimoji="1" lang="ja-JP" altLang="en-US" dirty="0"/>
                <a:t>マッチ</a:t>
              </a:r>
              <a:endParaRPr kumimoji="1" lang="en-US" altLang="ja-JP" dirty="0"/>
            </a:p>
            <a:p>
              <a:pPr algn="ctr"/>
              <a:r>
                <a:rPr lang="ja-JP" altLang="en-US" dirty="0"/>
                <a:t>臍帯血ドナー</a:t>
              </a:r>
              <a:endParaRPr kumimoji="1" lang="ja-JP" altLang="en-US" dirty="0"/>
            </a:p>
          </p:txBody>
        </p:sp>
        <p:sp>
          <p:nvSpPr>
            <p:cNvPr id="97" name="正方形/長方形 96">
              <a:extLst>
                <a:ext uri="{FF2B5EF4-FFF2-40B4-BE49-F238E27FC236}">
                  <a16:creationId xmlns:a16="http://schemas.microsoft.com/office/drawing/2014/main" id="{2757D436-A32C-46BB-AD95-3E8A4DFFB2BB}"/>
                </a:ext>
              </a:extLst>
            </p:cNvPr>
            <p:cNvSpPr/>
            <p:nvPr/>
          </p:nvSpPr>
          <p:spPr>
            <a:xfrm>
              <a:off x="5977224" y="3004623"/>
              <a:ext cx="72008" cy="3726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CEF1F43C-D323-48D9-9141-C72075FE0AF5}"/>
                </a:ext>
              </a:extLst>
            </p:cNvPr>
            <p:cNvSpPr/>
            <p:nvPr/>
          </p:nvSpPr>
          <p:spPr>
            <a:xfrm>
              <a:off x="5977224" y="3541885"/>
              <a:ext cx="72008" cy="3726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a:extLst>
                <a:ext uri="{FF2B5EF4-FFF2-40B4-BE49-F238E27FC236}">
                  <a16:creationId xmlns:a16="http://schemas.microsoft.com/office/drawing/2014/main" id="{B9A35464-67D2-4B1C-85AD-F984871E8B17}"/>
                </a:ext>
              </a:extLst>
            </p:cNvPr>
            <p:cNvSpPr txBox="1"/>
            <p:nvPr/>
          </p:nvSpPr>
          <p:spPr>
            <a:xfrm>
              <a:off x="7561401" y="2268272"/>
              <a:ext cx="2302119" cy="646331"/>
            </a:xfrm>
            <a:prstGeom prst="rect">
              <a:avLst/>
            </a:prstGeom>
            <a:noFill/>
          </p:spPr>
          <p:txBody>
            <a:bodyPr wrap="square" rtlCol="0">
              <a:spAutoFit/>
            </a:bodyPr>
            <a:lstStyle/>
            <a:p>
              <a:pPr algn="ctr"/>
              <a:r>
                <a:rPr kumimoji="1" lang="ja-JP" altLang="en-US" dirty="0"/>
                <a:t>同胞</a:t>
              </a:r>
              <a:endParaRPr kumimoji="1" lang="en-US" altLang="ja-JP" dirty="0"/>
            </a:p>
            <a:p>
              <a:pPr algn="ctr"/>
              <a:r>
                <a:rPr kumimoji="1" lang="en-US" altLang="ja-JP" dirty="0"/>
                <a:t>HLA</a:t>
              </a:r>
              <a:r>
                <a:rPr kumimoji="1" lang="ja-JP" altLang="en-US" dirty="0"/>
                <a:t>半合致ドナー</a:t>
              </a:r>
            </a:p>
          </p:txBody>
        </p:sp>
      </p:grpSp>
      <p:sp>
        <p:nvSpPr>
          <p:cNvPr id="100" name="二等辺三角形 99">
            <a:extLst>
              <a:ext uri="{FF2B5EF4-FFF2-40B4-BE49-F238E27FC236}">
                <a16:creationId xmlns:a16="http://schemas.microsoft.com/office/drawing/2014/main" id="{D35ABECC-E7FD-4958-8CF5-778496ED9E5F}"/>
              </a:ext>
            </a:extLst>
          </p:cNvPr>
          <p:cNvSpPr/>
          <p:nvPr/>
        </p:nvSpPr>
        <p:spPr>
          <a:xfrm rot="5400000">
            <a:off x="4107934" y="1579299"/>
            <a:ext cx="856124" cy="7579862"/>
          </a:xfrm>
          <a:prstGeom prst="triangle">
            <a:avLst/>
          </a:prstGeom>
          <a:gradFill flip="none" rotWithShape="1">
            <a:gsLst>
              <a:gs pos="0">
                <a:srgbClr val="F9AD6F">
                  <a:tint val="66000"/>
                  <a:satMod val="160000"/>
                </a:srgbClr>
              </a:gs>
              <a:gs pos="50000">
                <a:srgbClr val="F9AD6F">
                  <a:tint val="44500"/>
                  <a:satMod val="160000"/>
                </a:srgbClr>
              </a:gs>
              <a:gs pos="100000">
                <a:srgbClr val="F9AD6F">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p>
        </p:txBody>
      </p:sp>
      <p:sp>
        <p:nvSpPr>
          <p:cNvPr id="101" name="テキスト ボックス 100">
            <a:extLst>
              <a:ext uri="{FF2B5EF4-FFF2-40B4-BE49-F238E27FC236}">
                <a16:creationId xmlns:a16="http://schemas.microsoft.com/office/drawing/2014/main" id="{3D3B94B0-D2F1-493A-9EF0-02F471DD2BCD}"/>
              </a:ext>
            </a:extLst>
          </p:cNvPr>
          <p:cNvSpPr txBox="1"/>
          <p:nvPr/>
        </p:nvSpPr>
        <p:spPr>
          <a:xfrm>
            <a:off x="2771456" y="5076842"/>
            <a:ext cx="3266376" cy="584775"/>
          </a:xfrm>
          <a:prstGeom prst="rect">
            <a:avLst/>
          </a:prstGeom>
          <a:noFill/>
        </p:spPr>
        <p:txBody>
          <a:bodyPr wrap="square" rtlCol="0">
            <a:spAutoFit/>
          </a:bodyPr>
          <a:lstStyle/>
          <a:p>
            <a:pPr algn="ctr"/>
            <a:r>
              <a:rPr kumimoji="1" lang="en-US" altLang="ja-JP" sz="3200" b="1" dirty="0"/>
              <a:t>HLA</a:t>
            </a:r>
            <a:r>
              <a:rPr kumimoji="1" lang="ja-JP" altLang="en-US" sz="3200" b="1" dirty="0"/>
              <a:t>適合度</a:t>
            </a:r>
          </a:p>
        </p:txBody>
      </p:sp>
      <p:sp>
        <p:nvSpPr>
          <p:cNvPr id="102" name="二等辺三角形 101">
            <a:extLst>
              <a:ext uri="{FF2B5EF4-FFF2-40B4-BE49-F238E27FC236}">
                <a16:creationId xmlns:a16="http://schemas.microsoft.com/office/drawing/2014/main" id="{3E9F3425-4991-44E4-BF77-B1566712B1F3}"/>
              </a:ext>
            </a:extLst>
          </p:cNvPr>
          <p:cNvSpPr/>
          <p:nvPr/>
        </p:nvSpPr>
        <p:spPr>
          <a:xfrm rot="16200000">
            <a:off x="4107934" y="2155364"/>
            <a:ext cx="856124" cy="7579862"/>
          </a:xfrm>
          <a:prstGeom prst="triangl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sz="2800" dirty="0"/>
          </a:p>
        </p:txBody>
      </p:sp>
      <p:sp>
        <p:nvSpPr>
          <p:cNvPr id="103" name="テキスト ボックス 102">
            <a:extLst>
              <a:ext uri="{FF2B5EF4-FFF2-40B4-BE49-F238E27FC236}">
                <a16:creationId xmlns:a16="http://schemas.microsoft.com/office/drawing/2014/main" id="{D6767BF9-C1F5-4CF3-BB1F-C4E3DA8B77E2}"/>
              </a:ext>
            </a:extLst>
          </p:cNvPr>
          <p:cNvSpPr txBox="1"/>
          <p:nvPr/>
        </p:nvSpPr>
        <p:spPr>
          <a:xfrm>
            <a:off x="4471306" y="5652906"/>
            <a:ext cx="3266376" cy="584775"/>
          </a:xfrm>
          <a:prstGeom prst="rect">
            <a:avLst/>
          </a:prstGeom>
          <a:noFill/>
        </p:spPr>
        <p:txBody>
          <a:bodyPr wrap="square" rtlCol="0">
            <a:spAutoFit/>
          </a:bodyPr>
          <a:lstStyle/>
          <a:p>
            <a:pPr algn="ctr"/>
            <a:r>
              <a:rPr kumimoji="1" lang="en-US" altLang="ja-JP" sz="3200" b="1" dirty="0"/>
              <a:t>GVHD</a:t>
            </a:r>
            <a:r>
              <a:rPr kumimoji="1" lang="ja-JP" altLang="en-US" sz="3200" b="1" dirty="0"/>
              <a:t>、</a:t>
            </a:r>
            <a:r>
              <a:rPr kumimoji="1" lang="en-US" altLang="ja-JP" sz="3200" b="1" dirty="0"/>
              <a:t>GVL</a:t>
            </a:r>
            <a:r>
              <a:rPr kumimoji="1" lang="ja-JP" altLang="en-US" sz="3200" b="1" dirty="0"/>
              <a:t>効果</a:t>
            </a:r>
          </a:p>
        </p:txBody>
      </p:sp>
    </p:spTree>
    <p:extLst>
      <p:ext uri="{BB962C8B-B14F-4D97-AF65-F5344CB8AC3E}">
        <p14:creationId xmlns:p14="http://schemas.microsoft.com/office/powerpoint/2010/main" val="1152891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3245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mj-ea"/>
              </a:rPr>
              <a:t>　癌腫によって化学療法の効き方が違う</a:t>
            </a:r>
            <a:endParaRPr lang="en-US" altLang="ja-JP" sz="3600" dirty="0">
              <a:latin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コンテンツ プレースホルダー 2">
            <a:extLst>
              <a:ext uri="{FF2B5EF4-FFF2-40B4-BE49-F238E27FC236}">
                <a16:creationId xmlns:a16="http://schemas.microsoft.com/office/drawing/2014/main" id="{BD98FBB0-E7AE-4921-BF62-578FBF898FFF}"/>
              </a:ext>
            </a:extLst>
          </p:cNvPr>
          <p:cNvSpPr>
            <a:spLocks noGrp="1"/>
          </p:cNvSpPr>
          <p:nvPr>
            <p:ph idx="1"/>
          </p:nvPr>
        </p:nvSpPr>
        <p:spPr>
          <a:xfrm>
            <a:off x="457200" y="1105867"/>
            <a:ext cx="8219256" cy="4915421"/>
          </a:xfrm>
        </p:spPr>
        <p:txBody>
          <a:bodyPr/>
          <a:lstStyle/>
          <a:p>
            <a:pPr marL="0" indent="0">
              <a:spcBef>
                <a:spcPts val="0"/>
              </a:spcBef>
              <a:spcAft>
                <a:spcPts val="600"/>
              </a:spcAft>
              <a:buClr>
                <a:srgbClr val="002060"/>
              </a:buClr>
              <a:buSzPct val="80000"/>
              <a:buNone/>
            </a:pPr>
            <a:r>
              <a:rPr lang="en-US" altLang="ja-JP" sz="2400" b="1" dirty="0">
                <a:solidFill>
                  <a:srgbClr val="006600"/>
                </a:solidFill>
                <a:latin typeface="+mj-ea"/>
                <a:ea typeface="+mj-ea"/>
              </a:rPr>
              <a:t>1.</a:t>
            </a:r>
            <a:r>
              <a:rPr lang="ja-JP" altLang="en-US" sz="2400" b="1" dirty="0">
                <a:solidFill>
                  <a:srgbClr val="006600"/>
                </a:solidFill>
                <a:latin typeface="+mj-ea"/>
                <a:ea typeface="+mj-ea"/>
              </a:rPr>
              <a:t>治癒が期待できる悪性腫瘍</a:t>
            </a:r>
            <a:endParaRPr lang="en-US" altLang="ja-JP" sz="2400" b="1" dirty="0">
              <a:solidFill>
                <a:srgbClr val="006600"/>
              </a:solidFill>
              <a:latin typeface="+mj-ea"/>
              <a:ea typeface="+mj-ea"/>
            </a:endParaRPr>
          </a:p>
          <a:p>
            <a:pPr marL="0" indent="0">
              <a:spcBef>
                <a:spcPts val="0"/>
              </a:spcBef>
              <a:spcAft>
                <a:spcPts val="600"/>
              </a:spcAft>
              <a:buClr>
                <a:srgbClr val="002060"/>
              </a:buClr>
              <a:buSzPct val="80000"/>
              <a:buNone/>
            </a:pPr>
            <a:r>
              <a:rPr lang="ja-JP" altLang="en-US" sz="2400" dirty="0">
                <a:solidFill>
                  <a:srgbClr val="FF0000"/>
                </a:solidFill>
                <a:latin typeface="+mj-ea"/>
                <a:ea typeface="+mj-ea"/>
              </a:rPr>
              <a:t>急性骨髄性、リンパ性白血病、悪性リンパ腫</a:t>
            </a:r>
            <a:r>
              <a:rPr lang="ja-JP" altLang="en-US" sz="2400" dirty="0">
                <a:latin typeface="+mj-ea"/>
                <a:ea typeface="+mj-ea"/>
              </a:rPr>
              <a:t>、胚細胞腫瘍、絨毛がん</a:t>
            </a:r>
            <a:br>
              <a:rPr lang="ja-JP" altLang="en-US" sz="2400" dirty="0">
                <a:latin typeface="+mj-ea"/>
                <a:ea typeface="+mj-ea"/>
              </a:rPr>
            </a:br>
            <a:br>
              <a:rPr lang="ja-JP" altLang="en-US" sz="2400" dirty="0">
                <a:latin typeface="+mj-ea"/>
                <a:ea typeface="+mj-ea"/>
              </a:rPr>
            </a:br>
            <a:r>
              <a:rPr lang="en-US" altLang="ja-JP" sz="2400" b="1" dirty="0">
                <a:solidFill>
                  <a:srgbClr val="006600"/>
                </a:solidFill>
                <a:latin typeface="+mj-ea"/>
                <a:ea typeface="+mj-ea"/>
              </a:rPr>
              <a:t>2.</a:t>
            </a:r>
            <a:r>
              <a:rPr lang="ja-JP" altLang="en-US" sz="2400" b="1" dirty="0">
                <a:solidFill>
                  <a:srgbClr val="006600"/>
                </a:solidFill>
                <a:latin typeface="+mj-ea"/>
                <a:ea typeface="+mj-ea"/>
              </a:rPr>
              <a:t>延命が期待できる悪性腫瘍（化学療法のみで治癒が困難）</a:t>
            </a:r>
            <a:endParaRPr lang="en-US" altLang="ja-JP" sz="2400" b="1" dirty="0">
              <a:solidFill>
                <a:srgbClr val="006600"/>
              </a:solidFill>
              <a:latin typeface="+mj-ea"/>
              <a:ea typeface="+mj-ea"/>
            </a:endParaRPr>
          </a:p>
          <a:p>
            <a:pPr marL="0" indent="0">
              <a:spcBef>
                <a:spcPts val="0"/>
              </a:spcBef>
              <a:spcAft>
                <a:spcPts val="600"/>
              </a:spcAft>
              <a:buClr>
                <a:srgbClr val="002060"/>
              </a:buClr>
              <a:buSzPct val="80000"/>
              <a:buNone/>
            </a:pPr>
            <a:r>
              <a:rPr lang="ja-JP" altLang="en-US" sz="2400" dirty="0">
                <a:latin typeface="+mj-ea"/>
                <a:ea typeface="+mj-ea"/>
              </a:rPr>
              <a:t>乳がん、卵巣がん、小細胞肺がん、大腸がん、</a:t>
            </a:r>
            <a:r>
              <a:rPr lang="ja-JP" altLang="en-US" sz="2400" dirty="0">
                <a:solidFill>
                  <a:srgbClr val="FF0000"/>
                </a:solidFill>
                <a:latin typeface="+mj-ea"/>
                <a:ea typeface="+mj-ea"/>
              </a:rPr>
              <a:t>多発性骨髄腫</a:t>
            </a:r>
            <a:r>
              <a:rPr lang="ja-JP" altLang="en-US" sz="2400" dirty="0">
                <a:latin typeface="+mj-ea"/>
                <a:ea typeface="+mj-ea"/>
              </a:rPr>
              <a:t>、　骨肉腫、悪性黒色腫</a:t>
            </a:r>
            <a:br>
              <a:rPr lang="ja-JP" altLang="en-US" sz="2400" dirty="0">
                <a:latin typeface="+mj-ea"/>
                <a:ea typeface="+mj-ea"/>
              </a:rPr>
            </a:br>
            <a:br>
              <a:rPr lang="ja-JP" altLang="en-US" sz="2400" dirty="0">
                <a:latin typeface="+mj-ea"/>
                <a:ea typeface="+mj-ea"/>
              </a:rPr>
            </a:br>
            <a:r>
              <a:rPr lang="en-US" altLang="ja-JP" sz="2400" b="1" dirty="0">
                <a:solidFill>
                  <a:srgbClr val="006600"/>
                </a:solidFill>
                <a:latin typeface="+mj-ea"/>
                <a:ea typeface="+mj-ea"/>
              </a:rPr>
              <a:t>3.</a:t>
            </a:r>
            <a:r>
              <a:rPr lang="ja-JP" altLang="en-US" sz="2400" b="1" dirty="0">
                <a:solidFill>
                  <a:srgbClr val="006600"/>
                </a:solidFill>
                <a:latin typeface="+mj-ea"/>
                <a:ea typeface="+mj-ea"/>
              </a:rPr>
              <a:t>症状緩和が期待できる悪性腫瘍</a:t>
            </a:r>
            <a:endParaRPr lang="en-US" altLang="ja-JP" sz="2400" b="1" dirty="0">
              <a:solidFill>
                <a:srgbClr val="006600"/>
              </a:solidFill>
              <a:latin typeface="+mj-ea"/>
              <a:ea typeface="+mj-ea"/>
            </a:endParaRPr>
          </a:p>
          <a:p>
            <a:pPr marL="0" indent="0">
              <a:spcBef>
                <a:spcPts val="0"/>
              </a:spcBef>
              <a:spcAft>
                <a:spcPts val="600"/>
              </a:spcAft>
              <a:buClr>
                <a:srgbClr val="002060"/>
              </a:buClr>
              <a:buSzPct val="80000"/>
              <a:buNone/>
            </a:pPr>
            <a:r>
              <a:rPr lang="ja-JP" altLang="en-US" sz="2400" dirty="0">
                <a:latin typeface="+mj-ea"/>
                <a:ea typeface="+mj-ea"/>
              </a:rPr>
              <a:t>軟部組織腫瘍、頭頚部がん、食道がん、子宮がん、非小細胞肺がん、胃がん、腎がん、膀胱がん、前立腺がん、肝がん、胆道がん、膵がん、脳腫瘍、甲状腺がん</a:t>
            </a:r>
            <a:br>
              <a:rPr lang="ja-JP" altLang="en-US" sz="2400" dirty="0">
                <a:latin typeface="+mj-ea"/>
                <a:ea typeface="+mj-ea"/>
              </a:rPr>
            </a:br>
            <a:r>
              <a:rPr lang="ja-JP" altLang="en-US" sz="2400" dirty="0">
                <a:latin typeface="+mj-ea"/>
                <a:ea typeface="+mj-ea"/>
              </a:rPr>
              <a:t>　　　　　　</a:t>
            </a:r>
          </a:p>
          <a:p>
            <a:pPr>
              <a:spcBef>
                <a:spcPts val="0"/>
              </a:spcBef>
              <a:spcAft>
                <a:spcPts val="1800"/>
              </a:spcAft>
              <a:buClr>
                <a:srgbClr val="002060"/>
              </a:buClr>
              <a:buSzPct val="80000"/>
              <a:buFont typeface="Wingdings" pitchFamily="2" charset="2"/>
              <a:buChar char="l"/>
            </a:pPr>
            <a:endParaRPr lang="en-US" altLang="ja-JP" sz="2400" dirty="0">
              <a:latin typeface="+mj-ea"/>
              <a:ea typeface="+mj-ea"/>
            </a:endParaRPr>
          </a:p>
        </p:txBody>
      </p:sp>
    </p:spTree>
    <p:extLst>
      <p:ext uri="{BB962C8B-B14F-4D97-AF65-F5344CB8AC3E}">
        <p14:creationId xmlns:p14="http://schemas.microsoft.com/office/powerpoint/2010/main" val="24758560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図 2">
            <a:extLst>
              <a:ext uri="{FF2B5EF4-FFF2-40B4-BE49-F238E27FC236}">
                <a16:creationId xmlns:a16="http://schemas.microsoft.com/office/drawing/2014/main" id="{A2D42817-AB2F-4BF0-882A-A7BBF40005D6}"/>
              </a:ext>
            </a:extLst>
          </p:cNvPr>
          <p:cNvPicPr>
            <a:picLocks noChangeAspect="1"/>
          </p:cNvPicPr>
          <p:nvPr/>
        </p:nvPicPr>
        <p:blipFill rotWithShape="1">
          <a:blip r:embed="rId3" cstate="print"/>
          <a:srcRect t="17995"/>
          <a:stretch/>
        </p:blipFill>
        <p:spPr bwMode="auto">
          <a:xfrm>
            <a:off x="291669" y="1056249"/>
            <a:ext cx="3944612" cy="2480661"/>
          </a:xfrm>
          <a:prstGeom prst="rect">
            <a:avLst/>
          </a:prstGeom>
          <a:noFill/>
          <a:ln w="9525">
            <a:noFill/>
            <a:miter lim="800000"/>
            <a:headEnd/>
            <a:tailEnd/>
          </a:ln>
        </p:spPr>
      </p:pic>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GVHD</a:t>
            </a:r>
            <a:r>
              <a:rPr lang="ja-JP" altLang="en-US" sz="3600" dirty="0">
                <a:latin typeface="+mj-ea"/>
              </a:rPr>
              <a:t>と</a:t>
            </a:r>
            <a:r>
              <a:rPr lang="en-US" altLang="ja-JP" sz="3600" dirty="0">
                <a:latin typeface="+mj-ea"/>
              </a:rPr>
              <a:t>GVL</a:t>
            </a:r>
            <a:r>
              <a:rPr lang="ja-JP" altLang="en-US" sz="3600" dirty="0">
                <a:latin typeface="+mj-ea"/>
              </a:rPr>
              <a:t>効果</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 name="図 3">
            <a:extLst>
              <a:ext uri="{FF2B5EF4-FFF2-40B4-BE49-F238E27FC236}">
                <a16:creationId xmlns:a16="http://schemas.microsoft.com/office/drawing/2014/main" id="{08F043E5-53BE-40A4-AD58-8585E2E390C2}"/>
              </a:ext>
            </a:extLst>
          </p:cNvPr>
          <p:cNvPicPr>
            <a:picLocks noChangeAspect="1"/>
          </p:cNvPicPr>
          <p:nvPr/>
        </p:nvPicPr>
        <p:blipFill>
          <a:blip r:embed="rId4" cstate="print"/>
          <a:srcRect/>
          <a:stretch>
            <a:fillRect/>
          </a:stretch>
        </p:blipFill>
        <p:spPr bwMode="auto">
          <a:xfrm>
            <a:off x="4932040" y="980728"/>
            <a:ext cx="3254077" cy="2511661"/>
          </a:xfrm>
          <a:prstGeom prst="rect">
            <a:avLst/>
          </a:prstGeom>
          <a:noFill/>
          <a:ln w="9525">
            <a:noFill/>
            <a:miter lim="800000"/>
            <a:headEnd/>
            <a:tailEnd/>
          </a:ln>
        </p:spPr>
      </p:pic>
      <p:sp>
        <p:nvSpPr>
          <p:cNvPr id="2" name="楕円 1">
            <a:extLst>
              <a:ext uri="{FF2B5EF4-FFF2-40B4-BE49-F238E27FC236}">
                <a16:creationId xmlns:a16="http://schemas.microsoft.com/office/drawing/2014/main" id="{D7C6A433-82FE-4771-BB0A-A80354318147}"/>
              </a:ext>
            </a:extLst>
          </p:cNvPr>
          <p:cNvSpPr/>
          <p:nvPr/>
        </p:nvSpPr>
        <p:spPr>
          <a:xfrm>
            <a:off x="3652532" y="4981967"/>
            <a:ext cx="959980" cy="936104"/>
          </a:xfrm>
          <a:prstGeom prst="ellipse">
            <a:avLst/>
          </a:prstGeom>
          <a:gradFill flip="none" rotWithShape="1">
            <a:gsLst>
              <a:gs pos="0">
                <a:schemeClr val="bg1"/>
              </a:gs>
              <a:gs pos="50000">
                <a:srgbClr val="00B0F0">
                  <a:tint val="44500"/>
                  <a:satMod val="160000"/>
                </a:srgbClr>
              </a:gs>
              <a:gs pos="100000">
                <a:srgbClr val="00B0F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8DC40213-A375-4F58-82F0-1D7D4D1832EA}"/>
              </a:ext>
            </a:extLst>
          </p:cNvPr>
          <p:cNvSpPr/>
          <p:nvPr/>
        </p:nvSpPr>
        <p:spPr>
          <a:xfrm>
            <a:off x="2997763" y="6062087"/>
            <a:ext cx="2222309"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ドナーのリンパ球</a:t>
            </a:r>
          </a:p>
        </p:txBody>
      </p:sp>
      <p:pic>
        <p:nvPicPr>
          <p:cNvPr id="110" name="図 3">
            <a:extLst>
              <a:ext uri="{FF2B5EF4-FFF2-40B4-BE49-F238E27FC236}">
                <a16:creationId xmlns:a16="http://schemas.microsoft.com/office/drawing/2014/main" id="{6C1F0641-C99B-43DD-A8B8-BA84E36ED539}"/>
              </a:ext>
            </a:extLst>
          </p:cNvPr>
          <p:cNvPicPr>
            <a:picLocks noChangeAspect="1"/>
          </p:cNvPicPr>
          <p:nvPr/>
        </p:nvPicPr>
        <p:blipFill rotWithShape="1">
          <a:blip r:embed="rId4" cstate="print"/>
          <a:srcRect l="83831" t="70097" r="2892" b="15568"/>
          <a:stretch/>
        </p:blipFill>
        <p:spPr bwMode="auto">
          <a:xfrm>
            <a:off x="5652120" y="3492389"/>
            <a:ext cx="1296144" cy="966875"/>
          </a:xfrm>
          <a:prstGeom prst="rect">
            <a:avLst/>
          </a:prstGeom>
          <a:noFill/>
          <a:ln w="9525">
            <a:noFill/>
            <a:miter lim="800000"/>
            <a:headEnd/>
            <a:tailEnd/>
          </a:ln>
        </p:spPr>
      </p:pic>
      <p:pic>
        <p:nvPicPr>
          <p:cNvPr id="1026" name="Picture 2" descr="「ニコニコマーク」の画像検索結果">
            <a:extLst>
              <a:ext uri="{FF2B5EF4-FFF2-40B4-BE49-F238E27FC236}">
                <a16:creationId xmlns:a16="http://schemas.microsoft.com/office/drawing/2014/main" id="{08C4520A-1656-411E-99CE-77E6D65B75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913" y="3325783"/>
            <a:ext cx="1071563" cy="1071563"/>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6001B2A0-CA9E-4774-A32B-8D49D2BFEE89}"/>
              </a:ext>
            </a:extLst>
          </p:cNvPr>
          <p:cNvSpPr txBox="1"/>
          <p:nvPr/>
        </p:nvSpPr>
        <p:spPr>
          <a:xfrm>
            <a:off x="5575142" y="4428305"/>
            <a:ext cx="1450099" cy="369332"/>
          </a:xfrm>
          <a:prstGeom prst="rect">
            <a:avLst/>
          </a:prstGeom>
          <a:noFill/>
        </p:spPr>
        <p:txBody>
          <a:bodyPr wrap="square" rtlCol="0">
            <a:spAutoFit/>
          </a:bodyPr>
          <a:lstStyle/>
          <a:p>
            <a:pPr algn="ctr"/>
            <a:r>
              <a:rPr kumimoji="1" lang="ja-JP" altLang="en-US" dirty="0"/>
              <a:t>腫瘍細胞</a:t>
            </a:r>
          </a:p>
        </p:txBody>
      </p:sp>
      <p:sp>
        <p:nvSpPr>
          <p:cNvPr id="113" name="テキスト ボックス 112">
            <a:extLst>
              <a:ext uri="{FF2B5EF4-FFF2-40B4-BE49-F238E27FC236}">
                <a16:creationId xmlns:a16="http://schemas.microsoft.com/office/drawing/2014/main" id="{4BD8E0B8-4555-4443-AFC3-AA88D6FC1BAF}"/>
              </a:ext>
            </a:extLst>
          </p:cNvPr>
          <p:cNvSpPr txBox="1"/>
          <p:nvPr/>
        </p:nvSpPr>
        <p:spPr>
          <a:xfrm>
            <a:off x="1385644" y="4381275"/>
            <a:ext cx="1450099" cy="369332"/>
          </a:xfrm>
          <a:prstGeom prst="rect">
            <a:avLst/>
          </a:prstGeom>
          <a:noFill/>
        </p:spPr>
        <p:txBody>
          <a:bodyPr wrap="square" rtlCol="0">
            <a:spAutoFit/>
          </a:bodyPr>
          <a:lstStyle/>
          <a:p>
            <a:pPr algn="ctr"/>
            <a:r>
              <a:rPr kumimoji="1" lang="ja-JP" altLang="en-US" dirty="0"/>
              <a:t>正常細胞</a:t>
            </a:r>
          </a:p>
        </p:txBody>
      </p:sp>
      <p:sp>
        <p:nvSpPr>
          <p:cNvPr id="114" name="矢印: 左 113">
            <a:extLst>
              <a:ext uri="{FF2B5EF4-FFF2-40B4-BE49-F238E27FC236}">
                <a16:creationId xmlns:a16="http://schemas.microsoft.com/office/drawing/2014/main" id="{4971CEAD-85F2-4EAF-AD6B-019A2B5F1E96}"/>
              </a:ext>
            </a:extLst>
          </p:cNvPr>
          <p:cNvSpPr/>
          <p:nvPr/>
        </p:nvSpPr>
        <p:spPr>
          <a:xfrm rot="2432101">
            <a:off x="2840312" y="4519774"/>
            <a:ext cx="785391" cy="461665"/>
          </a:xfrm>
          <a:prstGeom prst="lef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攻撃</a:t>
            </a:r>
            <a:endParaRPr kumimoji="1" lang="ja-JP" altLang="en-US" dirty="0"/>
          </a:p>
        </p:txBody>
      </p:sp>
      <p:sp>
        <p:nvSpPr>
          <p:cNvPr id="116" name="矢印: 右 115">
            <a:extLst>
              <a:ext uri="{FF2B5EF4-FFF2-40B4-BE49-F238E27FC236}">
                <a16:creationId xmlns:a16="http://schemas.microsoft.com/office/drawing/2014/main" id="{AFA661A4-EE22-494F-9641-1AE92F7AE1D5}"/>
              </a:ext>
            </a:extLst>
          </p:cNvPr>
          <p:cNvSpPr/>
          <p:nvPr/>
        </p:nvSpPr>
        <p:spPr>
          <a:xfrm rot="19126489">
            <a:off x="4598322" y="4514131"/>
            <a:ext cx="746505" cy="417977"/>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攻撃</a:t>
            </a:r>
          </a:p>
        </p:txBody>
      </p:sp>
      <p:sp>
        <p:nvSpPr>
          <p:cNvPr id="117" name="吹き出し: 四角形 116">
            <a:extLst>
              <a:ext uri="{FF2B5EF4-FFF2-40B4-BE49-F238E27FC236}">
                <a16:creationId xmlns:a16="http://schemas.microsoft.com/office/drawing/2014/main" id="{EBA99755-C049-4879-96E6-EDACB84019AB}"/>
              </a:ext>
            </a:extLst>
          </p:cNvPr>
          <p:cNvSpPr/>
          <p:nvPr/>
        </p:nvSpPr>
        <p:spPr>
          <a:xfrm>
            <a:off x="683568" y="5241711"/>
            <a:ext cx="1872208" cy="1139617"/>
          </a:xfrm>
          <a:prstGeom prst="wedgeRectCallout">
            <a:avLst>
              <a:gd name="adj1" fmla="val 73672"/>
              <a:gd name="adj2" fmla="val -5818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en-US" altLang="ja-JP" sz="3200" dirty="0"/>
              <a:t>GVHD</a:t>
            </a:r>
            <a:endParaRPr kumimoji="1" lang="ja-JP" altLang="en-US" sz="3200" dirty="0"/>
          </a:p>
        </p:txBody>
      </p:sp>
      <p:sp>
        <p:nvSpPr>
          <p:cNvPr id="119" name="吹き出し: 四角形 118">
            <a:extLst>
              <a:ext uri="{FF2B5EF4-FFF2-40B4-BE49-F238E27FC236}">
                <a16:creationId xmlns:a16="http://schemas.microsoft.com/office/drawing/2014/main" id="{54B35EF0-90EE-4B88-8024-741A0ADF29B6}"/>
              </a:ext>
            </a:extLst>
          </p:cNvPr>
          <p:cNvSpPr/>
          <p:nvPr/>
        </p:nvSpPr>
        <p:spPr>
          <a:xfrm>
            <a:off x="5868144" y="5241710"/>
            <a:ext cx="1872208" cy="1139617"/>
          </a:xfrm>
          <a:prstGeom prst="wedgeRectCallout">
            <a:avLst>
              <a:gd name="adj1" fmla="val -89527"/>
              <a:gd name="adj2" fmla="val -6666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en-US" altLang="ja-JP" sz="3200" dirty="0"/>
              <a:t>GVL</a:t>
            </a:r>
            <a:r>
              <a:rPr kumimoji="1" lang="ja-JP" altLang="en-US" sz="3200" dirty="0"/>
              <a:t>効果</a:t>
            </a:r>
          </a:p>
        </p:txBody>
      </p:sp>
    </p:spTree>
    <p:extLst>
      <p:ext uri="{BB962C8B-B14F-4D97-AF65-F5344CB8AC3E}">
        <p14:creationId xmlns:p14="http://schemas.microsoft.com/office/powerpoint/2010/main" val="22622578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GVHD</a:t>
            </a:r>
            <a:r>
              <a:rPr lang="ja-JP" altLang="en-US" sz="3600" dirty="0">
                <a:latin typeface="+mj-ea"/>
              </a:rPr>
              <a:t>と</a:t>
            </a:r>
            <a:r>
              <a:rPr lang="en-US" altLang="ja-JP" sz="3600" dirty="0">
                <a:latin typeface="+mj-ea"/>
              </a:rPr>
              <a:t>GVL</a:t>
            </a:r>
            <a:r>
              <a:rPr lang="ja-JP" altLang="en-US" sz="3600" dirty="0">
                <a:latin typeface="+mj-ea"/>
              </a:rPr>
              <a:t>効果は相関する</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Picture 5">
            <a:extLst>
              <a:ext uri="{FF2B5EF4-FFF2-40B4-BE49-F238E27FC236}">
                <a16:creationId xmlns:a16="http://schemas.microsoft.com/office/drawing/2014/main" id="{A0646D8F-A9D4-4A13-841C-CD57CEDE9CA3}"/>
              </a:ext>
            </a:extLst>
          </p:cNvPr>
          <p:cNvPicPr>
            <a:picLocks noChangeAspect="1" noChangeArrowheads="1"/>
          </p:cNvPicPr>
          <p:nvPr/>
        </p:nvPicPr>
        <p:blipFill>
          <a:blip r:embed="rId3" cstate="print"/>
          <a:srcRect l="5612" t="35986" r="57773" b="29314"/>
          <a:stretch>
            <a:fillRect/>
          </a:stretch>
        </p:blipFill>
        <p:spPr bwMode="auto">
          <a:xfrm>
            <a:off x="1223963" y="1187450"/>
            <a:ext cx="6938962" cy="5259388"/>
          </a:xfrm>
          <a:prstGeom prst="rect">
            <a:avLst/>
          </a:prstGeom>
          <a:noFill/>
          <a:ln w="9525">
            <a:noFill/>
            <a:miter lim="800000"/>
            <a:headEnd/>
            <a:tailEnd/>
          </a:ln>
        </p:spPr>
      </p:pic>
      <p:sp>
        <p:nvSpPr>
          <p:cNvPr id="17" name="Rectangle 8">
            <a:extLst>
              <a:ext uri="{FF2B5EF4-FFF2-40B4-BE49-F238E27FC236}">
                <a16:creationId xmlns:a16="http://schemas.microsoft.com/office/drawing/2014/main" id="{B396BF48-E29F-4E79-8AE9-5DD5F77754C8}"/>
              </a:ext>
            </a:extLst>
          </p:cNvPr>
          <p:cNvSpPr>
            <a:spLocks noChangeArrowheads="1"/>
          </p:cNvSpPr>
          <p:nvPr/>
        </p:nvSpPr>
        <p:spPr bwMode="auto">
          <a:xfrm>
            <a:off x="4489450" y="6443663"/>
            <a:ext cx="4654550" cy="338554"/>
          </a:xfrm>
          <a:prstGeom prst="rect">
            <a:avLst/>
          </a:prstGeom>
          <a:noFill/>
          <a:ln w="9525">
            <a:noFill/>
            <a:miter lim="800000"/>
            <a:headEnd/>
            <a:tailEnd/>
          </a:ln>
        </p:spPr>
        <p:txBody>
          <a:bodyPr>
            <a:spAutoFit/>
          </a:bodyPr>
          <a:lstStyle/>
          <a:p>
            <a:r>
              <a:rPr lang="en-US" altLang="ja-JP" i="1"/>
              <a:t>KM Sullivan, Blood. 1989 73: 1720-1728</a:t>
            </a:r>
          </a:p>
        </p:txBody>
      </p:sp>
      <p:sp>
        <p:nvSpPr>
          <p:cNvPr id="18" name="テキスト ボックス 6">
            <a:extLst>
              <a:ext uri="{FF2B5EF4-FFF2-40B4-BE49-F238E27FC236}">
                <a16:creationId xmlns:a16="http://schemas.microsoft.com/office/drawing/2014/main" id="{EDF1EC64-826F-4A7D-BB59-BE09E729CEBB}"/>
              </a:ext>
            </a:extLst>
          </p:cNvPr>
          <p:cNvSpPr txBox="1">
            <a:spLocks noChangeArrowheads="1"/>
          </p:cNvSpPr>
          <p:nvPr/>
        </p:nvSpPr>
        <p:spPr bwMode="auto">
          <a:xfrm>
            <a:off x="1116415" y="1760542"/>
            <a:ext cx="615553" cy="2246769"/>
          </a:xfrm>
          <a:prstGeom prst="rect">
            <a:avLst/>
          </a:prstGeom>
          <a:solidFill>
            <a:schemeClr val="bg1"/>
          </a:solidFill>
          <a:ln w="9525">
            <a:noFill/>
            <a:miter lim="800000"/>
            <a:headEnd/>
            <a:tailEnd/>
          </a:ln>
        </p:spPr>
        <p:txBody>
          <a:bodyPr vert="eaVert">
            <a:spAutoFit/>
          </a:bodyPr>
          <a:lstStyle/>
          <a:p>
            <a:r>
              <a:rPr lang="ja-JP" altLang="en-US" sz="2800" dirty="0">
                <a:solidFill>
                  <a:srgbClr val="0000FF"/>
                </a:solidFill>
              </a:rPr>
              <a:t>　　再発率　　　　　　　　</a:t>
            </a:r>
          </a:p>
        </p:txBody>
      </p:sp>
      <p:sp>
        <p:nvSpPr>
          <p:cNvPr id="19" name="テキスト ボックス 7">
            <a:extLst>
              <a:ext uri="{FF2B5EF4-FFF2-40B4-BE49-F238E27FC236}">
                <a16:creationId xmlns:a16="http://schemas.microsoft.com/office/drawing/2014/main" id="{FFFF6DE7-0225-4E8A-A26A-51CF5F52E3F6}"/>
              </a:ext>
            </a:extLst>
          </p:cNvPr>
          <p:cNvSpPr txBox="1">
            <a:spLocks noChangeArrowheads="1"/>
          </p:cNvSpPr>
          <p:nvPr/>
        </p:nvSpPr>
        <p:spPr bwMode="auto">
          <a:xfrm>
            <a:off x="3259138" y="1717675"/>
            <a:ext cx="5122862" cy="338554"/>
          </a:xfrm>
          <a:prstGeom prst="rect">
            <a:avLst/>
          </a:prstGeom>
          <a:solidFill>
            <a:schemeClr val="bg1"/>
          </a:solidFill>
          <a:ln w="9525">
            <a:noFill/>
            <a:miter lim="800000"/>
            <a:headEnd/>
            <a:tailEnd/>
          </a:ln>
        </p:spPr>
        <p:txBody>
          <a:bodyPr>
            <a:spAutoFit/>
          </a:bodyPr>
          <a:lstStyle/>
          <a:p>
            <a:r>
              <a:rPr lang="ja-JP" altLang="en-US">
                <a:solidFill>
                  <a:srgbClr val="0000FF"/>
                </a:solidFill>
              </a:rPr>
              <a:t>急性</a:t>
            </a:r>
            <a:r>
              <a:rPr lang="en-US" altLang="ja-JP">
                <a:solidFill>
                  <a:srgbClr val="0000FF"/>
                </a:solidFill>
              </a:rPr>
              <a:t>GVHD</a:t>
            </a:r>
            <a:r>
              <a:rPr lang="ja-JP" altLang="en-US">
                <a:solidFill>
                  <a:srgbClr val="0000FF"/>
                </a:solidFill>
              </a:rPr>
              <a:t>も，慢性</a:t>
            </a:r>
            <a:r>
              <a:rPr lang="en-US" altLang="ja-JP">
                <a:solidFill>
                  <a:srgbClr val="0000FF"/>
                </a:solidFill>
              </a:rPr>
              <a:t>GVHD</a:t>
            </a:r>
            <a:r>
              <a:rPr lang="ja-JP" altLang="en-US">
                <a:solidFill>
                  <a:srgbClr val="0000FF"/>
                </a:solidFill>
              </a:rPr>
              <a:t>も起こらなかった場合</a:t>
            </a:r>
          </a:p>
        </p:txBody>
      </p:sp>
      <p:sp>
        <p:nvSpPr>
          <p:cNvPr id="21" name="円/楕円 8">
            <a:extLst>
              <a:ext uri="{FF2B5EF4-FFF2-40B4-BE49-F238E27FC236}">
                <a16:creationId xmlns:a16="http://schemas.microsoft.com/office/drawing/2014/main" id="{7151855E-A01C-44B9-A1FC-F6BA1B44DD1F}"/>
              </a:ext>
            </a:extLst>
          </p:cNvPr>
          <p:cNvSpPr>
            <a:spLocks noChangeArrowheads="1"/>
          </p:cNvSpPr>
          <p:nvPr/>
        </p:nvSpPr>
        <p:spPr bwMode="auto">
          <a:xfrm>
            <a:off x="3082925" y="2630498"/>
            <a:ext cx="5080000" cy="955675"/>
          </a:xfrm>
          <a:prstGeom prst="ellipse">
            <a:avLst/>
          </a:prstGeom>
          <a:noFill/>
          <a:ln w="25400">
            <a:solidFill>
              <a:srgbClr val="FF0000"/>
            </a:solidFill>
            <a:prstDash val="sysDot"/>
            <a:round/>
            <a:headEnd/>
            <a:tailEnd/>
          </a:ln>
          <a:effectLst>
            <a:outerShdw dist="23000" dir="5400000" rotWithShape="0">
              <a:srgbClr val="808080">
                <a:alpha val="34999"/>
              </a:srgbClr>
            </a:outerShdw>
          </a:effectLst>
        </p:spPr>
        <p:txBody>
          <a:bodyPr anchor="ctr"/>
          <a:lstStyle/>
          <a:p>
            <a:pPr algn="ctr">
              <a:defRPr/>
            </a:pPr>
            <a:endParaRPr lang="ja-JP" altLang="en-US">
              <a:solidFill>
                <a:srgbClr val="FFFFFF"/>
              </a:solidFill>
              <a:latin typeface="Calibri" pitchFamily="34" charset="0"/>
            </a:endParaRPr>
          </a:p>
        </p:txBody>
      </p:sp>
      <p:sp>
        <p:nvSpPr>
          <p:cNvPr id="22" name="テキスト ボックス 9">
            <a:extLst>
              <a:ext uri="{FF2B5EF4-FFF2-40B4-BE49-F238E27FC236}">
                <a16:creationId xmlns:a16="http://schemas.microsoft.com/office/drawing/2014/main" id="{E3E8311A-416D-4A2B-830A-B2864E9C6102}"/>
              </a:ext>
            </a:extLst>
          </p:cNvPr>
          <p:cNvSpPr txBox="1">
            <a:spLocks noChangeArrowheads="1"/>
          </p:cNvSpPr>
          <p:nvPr/>
        </p:nvSpPr>
        <p:spPr bwMode="auto">
          <a:xfrm>
            <a:off x="3881442" y="3736975"/>
            <a:ext cx="3325812" cy="338554"/>
          </a:xfrm>
          <a:prstGeom prst="rect">
            <a:avLst/>
          </a:prstGeom>
          <a:solidFill>
            <a:schemeClr val="bg1"/>
          </a:solidFill>
          <a:ln w="9525">
            <a:noFill/>
            <a:miter lim="800000"/>
            <a:headEnd/>
            <a:tailEnd/>
          </a:ln>
        </p:spPr>
        <p:txBody>
          <a:bodyPr>
            <a:spAutoFit/>
          </a:bodyPr>
          <a:lstStyle/>
          <a:p>
            <a:r>
              <a:rPr lang="ja-JP" altLang="en-US">
                <a:solidFill>
                  <a:srgbClr val="FF0000"/>
                </a:solidFill>
              </a:rPr>
              <a:t>何らかの</a:t>
            </a:r>
            <a:r>
              <a:rPr lang="en-US" altLang="ja-JP">
                <a:solidFill>
                  <a:srgbClr val="FF0000"/>
                </a:solidFill>
              </a:rPr>
              <a:t>GVHD</a:t>
            </a:r>
            <a:r>
              <a:rPr lang="ja-JP" altLang="en-US">
                <a:solidFill>
                  <a:srgbClr val="FF0000"/>
                </a:solidFill>
              </a:rPr>
              <a:t>が出た場合</a:t>
            </a:r>
          </a:p>
        </p:txBody>
      </p:sp>
      <p:sp>
        <p:nvSpPr>
          <p:cNvPr id="23" name="テキスト ボックス 6">
            <a:extLst>
              <a:ext uri="{FF2B5EF4-FFF2-40B4-BE49-F238E27FC236}">
                <a16:creationId xmlns:a16="http://schemas.microsoft.com/office/drawing/2014/main" id="{13B64B53-E547-4F6C-BF4C-0E74ACCDB9F7}"/>
              </a:ext>
            </a:extLst>
          </p:cNvPr>
          <p:cNvSpPr txBox="1">
            <a:spLocks noChangeArrowheads="1"/>
          </p:cNvSpPr>
          <p:nvPr/>
        </p:nvSpPr>
        <p:spPr bwMode="auto">
          <a:xfrm>
            <a:off x="2804811" y="4753308"/>
            <a:ext cx="3999437" cy="523220"/>
          </a:xfrm>
          <a:prstGeom prst="rect">
            <a:avLst/>
          </a:prstGeom>
          <a:solidFill>
            <a:schemeClr val="bg1"/>
          </a:solidFill>
          <a:ln w="9525">
            <a:noFill/>
            <a:miter lim="800000"/>
            <a:headEnd/>
            <a:tailEnd/>
          </a:ln>
        </p:spPr>
        <p:txBody>
          <a:bodyPr vert="horz" wrap="square">
            <a:spAutoFit/>
          </a:bodyPr>
          <a:lstStyle/>
          <a:p>
            <a:pPr algn="ctr"/>
            <a:r>
              <a:rPr lang="ja-JP" altLang="en-US" sz="2800" dirty="0">
                <a:solidFill>
                  <a:srgbClr val="0000FF"/>
                </a:solidFill>
              </a:rPr>
              <a:t>　移植後の経過年数　　　　　　　　</a:t>
            </a:r>
          </a:p>
        </p:txBody>
      </p:sp>
      <p:sp>
        <p:nvSpPr>
          <p:cNvPr id="24" name="四角形: 角を丸くする 23">
            <a:extLst>
              <a:ext uri="{FF2B5EF4-FFF2-40B4-BE49-F238E27FC236}">
                <a16:creationId xmlns:a16="http://schemas.microsoft.com/office/drawing/2014/main" id="{430CEC96-8D59-4076-B0C3-9DC3C909A0BC}"/>
              </a:ext>
            </a:extLst>
          </p:cNvPr>
          <p:cNvSpPr/>
          <p:nvPr/>
        </p:nvSpPr>
        <p:spPr>
          <a:xfrm>
            <a:off x="805012" y="5296483"/>
            <a:ext cx="7776864" cy="1080120"/>
          </a:xfrm>
          <a:prstGeom prst="roundRect">
            <a:avLst/>
          </a:prstGeom>
          <a:solidFill>
            <a:schemeClr val="accent3">
              <a:lumMod val="20000"/>
              <a:lumOff val="80000"/>
            </a:schemeClr>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GVHD</a:t>
            </a:r>
            <a:r>
              <a:rPr kumimoji="1" lang="ja-JP" altLang="en-US" sz="2000" b="1" dirty="0">
                <a:solidFill>
                  <a:schemeClr val="tx1"/>
                </a:solidFill>
              </a:rPr>
              <a:t>が出るほど、</a:t>
            </a:r>
            <a:r>
              <a:rPr kumimoji="1" lang="en-US" altLang="ja-JP" sz="2000" b="1" dirty="0">
                <a:solidFill>
                  <a:schemeClr val="tx1"/>
                </a:solidFill>
              </a:rPr>
              <a:t>GVL</a:t>
            </a:r>
            <a:r>
              <a:rPr kumimoji="1" lang="ja-JP" altLang="en-US" sz="2000" b="1" dirty="0">
                <a:solidFill>
                  <a:schemeClr val="tx1"/>
                </a:solidFill>
              </a:rPr>
              <a:t>効果があるため、再発率が低下する。</a:t>
            </a:r>
            <a:endParaRPr kumimoji="1" lang="en-US" altLang="ja-JP" sz="2000" b="1" dirty="0">
              <a:solidFill>
                <a:schemeClr val="tx1"/>
              </a:solidFill>
            </a:endParaRPr>
          </a:p>
          <a:p>
            <a:pPr algn="ctr"/>
            <a:r>
              <a:rPr lang="ja-JP" altLang="en-US" sz="2000" b="1" dirty="0">
                <a:solidFill>
                  <a:schemeClr val="tx1"/>
                </a:solidFill>
              </a:rPr>
              <a:t>長期的なことを考慮すると、少しは</a:t>
            </a:r>
            <a:r>
              <a:rPr lang="en-US" altLang="ja-JP" sz="2000" b="1" dirty="0">
                <a:solidFill>
                  <a:schemeClr val="tx1"/>
                </a:solidFill>
              </a:rPr>
              <a:t>GVHD</a:t>
            </a:r>
            <a:r>
              <a:rPr lang="ja-JP" altLang="en-US" sz="2000" b="1" dirty="0">
                <a:solidFill>
                  <a:schemeClr val="tx1"/>
                </a:solidFill>
              </a:rPr>
              <a:t>がおこったほうが良い。</a:t>
            </a:r>
            <a:endParaRPr kumimoji="1" lang="ja-JP" altLang="en-US" sz="2000" b="1" dirty="0">
              <a:solidFill>
                <a:schemeClr val="tx1"/>
              </a:solidFill>
            </a:endParaRPr>
          </a:p>
        </p:txBody>
      </p:sp>
    </p:spTree>
    <p:extLst>
      <p:ext uri="{BB962C8B-B14F-4D97-AF65-F5344CB8AC3E}">
        <p14:creationId xmlns:p14="http://schemas.microsoft.com/office/powerpoint/2010/main" val="387977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GVHD</a:t>
            </a:r>
            <a:r>
              <a:rPr lang="ja-JP" altLang="en-US" sz="3600" dirty="0">
                <a:latin typeface="+mj-ea"/>
              </a:rPr>
              <a:t>の所見</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2" name="Object 2">
            <a:extLst>
              <a:ext uri="{FF2B5EF4-FFF2-40B4-BE49-F238E27FC236}">
                <a16:creationId xmlns:a16="http://schemas.microsoft.com/office/drawing/2014/main" id="{C444B934-72C4-4706-8B2D-6BF979570714}"/>
              </a:ext>
            </a:extLst>
          </p:cNvPr>
          <p:cNvGraphicFramePr>
            <a:graphicFrameLocks noChangeAspect="1"/>
          </p:cNvGraphicFramePr>
          <p:nvPr>
            <p:extLst>
              <p:ext uri="{D42A27DB-BD31-4B8C-83A1-F6EECF244321}">
                <p14:modId xmlns:p14="http://schemas.microsoft.com/office/powerpoint/2010/main" val="3440451166"/>
              </p:ext>
            </p:extLst>
          </p:nvPr>
        </p:nvGraphicFramePr>
        <p:xfrm>
          <a:off x="107504" y="1123075"/>
          <a:ext cx="3000841" cy="1621159"/>
        </p:xfrm>
        <a:graphic>
          <a:graphicData uri="http://schemas.openxmlformats.org/presentationml/2006/ole">
            <mc:AlternateContent xmlns:mc="http://schemas.openxmlformats.org/markup-compatibility/2006">
              <mc:Choice xmlns:v="urn:schemas-microsoft-com:vml" Requires="v">
                <p:oleObj spid="_x0000_s2080" name="Image Document" r:id="rId4" imgW="5076720" imgH="2743200" progId="">
                  <p:embed/>
                </p:oleObj>
              </mc:Choice>
              <mc:Fallback>
                <p:oleObj name="Image Document" r:id="rId4" imgW="5076720" imgH="2743200" progId="">
                  <p:embed/>
                  <p:pic>
                    <p:nvPicPr>
                      <p:cNvPr id="18329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123075"/>
                        <a:ext cx="3000841" cy="1621159"/>
                      </a:xfrm>
                      <a:prstGeom prst="rect">
                        <a:avLst/>
                      </a:prstGeom>
                      <a:noFill/>
                    </p:spPr>
                  </p:pic>
                </p:oleObj>
              </mc:Fallback>
            </mc:AlternateContent>
          </a:graphicData>
        </a:graphic>
      </p:graphicFrame>
      <p:sp>
        <p:nvSpPr>
          <p:cNvPr id="13" name="Line 3">
            <a:extLst>
              <a:ext uri="{FF2B5EF4-FFF2-40B4-BE49-F238E27FC236}">
                <a16:creationId xmlns:a16="http://schemas.microsoft.com/office/drawing/2014/main" id="{93526E2E-02C2-4AAD-A6A5-193582BB2E4A}"/>
              </a:ext>
            </a:extLst>
          </p:cNvPr>
          <p:cNvSpPr>
            <a:spLocks noChangeShapeType="1"/>
          </p:cNvSpPr>
          <p:nvPr/>
        </p:nvSpPr>
        <p:spPr bwMode="auto">
          <a:xfrm>
            <a:off x="904875" y="6523794"/>
            <a:ext cx="4572000" cy="0"/>
          </a:xfrm>
          <a:prstGeom prst="line">
            <a:avLst/>
          </a:prstGeom>
          <a:noFill/>
          <a:ln w="9525">
            <a:solidFill>
              <a:schemeClr val="bg2"/>
            </a:solidFill>
            <a:round/>
            <a:headEnd/>
            <a:tailEnd/>
          </a:ln>
        </p:spPr>
        <p:txBody>
          <a:bodyPr/>
          <a:lstStyle/>
          <a:p>
            <a:endParaRPr lang="ja-JP" altLang="en-US" sz="1400">
              <a:solidFill>
                <a:srgbClr val="000000"/>
              </a:solidFill>
              <a:ea typeface="HGP創英角ｺﾞｼｯｸUB" pitchFamily="50" charset="-128"/>
            </a:endParaRPr>
          </a:p>
        </p:txBody>
      </p:sp>
      <p:sp>
        <p:nvSpPr>
          <p:cNvPr id="14" name="Freeform 4">
            <a:extLst>
              <a:ext uri="{FF2B5EF4-FFF2-40B4-BE49-F238E27FC236}">
                <a16:creationId xmlns:a16="http://schemas.microsoft.com/office/drawing/2014/main" id="{E51C11DE-3451-49DF-A376-62FFFC299CB9}"/>
              </a:ext>
            </a:extLst>
          </p:cNvPr>
          <p:cNvSpPr>
            <a:spLocks/>
          </p:cNvSpPr>
          <p:nvPr/>
        </p:nvSpPr>
        <p:spPr bwMode="auto">
          <a:xfrm>
            <a:off x="923925" y="4790244"/>
            <a:ext cx="3975100" cy="1949450"/>
          </a:xfrm>
          <a:custGeom>
            <a:avLst/>
            <a:gdLst>
              <a:gd name="T0" fmla="*/ 0 w 2504"/>
              <a:gd name="T1" fmla="*/ 2147483647 h 1384"/>
              <a:gd name="T2" fmla="*/ 2147483647 w 2504"/>
              <a:gd name="T3" fmla="*/ 2147483647 h 1384"/>
              <a:gd name="T4" fmla="*/ 2147483647 w 2504"/>
              <a:gd name="T5" fmla="*/ 2147483647 h 1384"/>
              <a:gd name="T6" fmla="*/ 2147483647 w 2504"/>
              <a:gd name="T7" fmla="*/ 2147483647 h 1384"/>
              <a:gd name="T8" fmla="*/ 2147483647 w 2504"/>
              <a:gd name="T9" fmla="*/ 2147483647 h 1384"/>
              <a:gd name="T10" fmla="*/ 0 60000 65536"/>
              <a:gd name="T11" fmla="*/ 0 60000 65536"/>
              <a:gd name="T12" fmla="*/ 0 60000 65536"/>
              <a:gd name="T13" fmla="*/ 0 60000 65536"/>
              <a:gd name="T14" fmla="*/ 0 60000 65536"/>
              <a:gd name="T15" fmla="*/ 0 w 2504"/>
              <a:gd name="T16" fmla="*/ 0 h 1384"/>
              <a:gd name="T17" fmla="*/ 2504 w 2504"/>
              <a:gd name="T18" fmla="*/ 1384 h 1384"/>
            </a:gdLst>
            <a:ahLst/>
            <a:cxnLst>
              <a:cxn ang="T10">
                <a:pos x="T0" y="T1"/>
              </a:cxn>
              <a:cxn ang="T11">
                <a:pos x="T2" y="T3"/>
              </a:cxn>
              <a:cxn ang="T12">
                <a:pos x="T4" y="T5"/>
              </a:cxn>
              <a:cxn ang="T13">
                <a:pos x="T6" y="T7"/>
              </a:cxn>
              <a:cxn ang="T14">
                <a:pos x="T8" y="T9"/>
              </a:cxn>
            </a:cxnLst>
            <a:rect l="T15" t="T16" r="T17" b="T18"/>
            <a:pathLst>
              <a:path w="2504" h="1384">
                <a:moveTo>
                  <a:pt x="0" y="1208"/>
                </a:moveTo>
                <a:cubicBezTo>
                  <a:pt x="128" y="988"/>
                  <a:pt x="256" y="768"/>
                  <a:pt x="432" y="584"/>
                </a:cubicBezTo>
                <a:cubicBezTo>
                  <a:pt x="608" y="400"/>
                  <a:pt x="744" y="0"/>
                  <a:pt x="1056" y="104"/>
                </a:cubicBezTo>
                <a:cubicBezTo>
                  <a:pt x="1368" y="208"/>
                  <a:pt x="2104" y="1032"/>
                  <a:pt x="2304" y="1208"/>
                </a:cubicBezTo>
                <a:cubicBezTo>
                  <a:pt x="2504" y="1384"/>
                  <a:pt x="2380" y="1272"/>
                  <a:pt x="2256" y="1160"/>
                </a:cubicBezTo>
              </a:path>
            </a:pathLst>
          </a:custGeom>
          <a:solidFill>
            <a:srgbClr val="99FFCC"/>
          </a:solidFill>
          <a:ln w="50800">
            <a:solidFill>
              <a:srgbClr val="99FFCC"/>
            </a:solidFill>
            <a:round/>
            <a:headEnd/>
            <a:tailEnd/>
          </a:ln>
        </p:spPr>
        <p:txBody>
          <a:bodyPr/>
          <a:lstStyle/>
          <a:p>
            <a:endParaRPr lang="ja-JP" altLang="en-US" sz="1400">
              <a:solidFill>
                <a:srgbClr val="000000"/>
              </a:solidFill>
              <a:ea typeface="HGP創英角ｺﾞｼｯｸUB" pitchFamily="50" charset="-128"/>
            </a:endParaRPr>
          </a:p>
        </p:txBody>
      </p:sp>
      <p:sp>
        <p:nvSpPr>
          <p:cNvPr id="15" name="Freeform 5">
            <a:extLst>
              <a:ext uri="{FF2B5EF4-FFF2-40B4-BE49-F238E27FC236}">
                <a16:creationId xmlns:a16="http://schemas.microsoft.com/office/drawing/2014/main" id="{80FF3466-FB18-409E-AF83-405E28CAD407}"/>
              </a:ext>
            </a:extLst>
          </p:cNvPr>
          <p:cNvSpPr>
            <a:spLocks/>
          </p:cNvSpPr>
          <p:nvPr/>
        </p:nvSpPr>
        <p:spPr bwMode="auto">
          <a:xfrm>
            <a:off x="2047875" y="4800779"/>
            <a:ext cx="6705600" cy="1647825"/>
          </a:xfrm>
          <a:custGeom>
            <a:avLst/>
            <a:gdLst>
              <a:gd name="T0" fmla="*/ 0 w 4224"/>
              <a:gd name="T1" fmla="*/ 2147483647 h 1104"/>
              <a:gd name="T2" fmla="*/ 2147483647 w 4224"/>
              <a:gd name="T3" fmla="*/ 2147483647 h 1104"/>
              <a:gd name="T4" fmla="*/ 2147483647 w 4224"/>
              <a:gd name="T5" fmla="*/ 0 h 1104"/>
              <a:gd name="T6" fmla="*/ 2147483647 w 4224"/>
              <a:gd name="T7" fmla="*/ 2147483647 h 1104"/>
              <a:gd name="T8" fmla="*/ 2147483647 w 4224"/>
              <a:gd name="T9" fmla="*/ 2147483647 h 1104"/>
              <a:gd name="T10" fmla="*/ 0 60000 65536"/>
              <a:gd name="T11" fmla="*/ 0 60000 65536"/>
              <a:gd name="T12" fmla="*/ 0 60000 65536"/>
              <a:gd name="T13" fmla="*/ 0 60000 65536"/>
              <a:gd name="T14" fmla="*/ 0 60000 65536"/>
              <a:gd name="T15" fmla="*/ 0 w 4224"/>
              <a:gd name="T16" fmla="*/ 0 h 1104"/>
              <a:gd name="T17" fmla="*/ 4224 w 4224"/>
              <a:gd name="T18" fmla="*/ 1104 h 1104"/>
              <a:gd name="connsiteX0" fmla="*/ 0 w 10000"/>
              <a:gd name="connsiteY0" fmla="*/ 10000 h 10000"/>
              <a:gd name="connsiteX1" fmla="*/ 2273 w 10000"/>
              <a:gd name="connsiteY1" fmla="*/ 8261 h 10000"/>
              <a:gd name="connsiteX2" fmla="*/ 5000 w 10000"/>
              <a:gd name="connsiteY2" fmla="*/ 0 h 10000"/>
              <a:gd name="connsiteX3" fmla="*/ 8636 w 10000"/>
              <a:gd name="connsiteY3" fmla="*/ 8261 h 10000"/>
              <a:gd name="connsiteX4" fmla="*/ 10000 w 10000"/>
              <a:gd name="connsiteY4" fmla="*/ 9711 h 10000"/>
              <a:gd name="connsiteX0" fmla="*/ 0 w 10000"/>
              <a:gd name="connsiteY0" fmla="*/ 10000 h 10000"/>
              <a:gd name="connsiteX1" fmla="*/ 2273 w 10000"/>
              <a:gd name="connsiteY1" fmla="*/ 8261 h 10000"/>
              <a:gd name="connsiteX2" fmla="*/ 5000 w 10000"/>
              <a:gd name="connsiteY2" fmla="*/ 0 h 10000"/>
              <a:gd name="connsiteX3" fmla="*/ 8636 w 10000"/>
              <a:gd name="connsiteY3" fmla="*/ 8261 h 10000"/>
              <a:gd name="connsiteX4" fmla="*/ 10000 w 10000"/>
              <a:gd name="connsiteY4" fmla="*/ 992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720" y="9964"/>
                  <a:pt x="1439" y="9928"/>
                  <a:pt x="2273" y="8261"/>
                </a:cubicBezTo>
                <a:cubicBezTo>
                  <a:pt x="3106" y="6594"/>
                  <a:pt x="3939" y="0"/>
                  <a:pt x="5000" y="0"/>
                </a:cubicBezTo>
                <a:cubicBezTo>
                  <a:pt x="6061" y="0"/>
                  <a:pt x="7803" y="6739"/>
                  <a:pt x="8636" y="8261"/>
                </a:cubicBezTo>
                <a:cubicBezTo>
                  <a:pt x="9470" y="9783"/>
                  <a:pt x="9773" y="9778"/>
                  <a:pt x="10000" y="9922"/>
                </a:cubicBezTo>
              </a:path>
            </a:pathLst>
          </a:custGeom>
          <a:solidFill>
            <a:srgbClr val="FFFF00"/>
          </a:solidFill>
          <a:ln w="50800">
            <a:solidFill>
              <a:srgbClr val="FFFF00"/>
            </a:solidFill>
            <a:round/>
            <a:headEnd/>
            <a:tailEnd/>
          </a:ln>
        </p:spPr>
        <p:txBody>
          <a:bodyPr/>
          <a:lstStyle/>
          <a:p>
            <a:endParaRPr lang="ja-JP" altLang="en-US" sz="1400">
              <a:solidFill>
                <a:srgbClr val="000000"/>
              </a:solidFill>
              <a:ea typeface="HGP創英角ｺﾞｼｯｸUB" pitchFamily="50" charset="-128"/>
            </a:endParaRPr>
          </a:p>
        </p:txBody>
      </p:sp>
      <p:sp>
        <p:nvSpPr>
          <p:cNvPr id="20" name="Text Box 7">
            <a:extLst>
              <a:ext uri="{FF2B5EF4-FFF2-40B4-BE49-F238E27FC236}">
                <a16:creationId xmlns:a16="http://schemas.microsoft.com/office/drawing/2014/main" id="{68AD6B6D-CA33-45AD-85EB-180D3986644B}"/>
              </a:ext>
            </a:extLst>
          </p:cNvPr>
          <p:cNvSpPr txBox="1">
            <a:spLocks noChangeArrowheads="1"/>
          </p:cNvSpPr>
          <p:nvPr/>
        </p:nvSpPr>
        <p:spPr bwMode="auto">
          <a:xfrm>
            <a:off x="2822575" y="6449182"/>
            <a:ext cx="822148" cy="338554"/>
          </a:xfrm>
          <a:prstGeom prst="rect">
            <a:avLst/>
          </a:prstGeom>
          <a:noFill/>
          <a:ln w="9525">
            <a:noFill/>
            <a:miter lim="800000"/>
            <a:headEnd/>
            <a:tailEnd/>
          </a:ln>
        </p:spPr>
        <p:txBody>
          <a:bodyPr wrap="none">
            <a:spAutoFit/>
          </a:bodyPr>
          <a:lstStyle/>
          <a:p>
            <a:r>
              <a:rPr kumimoji="0" lang="en-US" altLang="ja-JP" b="1">
                <a:solidFill>
                  <a:srgbClr val="000000"/>
                </a:solidFill>
                <a:latin typeface="Calibri" pitchFamily="34" charset="0"/>
                <a:ea typeface="ＭＳ Ｐゴシック" charset="-128"/>
                <a:cs typeface="Arial" charset="0"/>
              </a:rPr>
              <a:t>Day100</a:t>
            </a:r>
          </a:p>
        </p:txBody>
      </p:sp>
      <p:sp>
        <p:nvSpPr>
          <p:cNvPr id="25" name="Line 8">
            <a:extLst>
              <a:ext uri="{FF2B5EF4-FFF2-40B4-BE49-F238E27FC236}">
                <a16:creationId xmlns:a16="http://schemas.microsoft.com/office/drawing/2014/main" id="{1966C86C-72C9-44B0-9FB3-7DE49F83A8DF}"/>
              </a:ext>
            </a:extLst>
          </p:cNvPr>
          <p:cNvSpPr>
            <a:spLocks noChangeShapeType="1"/>
          </p:cNvSpPr>
          <p:nvPr/>
        </p:nvSpPr>
        <p:spPr bwMode="auto">
          <a:xfrm>
            <a:off x="5857875" y="6523794"/>
            <a:ext cx="2895600" cy="0"/>
          </a:xfrm>
          <a:prstGeom prst="line">
            <a:avLst/>
          </a:prstGeom>
          <a:noFill/>
          <a:ln w="9525">
            <a:solidFill>
              <a:schemeClr val="bg2"/>
            </a:solidFill>
            <a:round/>
            <a:headEnd/>
            <a:tailEnd/>
          </a:ln>
        </p:spPr>
        <p:txBody>
          <a:bodyPr/>
          <a:lstStyle/>
          <a:p>
            <a:endParaRPr lang="ja-JP" altLang="en-US" sz="1400">
              <a:solidFill>
                <a:srgbClr val="000000"/>
              </a:solidFill>
              <a:ea typeface="HGP創英角ｺﾞｼｯｸUB" pitchFamily="50" charset="-128"/>
            </a:endParaRPr>
          </a:p>
        </p:txBody>
      </p:sp>
      <p:sp>
        <p:nvSpPr>
          <p:cNvPr id="26" name="Text Box 9">
            <a:extLst>
              <a:ext uri="{FF2B5EF4-FFF2-40B4-BE49-F238E27FC236}">
                <a16:creationId xmlns:a16="http://schemas.microsoft.com/office/drawing/2014/main" id="{8746A83A-1A81-4EE8-B876-28DD0E7A10F2}"/>
              </a:ext>
            </a:extLst>
          </p:cNvPr>
          <p:cNvSpPr txBox="1">
            <a:spLocks noChangeArrowheads="1"/>
          </p:cNvSpPr>
          <p:nvPr/>
        </p:nvSpPr>
        <p:spPr bwMode="auto">
          <a:xfrm>
            <a:off x="1694179" y="5458590"/>
            <a:ext cx="1156663" cy="584775"/>
          </a:xfrm>
          <a:prstGeom prst="rect">
            <a:avLst/>
          </a:prstGeom>
          <a:noFill/>
          <a:ln w="9525">
            <a:noFill/>
            <a:miter lim="800000"/>
            <a:headEnd/>
            <a:tailEnd/>
          </a:ln>
        </p:spPr>
        <p:txBody>
          <a:bodyPr wrap="none">
            <a:spAutoFit/>
          </a:bodyPr>
          <a:lstStyle/>
          <a:p>
            <a:pPr algn="ctr"/>
            <a:r>
              <a:rPr kumimoji="0" lang="ja-JP" altLang="en-US" b="1">
                <a:solidFill>
                  <a:srgbClr val="000000"/>
                </a:solidFill>
                <a:latin typeface="Calibri" pitchFamily="34" charset="0"/>
                <a:ea typeface="ＭＳ Ｐゴシック" charset="-128"/>
                <a:cs typeface="Arial" charset="0"/>
              </a:rPr>
              <a:t>古典的</a:t>
            </a:r>
          </a:p>
          <a:p>
            <a:pPr algn="ctr"/>
            <a:r>
              <a:rPr kumimoji="0" lang="ja-JP" altLang="en-US" b="1">
                <a:solidFill>
                  <a:srgbClr val="000000"/>
                </a:solidFill>
                <a:latin typeface="Calibri" pitchFamily="34" charset="0"/>
                <a:ea typeface="ＭＳ Ｐゴシック" charset="-128"/>
                <a:cs typeface="Arial" charset="0"/>
              </a:rPr>
              <a:t>急性</a:t>
            </a:r>
            <a:r>
              <a:rPr kumimoji="0" lang="en-US" altLang="ja-JP" b="1">
                <a:solidFill>
                  <a:srgbClr val="000000"/>
                </a:solidFill>
                <a:latin typeface="Calibri" pitchFamily="34" charset="0"/>
                <a:ea typeface="ＭＳ Ｐゴシック" charset="-128"/>
                <a:cs typeface="Arial" charset="0"/>
              </a:rPr>
              <a:t>GVHD </a:t>
            </a:r>
          </a:p>
        </p:txBody>
      </p:sp>
      <p:sp>
        <p:nvSpPr>
          <p:cNvPr id="27" name="Text Box 18">
            <a:extLst>
              <a:ext uri="{FF2B5EF4-FFF2-40B4-BE49-F238E27FC236}">
                <a16:creationId xmlns:a16="http://schemas.microsoft.com/office/drawing/2014/main" id="{CF6976C8-BF17-4B61-8624-24C05283D9BC}"/>
              </a:ext>
            </a:extLst>
          </p:cNvPr>
          <p:cNvSpPr txBox="1">
            <a:spLocks noChangeArrowheads="1"/>
          </p:cNvSpPr>
          <p:nvPr/>
        </p:nvSpPr>
        <p:spPr bwMode="auto">
          <a:xfrm>
            <a:off x="3340641" y="5058540"/>
            <a:ext cx="1110176" cy="584775"/>
          </a:xfrm>
          <a:prstGeom prst="rect">
            <a:avLst/>
          </a:prstGeom>
          <a:noFill/>
          <a:ln w="9525">
            <a:noFill/>
            <a:miter lim="800000"/>
            <a:headEnd/>
            <a:tailEnd/>
          </a:ln>
        </p:spPr>
        <p:txBody>
          <a:bodyPr wrap="none">
            <a:spAutoFit/>
          </a:bodyPr>
          <a:lstStyle/>
          <a:p>
            <a:pPr algn="ctr"/>
            <a:r>
              <a:rPr kumimoji="0" lang="ja-JP" altLang="en-US" b="1">
                <a:solidFill>
                  <a:srgbClr val="000000"/>
                </a:solidFill>
                <a:latin typeface="Calibri" pitchFamily="34" charset="0"/>
                <a:ea typeface="ＭＳ Ｐゴシック" charset="-128"/>
                <a:cs typeface="Arial" charset="0"/>
              </a:rPr>
              <a:t>遅発性 </a:t>
            </a:r>
          </a:p>
          <a:p>
            <a:pPr algn="ctr"/>
            <a:r>
              <a:rPr kumimoji="0" lang="ja-JP" altLang="en-US" b="1">
                <a:solidFill>
                  <a:srgbClr val="000000"/>
                </a:solidFill>
                <a:latin typeface="Calibri" pitchFamily="34" charset="0"/>
                <a:ea typeface="ＭＳ Ｐゴシック" charset="-128"/>
                <a:cs typeface="Arial" charset="0"/>
              </a:rPr>
              <a:t>急性</a:t>
            </a:r>
            <a:r>
              <a:rPr kumimoji="0" lang="en-US" altLang="ja-JP" b="1">
                <a:solidFill>
                  <a:srgbClr val="000000"/>
                </a:solidFill>
                <a:latin typeface="Calibri" pitchFamily="34" charset="0"/>
                <a:ea typeface="ＭＳ Ｐゴシック" charset="-128"/>
                <a:cs typeface="Arial" charset="0"/>
              </a:rPr>
              <a:t>GVHD</a:t>
            </a:r>
          </a:p>
        </p:txBody>
      </p:sp>
      <p:sp>
        <p:nvSpPr>
          <p:cNvPr id="28" name="Line 21">
            <a:extLst>
              <a:ext uri="{FF2B5EF4-FFF2-40B4-BE49-F238E27FC236}">
                <a16:creationId xmlns:a16="http://schemas.microsoft.com/office/drawing/2014/main" id="{86EE2879-9E24-4EB2-BFCC-B23A6E6BB0A2}"/>
              </a:ext>
            </a:extLst>
          </p:cNvPr>
          <p:cNvSpPr>
            <a:spLocks noChangeShapeType="1"/>
          </p:cNvSpPr>
          <p:nvPr/>
        </p:nvSpPr>
        <p:spPr bwMode="auto">
          <a:xfrm flipH="1" flipV="1">
            <a:off x="3213103" y="932940"/>
            <a:ext cx="53975" cy="5163068"/>
          </a:xfrm>
          <a:prstGeom prst="line">
            <a:avLst/>
          </a:prstGeom>
          <a:noFill/>
          <a:ln w="76200">
            <a:solidFill>
              <a:srgbClr val="FF5050"/>
            </a:solidFill>
            <a:prstDash val="sysDot"/>
            <a:round/>
            <a:headEnd/>
            <a:tailEnd/>
          </a:ln>
        </p:spPr>
        <p:txBody>
          <a:bodyPr/>
          <a:lstStyle/>
          <a:p>
            <a:endParaRPr lang="ja-JP" altLang="en-US" sz="1400">
              <a:solidFill>
                <a:srgbClr val="000000"/>
              </a:solidFill>
              <a:ea typeface="HGP創英角ｺﾞｼｯｸUB" pitchFamily="50" charset="-128"/>
            </a:endParaRPr>
          </a:p>
        </p:txBody>
      </p:sp>
      <p:sp>
        <p:nvSpPr>
          <p:cNvPr id="29" name="Line 22">
            <a:extLst>
              <a:ext uri="{FF2B5EF4-FFF2-40B4-BE49-F238E27FC236}">
                <a16:creationId xmlns:a16="http://schemas.microsoft.com/office/drawing/2014/main" id="{4627763D-D03B-4D3F-9AF2-52E8100E4BFF}"/>
              </a:ext>
            </a:extLst>
          </p:cNvPr>
          <p:cNvSpPr>
            <a:spLocks noChangeShapeType="1"/>
          </p:cNvSpPr>
          <p:nvPr/>
        </p:nvSpPr>
        <p:spPr bwMode="auto">
          <a:xfrm>
            <a:off x="3790954" y="5755452"/>
            <a:ext cx="647700" cy="638175"/>
          </a:xfrm>
          <a:prstGeom prst="line">
            <a:avLst/>
          </a:prstGeom>
          <a:noFill/>
          <a:ln w="57150">
            <a:solidFill>
              <a:srgbClr val="99FFCC"/>
            </a:solidFill>
            <a:round/>
            <a:headEnd/>
            <a:tailEnd/>
          </a:ln>
        </p:spPr>
        <p:txBody>
          <a:bodyPr/>
          <a:lstStyle/>
          <a:p>
            <a:endParaRPr lang="ja-JP" altLang="en-US" sz="1400">
              <a:solidFill>
                <a:srgbClr val="000000"/>
              </a:solidFill>
              <a:ea typeface="HGP創英角ｺﾞｼｯｸUB" pitchFamily="50" charset="-128"/>
            </a:endParaRPr>
          </a:p>
        </p:txBody>
      </p:sp>
      <p:sp>
        <p:nvSpPr>
          <p:cNvPr id="30" name="Text Box 9">
            <a:extLst>
              <a:ext uri="{FF2B5EF4-FFF2-40B4-BE49-F238E27FC236}">
                <a16:creationId xmlns:a16="http://schemas.microsoft.com/office/drawing/2014/main" id="{D4DD3ABA-EAA1-43FB-B5EE-4264EE2A5875}"/>
              </a:ext>
            </a:extLst>
          </p:cNvPr>
          <p:cNvSpPr txBox="1">
            <a:spLocks noChangeArrowheads="1"/>
          </p:cNvSpPr>
          <p:nvPr/>
        </p:nvSpPr>
        <p:spPr bwMode="auto">
          <a:xfrm>
            <a:off x="5643877" y="5503040"/>
            <a:ext cx="1156663" cy="584775"/>
          </a:xfrm>
          <a:prstGeom prst="rect">
            <a:avLst/>
          </a:prstGeom>
          <a:noFill/>
          <a:ln w="9525">
            <a:noFill/>
            <a:miter lim="800000"/>
            <a:headEnd/>
            <a:tailEnd/>
          </a:ln>
        </p:spPr>
        <p:txBody>
          <a:bodyPr wrap="none">
            <a:spAutoFit/>
          </a:bodyPr>
          <a:lstStyle/>
          <a:p>
            <a:pPr algn="ctr"/>
            <a:r>
              <a:rPr kumimoji="0" lang="ja-JP" altLang="en-US" b="1">
                <a:solidFill>
                  <a:srgbClr val="000000"/>
                </a:solidFill>
                <a:latin typeface="Calibri" pitchFamily="34" charset="0"/>
                <a:ea typeface="ＭＳ Ｐゴシック" charset="-128"/>
                <a:cs typeface="Arial" charset="0"/>
              </a:rPr>
              <a:t>古典的</a:t>
            </a:r>
          </a:p>
          <a:p>
            <a:pPr algn="ctr"/>
            <a:r>
              <a:rPr kumimoji="0" lang="ja-JP" altLang="en-US" b="1">
                <a:solidFill>
                  <a:srgbClr val="000000"/>
                </a:solidFill>
                <a:latin typeface="Calibri" pitchFamily="34" charset="0"/>
                <a:ea typeface="ＭＳ Ｐゴシック" charset="-128"/>
                <a:cs typeface="Arial" charset="0"/>
              </a:rPr>
              <a:t>慢性</a:t>
            </a:r>
            <a:r>
              <a:rPr kumimoji="0" lang="en-US" altLang="ja-JP" b="1">
                <a:solidFill>
                  <a:srgbClr val="000000"/>
                </a:solidFill>
                <a:latin typeface="Calibri" pitchFamily="34" charset="0"/>
                <a:ea typeface="ＭＳ Ｐゴシック" charset="-128"/>
                <a:cs typeface="Arial" charset="0"/>
              </a:rPr>
              <a:t>GVHD </a:t>
            </a:r>
          </a:p>
        </p:txBody>
      </p:sp>
      <p:sp>
        <p:nvSpPr>
          <p:cNvPr id="31" name="Text Box 17">
            <a:extLst>
              <a:ext uri="{FF2B5EF4-FFF2-40B4-BE49-F238E27FC236}">
                <a16:creationId xmlns:a16="http://schemas.microsoft.com/office/drawing/2014/main" id="{F188AD67-C1CA-499C-9732-25DB40844D32}"/>
              </a:ext>
            </a:extLst>
          </p:cNvPr>
          <p:cNvSpPr txBox="1">
            <a:spLocks noChangeArrowheads="1"/>
          </p:cNvSpPr>
          <p:nvPr/>
        </p:nvSpPr>
        <p:spPr bwMode="auto">
          <a:xfrm>
            <a:off x="3259675" y="5909440"/>
            <a:ext cx="1110176" cy="584775"/>
          </a:xfrm>
          <a:prstGeom prst="rect">
            <a:avLst/>
          </a:prstGeom>
          <a:noFill/>
          <a:ln w="9525">
            <a:noFill/>
            <a:miter lim="800000"/>
            <a:headEnd/>
            <a:tailEnd/>
          </a:ln>
        </p:spPr>
        <p:txBody>
          <a:bodyPr wrap="none">
            <a:spAutoFit/>
          </a:bodyPr>
          <a:lstStyle/>
          <a:p>
            <a:pPr algn="ctr"/>
            <a:r>
              <a:rPr kumimoji="0" lang="ja-JP" altLang="en-US" b="1">
                <a:solidFill>
                  <a:srgbClr val="000000"/>
                </a:solidFill>
                <a:latin typeface="Calibri" pitchFamily="34" charset="0"/>
                <a:ea typeface="ＭＳ Ｐゴシック" charset="-128"/>
                <a:cs typeface="Arial" charset="0"/>
              </a:rPr>
              <a:t>重複型</a:t>
            </a:r>
          </a:p>
          <a:p>
            <a:pPr algn="ctr"/>
            <a:r>
              <a:rPr kumimoji="0" lang="ja-JP" altLang="en-US" b="1">
                <a:solidFill>
                  <a:srgbClr val="000000"/>
                </a:solidFill>
                <a:latin typeface="Calibri" pitchFamily="34" charset="0"/>
                <a:ea typeface="ＭＳ Ｐゴシック" charset="-128"/>
                <a:cs typeface="Arial" charset="0"/>
              </a:rPr>
              <a:t>慢性</a:t>
            </a:r>
            <a:r>
              <a:rPr kumimoji="0" lang="en-US" altLang="ja-JP" b="1">
                <a:solidFill>
                  <a:srgbClr val="000000"/>
                </a:solidFill>
                <a:latin typeface="Calibri" pitchFamily="34" charset="0"/>
                <a:ea typeface="ＭＳ Ｐゴシック" charset="-128"/>
                <a:cs typeface="Arial" charset="0"/>
              </a:rPr>
              <a:t>GVHD</a:t>
            </a:r>
          </a:p>
        </p:txBody>
      </p:sp>
      <p:sp>
        <p:nvSpPr>
          <p:cNvPr id="32" name="Rectangle 26">
            <a:extLst>
              <a:ext uri="{FF2B5EF4-FFF2-40B4-BE49-F238E27FC236}">
                <a16:creationId xmlns:a16="http://schemas.microsoft.com/office/drawing/2014/main" id="{81D6805F-E5EA-4866-AF87-CB6339FD6B53}"/>
              </a:ext>
            </a:extLst>
          </p:cNvPr>
          <p:cNvSpPr>
            <a:spLocks noChangeArrowheads="1"/>
          </p:cNvSpPr>
          <p:nvPr/>
        </p:nvSpPr>
        <p:spPr bwMode="auto">
          <a:xfrm>
            <a:off x="6931444" y="6597352"/>
            <a:ext cx="2015295" cy="246221"/>
          </a:xfrm>
          <a:prstGeom prst="rect">
            <a:avLst/>
          </a:prstGeom>
          <a:noFill/>
          <a:ln w="12700">
            <a:noFill/>
            <a:miter lim="800000"/>
            <a:headEnd/>
            <a:tailEnd/>
          </a:ln>
        </p:spPr>
        <p:txBody>
          <a:bodyPr wrap="none">
            <a:spAutoFit/>
          </a:bodyPr>
          <a:lstStyle/>
          <a:p>
            <a:pPr algn="ctr" eaLnBrk="0" hangingPunct="0"/>
            <a:r>
              <a:rPr kumimoji="0" lang="en-US" altLang="ja-JP" sz="1000" b="1" dirty="0">
                <a:solidFill>
                  <a:srgbClr val="000000"/>
                </a:solidFill>
                <a:latin typeface="Calibri" pitchFamily="34" charset="0"/>
                <a:ea typeface="ＭＳ Ｐゴシック" charset="-128"/>
              </a:rPr>
              <a:t>(http://www.jshct.com/guideline)</a:t>
            </a:r>
            <a:endParaRPr kumimoji="0" lang="ja-JP" altLang="en-US" sz="1000" b="1" dirty="0">
              <a:solidFill>
                <a:srgbClr val="000000"/>
              </a:solidFill>
              <a:latin typeface="Calibri" pitchFamily="34" charset="0"/>
              <a:ea typeface="ＭＳ Ｐゴシック" charset="-128"/>
            </a:endParaRPr>
          </a:p>
        </p:txBody>
      </p:sp>
      <p:sp>
        <p:nvSpPr>
          <p:cNvPr id="33" name="Text Box 27">
            <a:extLst>
              <a:ext uri="{FF2B5EF4-FFF2-40B4-BE49-F238E27FC236}">
                <a16:creationId xmlns:a16="http://schemas.microsoft.com/office/drawing/2014/main" id="{7D719D01-D746-4892-9EA2-626387266DB7}"/>
              </a:ext>
            </a:extLst>
          </p:cNvPr>
          <p:cNvSpPr txBox="1">
            <a:spLocks noChangeArrowheads="1"/>
          </p:cNvSpPr>
          <p:nvPr/>
        </p:nvSpPr>
        <p:spPr bwMode="auto">
          <a:xfrm>
            <a:off x="4073525" y="6597352"/>
            <a:ext cx="2638864" cy="276999"/>
          </a:xfrm>
          <a:prstGeom prst="rect">
            <a:avLst/>
          </a:prstGeom>
          <a:noFill/>
          <a:ln w="19050">
            <a:noFill/>
            <a:miter lim="800000"/>
            <a:headEnd/>
            <a:tailEnd/>
          </a:ln>
        </p:spPr>
        <p:txBody>
          <a:bodyPr wrap="none">
            <a:spAutoFit/>
          </a:bodyPr>
          <a:lstStyle/>
          <a:p>
            <a:r>
              <a:rPr lang="en-US" altLang="ja-JP" sz="1200" b="1">
                <a:solidFill>
                  <a:srgbClr val="000000"/>
                </a:solidFill>
                <a:latin typeface="Calibri" pitchFamily="34" charset="0"/>
                <a:ea typeface="ＭＳ Ｐゴシック" charset="-128"/>
              </a:rPr>
              <a:t>JHSCT</a:t>
            </a:r>
            <a:r>
              <a:rPr lang="ja-JP" altLang="en-US" sz="1200" b="1">
                <a:solidFill>
                  <a:srgbClr val="000000"/>
                </a:solidFill>
                <a:latin typeface="Calibri" pitchFamily="34" charset="0"/>
                <a:ea typeface="ＭＳ Ｐゴシック" charset="-128"/>
              </a:rPr>
              <a:t>造血細胞移植ガイドライン</a:t>
            </a:r>
            <a:r>
              <a:rPr lang="en-US" altLang="ja-JP" sz="1200" b="1">
                <a:solidFill>
                  <a:srgbClr val="000000"/>
                </a:solidFill>
                <a:latin typeface="Calibri" pitchFamily="34" charset="0"/>
                <a:ea typeface="ＭＳ Ｐゴシック" charset="-128"/>
              </a:rPr>
              <a:t>GVHD</a:t>
            </a:r>
          </a:p>
        </p:txBody>
      </p:sp>
      <p:sp>
        <p:nvSpPr>
          <p:cNvPr id="34" name="Text Box 28">
            <a:extLst>
              <a:ext uri="{FF2B5EF4-FFF2-40B4-BE49-F238E27FC236}">
                <a16:creationId xmlns:a16="http://schemas.microsoft.com/office/drawing/2014/main" id="{F61FD211-029C-426E-AD52-9C3913A78042}"/>
              </a:ext>
            </a:extLst>
          </p:cNvPr>
          <p:cNvSpPr txBox="1">
            <a:spLocks noChangeArrowheads="1"/>
          </p:cNvSpPr>
          <p:nvPr/>
        </p:nvSpPr>
        <p:spPr bwMode="auto">
          <a:xfrm>
            <a:off x="219079" y="4194614"/>
            <a:ext cx="958917" cy="400110"/>
          </a:xfrm>
          <a:prstGeom prst="rect">
            <a:avLst/>
          </a:prstGeom>
          <a:noFill/>
          <a:ln w="19050">
            <a:noFill/>
            <a:miter lim="800000"/>
            <a:headEnd/>
            <a:tailEnd/>
          </a:ln>
        </p:spPr>
        <p:txBody>
          <a:bodyPr wrap="none">
            <a:spAutoFit/>
          </a:bodyPr>
          <a:lstStyle/>
          <a:p>
            <a:r>
              <a:rPr lang="ja-JP" altLang="en-US" sz="2000" b="1" u="sng" dirty="0">
                <a:solidFill>
                  <a:srgbClr val="000000"/>
                </a:solidFill>
                <a:latin typeface="Calibri" pitchFamily="34" charset="0"/>
                <a:ea typeface="ＭＳ Ｐゴシック" charset="-128"/>
              </a:rPr>
              <a:t>旧分類</a:t>
            </a:r>
          </a:p>
        </p:txBody>
      </p:sp>
      <p:sp>
        <p:nvSpPr>
          <p:cNvPr id="35" name="Text Box 9">
            <a:extLst>
              <a:ext uri="{FF2B5EF4-FFF2-40B4-BE49-F238E27FC236}">
                <a16:creationId xmlns:a16="http://schemas.microsoft.com/office/drawing/2014/main" id="{C1EBBB20-0848-49E5-B650-040FE57143D3}"/>
              </a:ext>
            </a:extLst>
          </p:cNvPr>
          <p:cNvSpPr txBox="1">
            <a:spLocks noChangeArrowheads="1"/>
          </p:cNvSpPr>
          <p:nvPr/>
        </p:nvSpPr>
        <p:spPr bwMode="auto">
          <a:xfrm>
            <a:off x="1695209" y="4217157"/>
            <a:ext cx="1435586" cy="338554"/>
          </a:xfrm>
          <a:prstGeom prst="rect">
            <a:avLst/>
          </a:prstGeom>
          <a:noFill/>
          <a:ln w="9525">
            <a:noFill/>
            <a:miter lim="800000"/>
            <a:headEnd/>
            <a:tailEnd/>
          </a:ln>
        </p:spPr>
        <p:txBody>
          <a:bodyPr wrap="none">
            <a:spAutoFit/>
          </a:bodyPr>
          <a:lstStyle/>
          <a:p>
            <a:pPr algn="ctr"/>
            <a:r>
              <a:rPr kumimoji="0" lang="ja-JP" altLang="en-US" b="1">
                <a:solidFill>
                  <a:srgbClr val="000000"/>
                </a:solidFill>
                <a:latin typeface="Calibri" pitchFamily="34" charset="0"/>
                <a:ea typeface="ＭＳ Ｐゴシック" charset="-128"/>
                <a:cs typeface="Arial" charset="0"/>
              </a:rPr>
              <a:t>急性</a:t>
            </a:r>
            <a:r>
              <a:rPr kumimoji="0" lang="en-US" altLang="ja-JP" b="1">
                <a:solidFill>
                  <a:srgbClr val="000000"/>
                </a:solidFill>
                <a:latin typeface="Calibri" pitchFamily="34" charset="0"/>
                <a:ea typeface="ＭＳ Ｐゴシック" charset="-128"/>
                <a:cs typeface="Arial" charset="0"/>
              </a:rPr>
              <a:t>GVHD  ← </a:t>
            </a:r>
          </a:p>
        </p:txBody>
      </p:sp>
      <p:sp>
        <p:nvSpPr>
          <p:cNvPr id="36" name="Text Box 9">
            <a:extLst>
              <a:ext uri="{FF2B5EF4-FFF2-40B4-BE49-F238E27FC236}">
                <a16:creationId xmlns:a16="http://schemas.microsoft.com/office/drawing/2014/main" id="{1D4548E1-BCB8-41D3-936C-A38F1897FC65}"/>
              </a:ext>
            </a:extLst>
          </p:cNvPr>
          <p:cNvSpPr txBox="1">
            <a:spLocks noChangeArrowheads="1"/>
          </p:cNvSpPr>
          <p:nvPr/>
        </p:nvSpPr>
        <p:spPr bwMode="auto">
          <a:xfrm>
            <a:off x="3371836" y="4223507"/>
            <a:ext cx="1389099" cy="338554"/>
          </a:xfrm>
          <a:prstGeom prst="rect">
            <a:avLst/>
          </a:prstGeom>
          <a:noFill/>
          <a:ln w="9525">
            <a:noFill/>
            <a:miter lim="800000"/>
            <a:headEnd/>
            <a:tailEnd/>
          </a:ln>
        </p:spPr>
        <p:txBody>
          <a:bodyPr wrap="none">
            <a:spAutoFit/>
          </a:bodyPr>
          <a:lstStyle/>
          <a:p>
            <a:pPr algn="ctr"/>
            <a:r>
              <a:rPr kumimoji="0" lang="ja-JP" altLang="en-US" b="1">
                <a:solidFill>
                  <a:srgbClr val="000000"/>
                </a:solidFill>
                <a:latin typeface="Calibri" pitchFamily="34" charset="0"/>
                <a:ea typeface="ＭＳ Ｐゴシック" charset="-128"/>
                <a:cs typeface="Arial" charset="0"/>
              </a:rPr>
              <a:t>→ 慢性</a:t>
            </a:r>
            <a:r>
              <a:rPr kumimoji="0" lang="en-US" altLang="ja-JP" b="1">
                <a:solidFill>
                  <a:srgbClr val="000000"/>
                </a:solidFill>
                <a:latin typeface="Calibri" pitchFamily="34" charset="0"/>
                <a:ea typeface="ＭＳ Ｐゴシック" charset="-128"/>
                <a:cs typeface="Arial" charset="0"/>
              </a:rPr>
              <a:t>GVHD </a:t>
            </a:r>
          </a:p>
        </p:txBody>
      </p:sp>
      <p:sp>
        <p:nvSpPr>
          <p:cNvPr id="37" name="Text Box 33">
            <a:extLst>
              <a:ext uri="{FF2B5EF4-FFF2-40B4-BE49-F238E27FC236}">
                <a16:creationId xmlns:a16="http://schemas.microsoft.com/office/drawing/2014/main" id="{E50C16FD-2845-483D-94D8-F9E509B77119}"/>
              </a:ext>
            </a:extLst>
          </p:cNvPr>
          <p:cNvSpPr txBox="1">
            <a:spLocks noChangeArrowheads="1"/>
          </p:cNvSpPr>
          <p:nvPr/>
        </p:nvSpPr>
        <p:spPr bwMode="auto">
          <a:xfrm>
            <a:off x="215991" y="4814324"/>
            <a:ext cx="958917" cy="400110"/>
          </a:xfrm>
          <a:prstGeom prst="rect">
            <a:avLst/>
          </a:prstGeom>
          <a:noFill/>
          <a:ln w="19050">
            <a:noFill/>
            <a:miter lim="800000"/>
            <a:headEnd/>
            <a:tailEnd/>
          </a:ln>
        </p:spPr>
        <p:txBody>
          <a:bodyPr wrap="none">
            <a:spAutoFit/>
          </a:bodyPr>
          <a:lstStyle/>
          <a:p>
            <a:r>
              <a:rPr lang="ja-JP" altLang="en-US" sz="2000" b="1" u="sng">
                <a:solidFill>
                  <a:srgbClr val="000000"/>
                </a:solidFill>
                <a:latin typeface="Calibri" pitchFamily="34" charset="0"/>
                <a:ea typeface="ＭＳ Ｐゴシック" charset="-128"/>
              </a:rPr>
              <a:t>新分類</a:t>
            </a:r>
          </a:p>
        </p:txBody>
      </p:sp>
      <p:grpSp>
        <p:nvGrpSpPr>
          <p:cNvPr id="38" name="Group 2">
            <a:extLst>
              <a:ext uri="{FF2B5EF4-FFF2-40B4-BE49-F238E27FC236}">
                <a16:creationId xmlns:a16="http://schemas.microsoft.com/office/drawing/2014/main" id="{CC5A869C-4410-486D-8746-B4DF72822FE2}"/>
              </a:ext>
            </a:extLst>
          </p:cNvPr>
          <p:cNvGrpSpPr>
            <a:grpSpLocks/>
          </p:cNvGrpSpPr>
          <p:nvPr/>
        </p:nvGrpSpPr>
        <p:grpSpPr bwMode="auto">
          <a:xfrm>
            <a:off x="3520552" y="965603"/>
            <a:ext cx="2006600" cy="2811511"/>
            <a:chOff x="126" y="2031"/>
            <a:chExt cx="1536" cy="1826"/>
          </a:xfrm>
        </p:grpSpPr>
        <p:graphicFrame>
          <p:nvGraphicFramePr>
            <p:cNvPr id="39" name="Object 3">
              <a:extLst>
                <a:ext uri="{FF2B5EF4-FFF2-40B4-BE49-F238E27FC236}">
                  <a16:creationId xmlns:a16="http://schemas.microsoft.com/office/drawing/2014/main" id="{8B6557FA-5AC7-4C40-A898-228894F5F60C}"/>
                </a:ext>
              </a:extLst>
            </p:cNvPr>
            <p:cNvGraphicFramePr>
              <a:graphicFrameLocks noChangeAspect="1"/>
            </p:cNvGraphicFramePr>
            <p:nvPr/>
          </p:nvGraphicFramePr>
          <p:xfrm>
            <a:off x="126" y="2031"/>
            <a:ext cx="1536" cy="1826"/>
          </p:xfrm>
          <a:graphic>
            <a:graphicData uri="http://schemas.openxmlformats.org/presentationml/2006/ole">
              <mc:AlternateContent xmlns:mc="http://schemas.openxmlformats.org/markup-compatibility/2006">
                <mc:Choice xmlns:v="urn:schemas-microsoft-com:vml" Requires="v">
                  <p:oleObj spid="_x0000_s2081" name="Photo Editor 写真" r:id="rId6" imgW="13152381" imgH="15628571" progId="">
                    <p:embed/>
                  </p:oleObj>
                </mc:Choice>
                <mc:Fallback>
                  <p:oleObj name="Photo Editor 写真" r:id="rId6" imgW="13152381" imgH="15628571" progId="">
                    <p:embed/>
                    <p:pic>
                      <p:nvPicPr>
                        <p:cNvPr id="56115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 y="2031"/>
                          <a:ext cx="1536" cy="1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 name="Rectangle 4">
              <a:extLst>
                <a:ext uri="{FF2B5EF4-FFF2-40B4-BE49-F238E27FC236}">
                  <a16:creationId xmlns:a16="http://schemas.microsoft.com/office/drawing/2014/main" id="{8E2AFC3F-4600-49B7-8AD4-50E7AC8D9FB5}"/>
                </a:ext>
              </a:extLst>
            </p:cNvPr>
            <p:cNvSpPr>
              <a:spLocks noChangeArrowheads="1"/>
            </p:cNvSpPr>
            <p:nvPr/>
          </p:nvSpPr>
          <p:spPr bwMode="auto">
            <a:xfrm>
              <a:off x="607" y="2762"/>
              <a:ext cx="646" cy="89"/>
            </a:xfrm>
            <a:prstGeom prst="rect">
              <a:avLst/>
            </a:prstGeom>
            <a:solidFill>
              <a:schemeClr val="tx1"/>
            </a:solidFill>
            <a:ln w="12700">
              <a:noFill/>
              <a:miter lim="800000"/>
              <a:headEnd/>
              <a:tailEnd/>
            </a:ln>
            <a:effectLst/>
          </p:spPr>
          <p:txBody>
            <a:bodyPr wrap="none" anchor="ctr"/>
            <a:lstStyle/>
            <a:p>
              <a:endParaRPr lang="ja-JP" altLang="en-US"/>
            </a:p>
          </p:txBody>
        </p:sp>
      </p:grpSp>
      <p:pic>
        <p:nvPicPr>
          <p:cNvPr id="41" name="Picture 6" descr="mouth">
            <a:extLst>
              <a:ext uri="{FF2B5EF4-FFF2-40B4-BE49-F238E27FC236}">
                <a16:creationId xmlns:a16="http://schemas.microsoft.com/office/drawing/2014/main" id="{67376443-F80B-431A-9654-D98411B90B64}"/>
              </a:ext>
            </a:extLst>
          </p:cNvPr>
          <p:cNvPicPr>
            <a:picLocks noChangeAspect="1" noChangeArrowheads="1"/>
          </p:cNvPicPr>
          <p:nvPr/>
        </p:nvPicPr>
        <p:blipFill>
          <a:blip r:embed="rId8" cstate="print"/>
          <a:srcRect/>
          <a:stretch>
            <a:fillRect/>
          </a:stretch>
        </p:blipFill>
        <p:spPr bwMode="auto">
          <a:xfrm>
            <a:off x="5780626" y="981035"/>
            <a:ext cx="3224836" cy="2811506"/>
          </a:xfrm>
          <a:prstGeom prst="rect">
            <a:avLst/>
          </a:prstGeom>
          <a:noFill/>
        </p:spPr>
      </p:pic>
      <p:sp>
        <p:nvSpPr>
          <p:cNvPr id="2" name="正方形/長方形 1">
            <a:extLst>
              <a:ext uri="{FF2B5EF4-FFF2-40B4-BE49-F238E27FC236}">
                <a16:creationId xmlns:a16="http://schemas.microsoft.com/office/drawing/2014/main" id="{F1374822-57E7-4CEF-B3EF-5EE45C13822A}"/>
              </a:ext>
            </a:extLst>
          </p:cNvPr>
          <p:cNvSpPr/>
          <p:nvPr/>
        </p:nvSpPr>
        <p:spPr>
          <a:xfrm>
            <a:off x="85678" y="2861704"/>
            <a:ext cx="4572000" cy="1077218"/>
          </a:xfrm>
          <a:prstGeom prst="rect">
            <a:avLst/>
          </a:prstGeom>
        </p:spPr>
        <p:txBody>
          <a:bodyPr wrap="square">
            <a:spAutoFit/>
          </a:bodyPr>
          <a:lstStyle/>
          <a:p>
            <a:pPr eaLnBrk="0" hangingPunct="0">
              <a:spcBef>
                <a:spcPts val="0"/>
              </a:spcBef>
              <a:spcAft>
                <a:spcPts val="600"/>
              </a:spcAft>
              <a:buClr>
                <a:srgbClr val="FFFF00"/>
              </a:buClr>
              <a:buFont typeface="Wingdings" pitchFamily="2" charset="2"/>
              <a:buChar char="l"/>
            </a:pPr>
            <a:r>
              <a:rPr kumimoji="0" lang="ja-JP" altLang="en-US" dirty="0">
                <a:latin typeface="Arial" pitchFamily="34" charset="0"/>
                <a:ea typeface="ＭＳ Ｐゴシック" pitchFamily="50" charset="-128"/>
              </a:rPr>
              <a:t>移植後</a:t>
            </a:r>
            <a:r>
              <a:rPr kumimoji="0" lang="en-US" altLang="ja-JP" dirty="0">
                <a:latin typeface="Arial" pitchFamily="34" charset="0"/>
                <a:ea typeface="ＭＳ Ｐゴシック" pitchFamily="50" charset="-128"/>
              </a:rPr>
              <a:t>2</a:t>
            </a:r>
            <a:r>
              <a:rPr kumimoji="0" lang="ja-JP" altLang="en-US" dirty="0">
                <a:latin typeface="Arial" pitchFamily="34" charset="0"/>
                <a:ea typeface="ＭＳ Ｐゴシック" pitchFamily="50" charset="-128"/>
              </a:rPr>
              <a:t>－</a:t>
            </a:r>
            <a:r>
              <a:rPr kumimoji="0" lang="en-US" altLang="ja-JP" dirty="0">
                <a:latin typeface="Arial" pitchFamily="34" charset="0"/>
                <a:ea typeface="ＭＳ Ｐゴシック" pitchFamily="50" charset="-128"/>
              </a:rPr>
              <a:t>3</a:t>
            </a:r>
            <a:r>
              <a:rPr kumimoji="0" lang="ja-JP" altLang="en-US" dirty="0">
                <a:latin typeface="Arial" pitchFamily="34" charset="0"/>
                <a:ea typeface="ＭＳ Ｐゴシック" pitchFamily="50" charset="-128"/>
              </a:rPr>
              <a:t>週頃～</a:t>
            </a:r>
            <a:r>
              <a:rPr kumimoji="0" lang="en-US" altLang="ja-JP" dirty="0">
                <a:latin typeface="Arial" pitchFamily="34" charset="0"/>
                <a:ea typeface="ＭＳ Ｐゴシック" pitchFamily="50" charset="-128"/>
              </a:rPr>
              <a:t>100</a:t>
            </a:r>
            <a:r>
              <a:rPr kumimoji="0" lang="ja-JP" altLang="en-US" dirty="0">
                <a:latin typeface="Arial" pitchFamily="34" charset="0"/>
                <a:ea typeface="ＭＳ Ｐゴシック" pitchFamily="50" charset="-128"/>
              </a:rPr>
              <a:t>日</a:t>
            </a:r>
          </a:p>
          <a:p>
            <a:pPr eaLnBrk="0" hangingPunct="0">
              <a:spcBef>
                <a:spcPts val="0"/>
              </a:spcBef>
              <a:spcAft>
                <a:spcPts val="600"/>
              </a:spcAft>
              <a:buClr>
                <a:srgbClr val="FFFF00"/>
              </a:buClr>
              <a:buFont typeface="Wingdings" pitchFamily="2" charset="2"/>
              <a:buChar char="l"/>
            </a:pPr>
            <a:r>
              <a:rPr kumimoji="0" lang="ja-JP" altLang="en-US" dirty="0">
                <a:latin typeface="Arial" pitchFamily="34" charset="0"/>
                <a:ea typeface="ＭＳ Ｐゴシック" pitchFamily="50" charset="-128"/>
              </a:rPr>
              <a:t> 発熱、皮疹、黄疸、下痢</a:t>
            </a:r>
          </a:p>
          <a:p>
            <a:pPr eaLnBrk="0" hangingPunct="0">
              <a:spcBef>
                <a:spcPts val="0"/>
              </a:spcBef>
              <a:spcAft>
                <a:spcPts val="600"/>
              </a:spcAft>
              <a:buClr>
                <a:srgbClr val="FFFF00"/>
              </a:buClr>
              <a:buFont typeface="Wingdings" pitchFamily="2" charset="2"/>
              <a:buChar char="l"/>
            </a:pPr>
            <a:r>
              <a:rPr kumimoji="0" lang="ja-JP" altLang="en-US" dirty="0">
                <a:latin typeface="Arial" pitchFamily="34" charset="0"/>
                <a:ea typeface="ＭＳ Ｐゴシック" pitchFamily="50" charset="-128"/>
              </a:rPr>
              <a:t> 皮膚　・　肝臓　・　腸管</a:t>
            </a:r>
          </a:p>
        </p:txBody>
      </p:sp>
      <p:sp>
        <p:nvSpPr>
          <p:cNvPr id="3" name="正方形/長方形 2">
            <a:extLst>
              <a:ext uri="{FF2B5EF4-FFF2-40B4-BE49-F238E27FC236}">
                <a16:creationId xmlns:a16="http://schemas.microsoft.com/office/drawing/2014/main" id="{2C543F48-647F-4E8B-82D6-1B1DD93B9078}"/>
              </a:ext>
            </a:extLst>
          </p:cNvPr>
          <p:cNvSpPr/>
          <p:nvPr/>
        </p:nvSpPr>
        <p:spPr>
          <a:xfrm>
            <a:off x="5690667" y="3822077"/>
            <a:ext cx="4188872" cy="1077218"/>
          </a:xfrm>
          <a:prstGeom prst="rect">
            <a:avLst/>
          </a:prstGeom>
        </p:spPr>
        <p:txBody>
          <a:bodyPr wrap="square">
            <a:spAutoFit/>
          </a:bodyPr>
          <a:lstStyle/>
          <a:p>
            <a:pPr eaLnBrk="0" hangingPunct="0">
              <a:spcBef>
                <a:spcPts val="0"/>
              </a:spcBef>
              <a:spcAft>
                <a:spcPts val="600"/>
              </a:spcAft>
              <a:buClr>
                <a:srgbClr val="FFFF00"/>
              </a:buClr>
              <a:buFont typeface="Wingdings" pitchFamily="2" charset="2"/>
              <a:buChar char="l"/>
            </a:pPr>
            <a:r>
              <a:rPr kumimoji="0" lang="en-US" altLang="ja-JP" dirty="0">
                <a:latin typeface="Arial" pitchFamily="34" charset="0"/>
                <a:ea typeface="ＭＳ Ｐゴシック" pitchFamily="50" charset="-128"/>
              </a:rPr>
              <a:t> </a:t>
            </a:r>
            <a:r>
              <a:rPr kumimoji="0" lang="ja-JP" altLang="en-US" dirty="0">
                <a:latin typeface="Arial" pitchFamily="34" charset="0"/>
                <a:ea typeface="ＭＳ Ｐゴシック" pitchFamily="50" charset="-128"/>
              </a:rPr>
              <a:t>移植後</a:t>
            </a:r>
            <a:r>
              <a:rPr kumimoji="0" lang="en-US" altLang="ja-JP" dirty="0">
                <a:latin typeface="Arial" pitchFamily="34" charset="0"/>
                <a:ea typeface="ＭＳ Ｐゴシック" pitchFamily="50" charset="-128"/>
              </a:rPr>
              <a:t>100</a:t>
            </a:r>
            <a:r>
              <a:rPr kumimoji="0" lang="ja-JP" altLang="en-US" dirty="0">
                <a:latin typeface="Arial" pitchFamily="34" charset="0"/>
              </a:rPr>
              <a:t>日以降に出現</a:t>
            </a:r>
            <a:endParaRPr kumimoji="0" lang="ja-JP" altLang="en-US" dirty="0">
              <a:latin typeface="Arial" pitchFamily="34" charset="0"/>
              <a:ea typeface="ＭＳ Ｐゴシック" pitchFamily="50" charset="-128"/>
            </a:endParaRPr>
          </a:p>
          <a:p>
            <a:pPr eaLnBrk="0" hangingPunct="0">
              <a:spcBef>
                <a:spcPts val="0"/>
              </a:spcBef>
              <a:spcAft>
                <a:spcPts val="600"/>
              </a:spcAft>
              <a:buClr>
                <a:srgbClr val="FFFF00"/>
              </a:buClr>
              <a:buFont typeface="Wingdings" pitchFamily="2" charset="2"/>
              <a:buChar char="l"/>
            </a:pPr>
            <a:r>
              <a:rPr kumimoji="0" lang="ja-JP" altLang="en-US" dirty="0">
                <a:latin typeface="Arial" pitchFamily="34" charset="0"/>
                <a:ea typeface="ＭＳ Ｐゴシック" pitchFamily="50" charset="-128"/>
              </a:rPr>
              <a:t> 種々の自己免疫疾患様の病態</a:t>
            </a:r>
          </a:p>
          <a:p>
            <a:pPr eaLnBrk="0" hangingPunct="0">
              <a:spcBef>
                <a:spcPts val="0"/>
              </a:spcBef>
              <a:spcAft>
                <a:spcPts val="600"/>
              </a:spcAft>
              <a:buClr>
                <a:srgbClr val="FFFF00"/>
              </a:buClr>
              <a:buFont typeface="Wingdings" pitchFamily="2" charset="2"/>
              <a:buChar char="l"/>
            </a:pPr>
            <a:r>
              <a:rPr kumimoji="0" lang="ja-JP" altLang="en-US" dirty="0">
                <a:latin typeface="Arial" pitchFamily="34" charset="0"/>
                <a:ea typeface="ＭＳ Ｐゴシック" pitchFamily="50" charset="-128"/>
              </a:rPr>
              <a:t>ほぼ全ての臓器が可能性有</a:t>
            </a:r>
          </a:p>
        </p:txBody>
      </p:sp>
    </p:spTree>
    <p:extLst>
      <p:ext uri="{BB962C8B-B14F-4D97-AF65-F5344CB8AC3E}">
        <p14:creationId xmlns:p14="http://schemas.microsoft.com/office/powerpoint/2010/main" val="18085450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GVHD</a:t>
            </a:r>
            <a:r>
              <a:rPr lang="ja-JP" altLang="en-US" sz="3600" dirty="0">
                <a:latin typeface="+mj-ea"/>
              </a:rPr>
              <a:t>の予防</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D93E3A2-F739-49E0-A070-95499537FB99}"/>
              </a:ext>
            </a:extLst>
          </p:cNvPr>
          <p:cNvSpPr/>
          <p:nvPr/>
        </p:nvSpPr>
        <p:spPr>
          <a:xfrm>
            <a:off x="251520" y="980728"/>
            <a:ext cx="8208912" cy="5109091"/>
          </a:xfrm>
          <a:prstGeom prst="rect">
            <a:avLst/>
          </a:prstGeom>
        </p:spPr>
        <p:txBody>
          <a:bodyPr wrap="square">
            <a:spAutoFit/>
          </a:bodyPr>
          <a:lstStyle/>
          <a:p>
            <a:pPr>
              <a:spcAft>
                <a:spcPts val="0"/>
              </a:spcAft>
            </a:pPr>
            <a:r>
              <a:rPr lang="ja-JP" altLang="ja-JP" kern="100" dirty="0">
                <a:latin typeface="+mj-ea"/>
                <a:ea typeface="+mj-ea"/>
                <a:cs typeface="Times New Roman" panose="02020603050405020304" pitchFamily="18" charset="0"/>
              </a:rPr>
              <a:t>≪</a:t>
            </a:r>
            <a:r>
              <a:rPr lang="en-US" altLang="ja-JP" kern="100" dirty="0">
                <a:latin typeface="+mj-ea"/>
                <a:ea typeface="+mj-ea"/>
                <a:cs typeface="Times New Roman" panose="02020603050405020304" pitchFamily="18" charset="0"/>
              </a:rPr>
              <a:t>GVHD</a:t>
            </a:r>
            <a:r>
              <a:rPr lang="ja-JP" altLang="ja-JP" kern="100" dirty="0">
                <a:latin typeface="+mj-ea"/>
                <a:ea typeface="+mj-ea"/>
                <a:cs typeface="Times New Roman" panose="02020603050405020304" pitchFamily="18" charset="0"/>
              </a:rPr>
              <a:t>の予防≫</a:t>
            </a:r>
            <a:endParaRPr lang="ja-JP" altLang="ja-JP" sz="1400" kern="100" dirty="0">
              <a:latin typeface="+mj-ea"/>
              <a:ea typeface="+mj-ea"/>
              <a:cs typeface="Times New Roman" panose="02020603050405020304" pitchFamily="18" charset="0"/>
            </a:endParaRPr>
          </a:p>
          <a:p>
            <a:pPr>
              <a:spcAft>
                <a:spcPts val="0"/>
              </a:spcAft>
            </a:pPr>
            <a:r>
              <a:rPr lang="ja-JP" altLang="ja-JP" kern="100" dirty="0">
                <a:latin typeface="+mj-ea"/>
                <a:ea typeface="+mj-ea"/>
                <a:cs typeface="Times New Roman" panose="02020603050405020304" pitchFamily="18" charset="0"/>
              </a:rPr>
              <a:t>＊同種移植患者の約１０～３０％が</a:t>
            </a:r>
            <a:r>
              <a:rPr lang="en-US" altLang="ja-JP" kern="100" dirty="0">
                <a:latin typeface="+mj-ea"/>
                <a:ea typeface="+mj-ea"/>
                <a:cs typeface="Times New Roman" panose="02020603050405020304" pitchFamily="18" charset="0"/>
              </a:rPr>
              <a:t>GVHD</a:t>
            </a:r>
            <a:r>
              <a:rPr lang="ja-JP" altLang="ja-JP" kern="100" dirty="0">
                <a:latin typeface="+mj-ea"/>
                <a:ea typeface="+mj-ea"/>
                <a:cs typeface="Times New Roman" panose="02020603050405020304" pitchFamily="18" charset="0"/>
              </a:rPr>
              <a:t>関連合併症で死亡する。</a:t>
            </a:r>
            <a:endParaRPr lang="ja-JP" altLang="ja-JP" sz="1400" kern="100" dirty="0">
              <a:latin typeface="+mj-ea"/>
              <a:ea typeface="+mj-ea"/>
              <a:cs typeface="Times New Roman" panose="02020603050405020304" pitchFamily="18" charset="0"/>
            </a:endParaRPr>
          </a:p>
          <a:p>
            <a:pPr>
              <a:spcAft>
                <a:spcPts val="0"/>
              </a:spcAft>
            </a:pPr>
            <a:r>
              <a:rPr lang="ja-JP" altLang="ja-JP" kern="100" dirty="0">
                <a:latin typeface="+mj-ea"/>
                <a:ea typeface="+mj-ea"/>
                <a:cs typeface="Times New Roman" panose="02020603050405020304" pitchFamily="18" charset="0"/>
              </a:rPr>
              <a:t>＊標準予防策は</a:t>
            </a:r>
            <a:endParaRPr lang="ja-JP" altLang="ja-JP" sz="1400" kern="100" dirty="0">
              <a:latin typeface="+mj-ea"/>
              <a:ea typeface="+mj-ea"/>
              <a:cs typeface="Times New Roman" panose="02020603050405020304" pitchFamily="18" charset="0"/>
            </a:endParaRPr>
          </a:p>
          <a:p>
            <a:pPr>
              <a:spcAft>
                <a:spcPts val="0"/>
              </a:spcAft>
            </a:pPr>
            <a:r>
              <a:rPr lang="ja-JP" altLang="ja-JP" sz="2000" b="1" kern="100" dirty="0">
                <a:solidFill>
                  <a:srgbClr val="FF0000"/>
                </a:solidFill>
                <a:latin typeface="+mj-ea"/>
                <a:ea typeface="+mj-ea"/>
                <a:cs typeface="Times New Roman" panose="02020603050405020304" pitchFamily="18" charset="0"/>
              </a:rPr>
              <a:t>カルシニューリン阻害薬＋</a:t>
            </a:r>
            <a:r>
              <a:rPr lang="en-US" altLang="ja-JP" sz="2000" b="1" kern="100" dirty="0" err="1">
                <a:solidFill>
                  <a:srgbClr val="FF0000"/>
                </a:solidFill>
                <a:latin typeface="+mj-ea"/>
                <a:ea typeface="+mj-ea"/>
                <a:cs typeface="Times New Roman" panose="02020603050405020304" pitchFamily="18" charset="0"/>
              </a:rPr>
              <a:t>methotorexate</a:t>
            </a:r>
            <a:r>
              <a:rPr lang="ja-JP" altLang="ja-JP" sz="2000" b="1" kern="100" dirty="0">
                <a:solidFill>
                  <a:srgbClr val="FF0000"/>
                </a:solidFill>
                <a:latin typeface="+mj-ea"/>
                <a:ea typeface="+mj-ea"/>
                <a:cs typeface="Times New Roman" panose="02020603050405020304" pitchFamily="18" charset="0"/>
              </a:rPr>
              <a:t>±</a:t>
            </a:r>
            <a:r>
              <a:rPr lang="en-US" altLang="ja-JP" sz="2000" b="1" kern="100" dirty="0">
                <a:solidFill>
                  <a:srgbClr val="FF0000"/>
                </a:solidFill>
                <a:latin typeface="+mj-ea"/>
                <a:ea typeface="+mj-ea"/>
                <a:cs typeface="Times New Roman" panose="02020603050405020304" pitchFamily="18" charset="0"/>
              </a:rPr>
              <a:t>MMF</a:t>
            </a:r>
            <a:endParaRPr lang="ja-JP" altLang="ja-JP" sz="1600" kern="100" dirty="0">
              <a:latin typeface="+mj-ea"/>
              <a:ea typeface="+mj-ea"/>
              <a:cs typeface="Times New Roman" panose="02020603050405020304" pitchFamily="18" charset="0"/>
            </a:endParaRPr>
          </a:p>
          <a:p>
            <a:pPr>
              <a:spcAft>
                <a:spcPts val="0"/>
              </a:spcAft>
            </a:pPr>
            <a:endParaRPr lang="en-US" altLang="ja-JP" u="sng" kern="100" dirty="0">
              <a:latin typeface="+mj-ea"/>
              <a:ea typeface="+mj-ea"/>
              <a:cs typeface="Times New Roman" panose="02020603050405020304" pitchFamily="18" charset="0"/>
            </a:endParaRPr>
          </a:p>
          <a:p>
            <a:pPr>
              <a:spcAft>
                <a:spcPts val="0"/>
              </a:spcAft>
            </a:pPr>
            <a:endParaRPr lang="en-US" altLang="ja-JP" u="sng" kern="100" dirty="0">
              <a:latin typeface="+mj-ea"/>
              <a:ea typeface="+mj-ea"/>
              <a:cs typeface="Times New Roman" panose="02020603050405020304" pitchFamily="18" charset="0"/>
            </a:endParaRPr>
          </a:p>
          <a:p>
            <a:pPr>
              <a:spcAft>
                <a:spcPts val="0"/>
              </a:spcAft>
            </a:pPr>
            <a:r>
              <a:rPr lang="ja-JP" altLang="ja-JP" u="sng" kern="100" dirty="0">
                <a:latin typeface="+mj-ea"/>
                <a:ea typeface="+mj-ea"/>
                <a:cs typeface="Times New Roman" panose="02020603050405020304" pitchFamily="18" charset="0"/>
              </a:rPr>
              <a:t>初期投与量　　　　　　　　　　　</a:t>
            </a:r>
            <a:r>
              <a:rPr lang="ja-JP" altLang="en-US" u="sng" kern="100" dirty="0">
                <a:latin typeface="+mj-ea"/>
                <a:ea typeface="+mj-ea"/>
                <a:cs typeface="Times New Roman" panose="02020603050405020304" pitchFamily="18" charset="0"/>
              </a:rPr>
              <a:t>　　　　　　</a:t>
            </a:r>
            <a:r>
              <a:rPr lang="ja-JP" altLang="ja-JP" u="sng" kern="100" dirty="0">
                <a:latin typeface="+mj-ea"/>
                <a:ea typeface="+mj-ea"/>
                <a:cs typeface="Times New Roman" panose="02020603050405020304" pitchFamily="18" charset="0"/>
              </a:rPr>
              <a:t>経口投与量</a:t>
            </a:r>
            <a:endParaRPr lang="ja-JP" altLang="ja-JP" sz="1400" kern="100" dirty="0">
              <a:latin typeface="+mj-ea"/>
              <a:ea typeface="+mj-ea"/>
              <a:cs typeface="Times New Roman" panose="02020603050405020304" pitchFamily="18" charset="0"/>
            </a:endParaRPr>
          </a:p>
          <a:p>
            <a:pPr>
              <a:spcAft>
                <a:spcPts val="0"/>
              </a:spcAft>
            </a:pPr>
            <a:r>
              <a:rPr lang="en-US" altLang="ja-JP" b="1" kern="100" dirty="0" err="1">
                <a:latin typeface="+mj-ea"/>
                <a:ea typeface="+mj-ea"/>
                <a:cs typeface="Times New Roman" panose="02020603050405020304" pitchFamily="18" charset="0"/>
              </a:rPr>
              <a:t>CsA</a:t>
            </a:r>
            <a:r>
              <a:rPr lang="en-US" altLang="ja-JP" kern="100" dirty="0">
                <a:latin typeface="+mj-ea"/>
                <a:ea typeface="+mj-ea"/>
                <a:cs typeface="Times New Roman" panose="02020603050405020304" pitchFamily="18" charset="0"/>
              </a:rPr>
              <a:t> 3mg/kg</a:t>
            </a:r>
            <a:endParaRPr lang="ja-JP" altLang="ja-JP" sz="1400" kern="100" dirty="0">
              <a:latin typeface="+mj-ea"/>
              <a:ea typeface="+mj-ea"/>
              <a:cs typeface="Times New Roman" panose="02020603050405020304" pitchFamily="18" charset="0"/>
            </a:endParaRPr>
          </a:p>
          <a:p>
            <a:pPr>
              <a:spcAft>
                <a:spcPts val="0"/>
              </a:spcAft>
            </a:pPr>
            <a:r>
              <a:rPr lang="en-US" altLang="ja-JP" kern="100" dirty="0">
                <a:latin typeface="+mj-ea"/>
                <a:ea typeface="+mj-ea"/>
                <a:cs typeface="Times New Roman" panose="02020603050405020304" pitchFamily="18" charset="0"/>
              </a:rPr>
              <a:t>  </a:t>
            </a:r>
            <a:r>
              <a:rPr lang="ja-JP" altLang="ja-JP" kern="100" dirty="0">
                <a:solidFill>
                  <a:srgbClr val="0070C0"/>
                </a:solidFill>
                <a:latin typeface="+mj-ea"/>
                <a:ea typeface="+mj-ea"/>
                <a:cs typeface="Times New Roman" panose="02020603050405020304" pitchFamily="18" charset="0"/>
              </a:rPr>
              <a:t>トラフ濃度：</a:t>
            </a:r>
            <a:r>
              <a:rPr lang="en-US" altLang="ja-JP" kern="100" dirty="0">
                <a:solidFill>
                  <a:srgbClr val="0070C0"/>
                </a:solidFill>
                <a:latin typeface="+mj-ea"/>
                <a:ea typeface="+mj-ea"/>
                <a:cs typeface="Times New Roman" panose="02020603050405020304" pitchFamily="18" charset="0"/>
              </a:rPr>
              <a:t>150-300ng/ml (1</a:t>
            </a:r>
            <a:r>
              <a:rPr lang="ja-JP" altLang="ja-JP" kern="100" dirty="0">
                <a:solidFill>
                  <a:srgbClr val="0070C0"/>
                </a:solidFill>
                <a:latin typeface="+mj-ea"/>
                <a:ea typeface="+mj-ea"/>
                <a:cs typeface="Times New Roman" panose="02020603050405020304" pitchFamily="18" charset="0"/>
              </a:rPr>
              <a:t>日</a:t>
            </a:r>
            <a:r>
              <a:rPr lang="en-US" altLang="ja-JP" kern="100" dirty="0">
                <a:solidFill>
                  <a:srgbClr val="0070C0"/>
                </a:solidFill>
                <a:latin typeface="+mj-ea"/>
                <a:ea typeface="+mj-ea"/>
                <a:cs typeface="Times New Roman" panose="02020603050405020304" pitchFamily="18" charset="0"/>
              </a:rPr>
              <a:t>2</a:t>
            </a:r>
            <a:r>
              <a:rPr lang="ja-JP" altLang="ja-JP" kern="100" dirty="0">
                <a:solidFill>
                  <a:srgbClr val="0070C0"/>
                </a:solidFill>
                <a:latin typeface="+mj-ea"/>
                <a:ea typeface="+mj-ea"/>
                <a:cs typeface="Times New Roman" panose="02020603050405020304" pitchFamily="18" charset="0"/>
              </a:rPr>
              <a:t>回</a:t>
            </a:r>
            <a:r>
              <a:rPr lang="en-US" altLang="ja-JP" kern="100" dirty="0">
                <a:solidFill>
                  <a:srgbClr val="0070C0"/>
                </a:solidFill>
                <a:latin typeface="+mj-ea"/>
                <a:ea typeface="+mj-ea"/>
                <a:cs typeface="Times New Roman" panose="02020603050405020304" pitchFamily="18" charset="0"/>
              </a:rPr>
              <a:t>)</a:t>
            </a:r>
            <a:endParaRPr lang="ja-JP" altLang="ja-JP" sz="1400" kern="100" dirty="0">
              <a:latin typeface="+mj-ea"/>
              <a:ea typeface="+mj-ea"/>
              <a:cs typeface="Times New Roman" panose="02020603050405020304" pitchFamily="18" charset="0"/>
            </a:endParaRPr>
          </a:p>
          <a:p>
            <a:pPr>
              <a:spcAft>
                <a:spcPts val="0"/>
              </a:spcAft>
            </a:pPr>
            <a:r>
              <a:rPr lang="ja-JP" altLang="ja-JP" kern="100" dirty="0">
                <a:solidFill>
                  <a:srgbClr val="0070C0"/>
                </a:solidFill>
                <a:latin typeface="+mj-ea"/>
                <a:ea typeface="+mj-ea"/>
                <a:cs typeface="Times New Roman" panose="02020603050405020304" pitchFamily="18" charset="0"/>
              </a:rPr>
              <a:t>　　　　　　　　　</a:t>
            </a:r>
            <a:r>
              <a:rPr lang="en-US" altLang="ja-JP" kern="100" dirty="0">
                <a:solidFill>
                  <a:srgbClr val="0070C0"/>
                </a:solidFill>
                <a:latin typeface="+mj-ea"/>
                <a:ea typeface="+mj-ea"/>
                <a:cs typeface="Times New Roman" panose="02020603050405020304" pitchFamily="18" charset="0"/>
              </a:rPr>
              <a:t>450-550ng/ml (</a:t>
            </a:r>
            <a:r>
              <a:rPr lang="ja-JP" altLang="ja-JP" kern="100" dirty="0">
                <a:solidFill>
                  <a:srgbClr val="0070C0"/>
                </a:solidFill>
                <a:latin typeface="+mj-ea"/>
                <a:ea typeface="+mj-ea"/>
                <a:cs typeface="Times New Roman" panose="02020603050405020304" pitchFamily="18" charset="0"/>
              </a:rPr>
              <a:t>持続</a:t>
            </a:r>
            <a:r>
              <a:rPr lang="en-US" altLang="ja-JP" kern="100" dirty="0">
                <a:solidFill>
                  <a:srgbClr val="0070C0"/>
                </a:solidFill>
                <a:latin typeface="+mj-ea"/>
                <a:ea typeface="+mj-ea"/>
                <a:cs typeface="Times New Roman" panose="02020603050405020304" pitchFamily="18" charset="0"/>
              </a:rPr>
              <a:t>)</a:t>
            </a:r>
            <a:endParaRPr lang="ja-JP" altLang="ja-JP" sz="1400" kern="100" dirty="0">
              <a:latin typeface="+mj-ea"/>
              <a:ea typeface="+mj-ea"/>
              <a:cs typeface="Times New Roman" panose="02020603050405020304" pitchFamily="18" charset="0"/>
            </a:endParaRPr>
          </a:p>
          <a:p>
            <a:pPr>
              <a:spcAft>
                <a:spcPts val="0"/>
              </a:spcAft>
            </a:pPr>
            <a:r>
              <a:rPr lang="en-US" altLang="ja-JP" kern="100" dirty="0">
                <a:latin typeface="+mj-ea"/>
                <a:ea typeface="+mj-ea"/>
                <a:cs typeface="Times New Roman" panose="02020603050405020304" pitchFamily="18" charset="0"/>
              </a:rPr>
              <a:t>                          </a:t>
            </a:r>
            <a:r>
              <a:rPr lang="ja-JP" altLang="en-US" kern="100" dirty="0">
                <a:latin typeface="+mj-ea"/>
                <a:ea typeface="+mj-ea"/>
                <a:cs typeface="Times New Roman" panose="02020603050405020304" pitchFamily="18" charset="0"/>
              </a:rPr>
              <a:t>　　　　　　　　　　</a:t>
            </a:r>
            <a:r>
              <a:rPr lang="ja-JP" altLang="ja-JP" kern="100" dirty="0">
                <a:latin typeface="+mj-ea"/>
                <a:ea typeface="+mj-ea"/>
                <a:cs typeface="Times New Roman" panose="02020603050405020304" pitchFamily="18" charset="0"/>
              </a:rPr>
              <a:t>→</a:t>
            </a:r>
            <a:r>
              <a:rPr lang="en-US" altLang="ja-JP" b="1" kern="100" dirty="0" err="1">
                <a:solidFill>
                  <a:srgbClr val="FF0000"/>
                </a:solidFill>
                <a:latin typeface="+mj-ea"/>
                <a:ea typeface="+mj-ea"/>
                <a:cs typeface="Times New Roman" panose="02020603050405020304" pitchFamily="18" charset="0"/>
              </a:rPr>
              <a:t>i.v.</a:t>
            </a:r>
            <a:r>
              <a:rPr lang="en-US" altLang="ja-JP" b="1" kern="100" dirty="0">
                <a:solidFill>
                  <a:srgbClr val="FF0000"/>
                </a:solidFill>
                <a:latin typeface="+mj-ea"/>
                <a:ea typeface="+mj-ea"/>
                <a:cs typeface="Times New Roman" panose="02020603050405020304" pitchFamily="18" charset="0"/>
              </a:rPr>
              <a:t> </a:t>
            </a:r>
            <a:r>
              <a:rPr lang="ja-JP" altLang="ja-JP" b="1" kern="100" dirty="0">
                <a:solidFill>
                  <a:srgbClr val="FF0000"/>
                </a:solidFill>
                <a:latin typeface="+mj-ea"/>
                <a:ea typeface="+mj-ea"/>
                <a:cs typeface="Times New Roman" panose="02020603050405020304" pitchFamily="18" charset="0"/>
              </a:rPr>
              <a:t>の</a:t>
            </a:r>
            <a:r>
              <a:rPr lang="en-US" altLang="ja-JP" b="1" kern="100" dirty="0">
                <a:solidFill>
                  <a:srgbClr val="FF0000"/>
                </a:solidFill>
                <a:latin typeface="+mj-ea"/>
                <a:ea typeface="+mj-ea"/>
                <a:cs typeface="Times New Roman" panose="02020603050405020304" pitchFamily="18" charset="0"/>
              </a:rPr>
              <a:t>2-3</a:t>
            </a:r>
            <a:r>
              <a:rPr lang="ja-JP" altLang="ja-JP" b="1" kern="100" dirty="0">
                <a:solidFill>
                  <a:srgbClr val="FF0000"/>
                </a:solidFill>
                <a:latin typeface="+mj-ea"/>
                <a:ea typeface="+mj-ea"/>
                <a:cs typeface="Times New Roman" panose="02020603050405020304" pitchFamily="18" charset="0"/>
              </a:rPr>
              <a:t>倍量</a:t>
            </a:r>
            <a:endParaRPr lang="ja-JP" altLang="ja-JP" sz="1400" kern="100" dirty="0">
              <a:latin typeface="+mj-ea"/>
              <a:ea typeface="+mj-ea"/>
              <a:cs typeface="Times New Roman" panose="02020603050405020304" pitchFamily="18" charset="0"/>
            </a:endParaRPr>
          </a:p>
          <a:p>
            <a:pPr>
              <a:spcAft>
                <a:spcPts val="0"/>
              </a:spcAft>
            </a:pPr>
            <a:r>
              <a:rPr lang="en-US" altLang="ja-JP" b="1" kern="100" dirty="0">
                <a:latin typeface="+mj-ea"/>
                <a:ea typeface="+mj-ea"/>
                <a:cs typeface="Times New Roman" panose="02020603050405020304" pitchFamily="18" charset="0"/>
              </a:rPr>
              <a:t>TAC</a:t>
            </a:r>
            <a:r>
              <a:rPr lang="en-US" altLang="ja-JP" kern="100" dirty="0">
                <a:latin typeface="+mj-ea"/>
                <a:ea typeface="+mj-ea"/>
                <a:cs typeface="Times New Roman" panose="02020603050405020304" pitchFamily="18" charset="0"/>
              </a:rPr>
              <a:t> 0.02-0.03mg/kg</a:t>
            </a:r>
            <a:endParaRPr lang="ja-JP" altLang="ja-JP" sz="1400" kern="100" dirty="0">
              <a:latin typeface="+mj-ea"/>
              <a:ea typeface="+mj-ea"/>
              <a:cs typeface="Times New Roman" panose="02020603050405020304" pitchFamily="18" charset="0"/>
            </a:endParaRPr>
          </a:p>
          <a:p>
            <a:pPr indent="76200">
              <a:spcAft>
                <a:spcPts val="0"/>
              </a:spcAft>
            </a:pPr>
            <a:r>
              <a:rPr lang="ja-JP" altLang="ja-JP" kern="100" dirty="0">
                <a:solidFill>
                  <a:srgbClr val="0070C0"/>
                </a:solidFill>
                <a:latin typeface="+mj-ea"/>
                <a:ea typeface="+mj-ea"/>
                <a:cs typeface="Times New Roman" panose="02020603050405020304" pitchFamily="18" charset="0"/>
              </a:rPr>
              <a:t>目標濃度　：</a:t>
            </a:r>
            <a:r>
              <a:rPr lang="en-US" altLang="ja-JP" kern="100" dirty="0">
                <a:solidFill>
                  <a:srgbClr val="0070C0"/>
                </a:solidFill>
                <a:latin typeface="+mj-ea"/>
                <a:ea typeface="+mj-ea"/>
                <a:cs typeface="Times New Roman" panose="02020603050405020304" pitchFamily="18" charset="0"/>
              </a:rPr>
              <a:t>8-15</a:t>
            </a:r>
            <a:r>
              <a:rPr lang="ja-JP" altLang="ja-JP" kern="100" dirty="0">
                <a:solidFill>
                  <a:srgbClr val="0070C0"/>
                </a:solidFill>
                <a:latin typeface="+mj-ea"/>
                <a:ea typeface="+mj-ea"/>
                <a:cs typeface="Times New Roman" panose="02020603050405020304" pitchFamily="18" charset="0"/>
              </a:rPr>
              <a:t>（</a:t>
            </a:r>
            <a:r>
              <a:rPr lang="en-US" altLang="ja-JP" kern="100" dirty="0">
                <a:solidFill>
                  <a:srgbClr val="0070C0"/>
                </a:solidFill>
                <a:latin typeface="+mj-ea"/>
                <a:ea typeface="+mj-ea"/>
                <a:cs typeface="Times New Roman" panose="02020603050405020304" pitchFamily="18" charset="0"/>
              </a:rPr>
              <a:t>20</a:t>
            </a:r>
            <a:r>
              <a:rPr lang="ja-JP" altLang="ja-JP" kern="100" dirty="0">
                <a:solidFill>
                  <a:srgbClr val="0070C0"/>
                </a:solidFill>
                <a:latin typeface="+mj-ea"/>
                <a:ea typeface="+mj-ea"/>
                <a:cs typeface="Times New Roman" panose="02020603050405020304" pitchFamily="18" charset="0"/>
              </a:rPr>
              <a:t>）</a:t>
            </a:r>
            <a:r>
              <a:rPr lang="en-US" altLang="ja-JP" kern="100" dirty="0">
                <a:solidFill>
                  <a:srgbClr val="0070C0"/>
                </a:solidFill>
                <a:latin typeface="+mj-ea"/>
                <a:ea typeface="+mj-ea"/>
                <a:cs typeface="Times New Roman" panose="02020603050405020304" pitchFamily="18" charset="0"/>
              </a:rPr>
              <a:t>ng/ml</a:t>
            </a:r>
            <a:r>
              <a:rPr lang="ja-JP" altLang="ja-JP" kern="100" dirty="0">
                <a:solidFill>
                  <a:srgbClr val="0070C0"/>
                </a:solidFill>
                <a:latin typeface="+mj-ea"/>
                <a:ea typeface="+mj-ea"/>
                <a:cs typeface="Times New Roman" panose="02020603050405020304" pitchFamily="18" charset="0"/>
              </a:rPr>
              <a:t>（持続）</a:t>
            </a:r>
            <a:endParaRPr lang="ja-JP" altLang="ja-JP" sz="1400" kern="100" dirty="0">
              <a:latin typeface="+mj-ea"/>
              <a:ea typeface="+mj-ea"/>
              <a:cs typeface="Times New Roman" panose="02020603050405020304" pitchFamily="18" charset="0"/>
            </a:endParaRPr>
          </a:p>
          <a:p>
            <a:pPr>
              <a:spcAft>
                <a:spcPts val="0"/>
              </a:spcAft>
            </a:pPr>
            <a:r>
              <a:rPr lang="en-US" altLang="ja-JP" kern="100" dirty="0">
                <a:latin typeface="+mj-ea"/>
                <a:ea typeface="+mj-ea"/>
                <a:cs typeface="Times New Roman" panose="02020603050405020304" pitchFamily="18" charset="0"/>
              </a:rPr>
              <a:t>                          </a:t>
            </a:r>
            <a:r>
              <a:rPr lang="ja-JP" altLang="en-US" kern="100" dirty="0">
                <a:latin typeface="+mj-ea"/>
                <a:ea typeface="+mj-ea"/>
                <a:cs typeface="Times New Roman" panose="02020603050405020304" pitchFamily="18" charset="0"/>
              </a:rPr>
              <a:t>　　　　　　　　　　</a:t>
            </a:r>
            <a:r>
              <a:rPr lang="ja-JP" altLang="ja-JP" kern="100" dirty="0">
                <a:latin typeface="+mj-ea"/>
                <a:ea typeface="+mj-ea"/>
                <a:cs typeface="Times New Roman" panose="02020603050405020304" pitchFamily="18" charset="0"/>
              </a:rPr>
              <a:t>→</a:t>
            </a:r>
            <a:r>
              <a:rPr lang="en-US" altLang="ja-JP" b="1" kern="100" dirty="0" err="1">
                <a:solidFill>
                  <a:srgbClr val="FF0000"/>
                </a:solidFill>
                <a:latin typeface="+mj-ea"/>
                <a:ea typeface="+mj-ea"/>
                <a:cs typeface="Times New Roman" panose="02020603050405020304" pitchFamily="18" charset="0"/>
              </a:rPr>
              <a:t>i.v.</a:t>
            </a:r>
            <a:r>
              <a:rPr lang="en-US" altLang="ja-JP" b="1" kern="100" dirty="0">
                <a:solidFill>
                  <a:srgbClr val="FF0000"/>
                </a:solidFill>
                <a:latin typeface="+mj-ea"/>
                <a:ea typeface="+mj-ea"/>
                <a:cs typeface="Times New Roman" panose="02020603050405020304" pitchFamily="18" charset="0"/>
              </a:rPr>
              <a:t> </a:t>
            </a:r>
            <a:r>
              <a:rPr lang="ja-JP" altLang="ja-JP" b="1" kern="100" dirty="0">
                <a:solidFill>
                  <a:srgbClr val="FF0000"/>
                </a:solidFill>
                <a:latin typeface="+mj-ea"/>
                <a:ea typeface="+mj-ea"/>
                <a:cs typeface="Times New Roman" panose="02020603050405020304" pitchFamily="18" charset="0"/>
              </a:rPr>
              <a:t>の</a:t>
            </a:r>
            <a:r>
              <a:rPr lang="en-US" altLang="ja-JP" b="1" kern="100" dirty="0">
                <a:solidFill>
                  <a:srgbClr val="FF0000"/>
                </a:solidFill>
                <a:latin typeface="+mj-ea"/>
                <a:ea typeface="+mj-ea"/>
                <a:cs typeface="Times New Roman" panose="02020603050405020304" pitchFamily="18" charset="0"/>
              </a:rPr>
              <a:t>3-4</a:t>
            </a:r>
            <a:r>
              <a:rPr lang="ja-JP" altLang="ja-JP" b="1" kern="100" dirty="0">
                <a:solidFill>
                  <a:srgbClr val="FF0000"/>
                </a:solidFill>
                <a:latin typeface="+mj-ea"/>
                <a:ea typeface="+mj-ea"/>
                <a:cs typeface="Times New Roman" panose="02020603050405020304" pitchFamily="18" charset="0"/>
              </a:rPr>
              <a:t>倍量</a:t>
            </a:r>
            <a:endParaRPr lang="ja-JP" altLang="ja-JP" sz="1400" kern="100" dirty="0">
              <a:latin typeface="+mj-ea"/>
              <a:ea typeface="+mj-ea"/>
              <a:cs typeface="Times New Roman" panose="02020603050405020304" pitchFamily="18" charset="0"/>
            </a:endParaRPr>
          </a:p>
          <a:p>
            <a:pPr>
              <a:spcAft>
                <a:spcPts val="0"/>
              </a:spcAft>
            </a:pPr>
            <a:r>
              <a:rPr lang="en-US" altLang="ja-JP" b="1" kern="100" dirty="0">
                <a:latin typeface="+mj-ea"/>
                <a:ea typeface="+mj-ea"/>
                <a:cs typeface="Times New Roman" panose="02020603050405020304" pitchFamily="18" charset="0"/>
              </a:rPr>
              <a:t>MTX</a:t>
            </a:r>
            <a:r>
              <a:rPr lang="ja-JP" altLang="ja-JP" kern="100" dirty="0">
                <a:latin typeface="+mj-ea"/>
                <a:ea typeface="+mj-ea"/>
                <a:cs typeface="Times New Roman" panose="02020603050405020304" pitchFamily="18" charset="0"/>
              </a:rPr>
              <a:t>：</a:t>
            </a:r>
            <a:r>
              <a:rPr lang="en-US" altLang="ja-JP" kern="100" dirty="0">
                <a:latin typeface="+mj-ea"/>
                <a:ea typeface="+mj-ea"/>
                <a:cs typeface="Times New Roman" panose="02020603050405020304" pitchFamily="18" charset="0"/>
              </a:rPr>
              <a:t>10-15</a:t>
            </a:r>
            <a:r>
              <a:rPr lang="ja-JP" altLang="ja-JP" kern="100" dirty="0">
                <a:latin typeface="+mj-ea"/>
                <a:ea typeface="+mj-ea"/>
                <a:cs typeface="Times New Roman" panose="02020603050405020304" pitchFamily="18" charset="0"/>
              </a:rPr>
              <a:t>㎎</a:t>
            </a:r>
            <a:r>
              <a:rPr lang="en-US" altLang="ja-JP" kern="100" dirty="0">
                <a:latin typeface="+mj-ea"/>
                <a:ea typeface="+mj-ea"/>
                <a:cs typeface="Times New Roman" panose="02020603050405020304" pitchFamily="18" charset="0"/>
              </a:rPr>
              <a:t>/m2</a:t>
            </a:r>
            <a:r>
              <a:rPr lang="ja-JP" altLang="ja-JP" kern="100" dirty="0">
                <a:latin typeface="+mj-ea"/>
                <a:ea typeface="+mj-ea"/>
                <a:cs typeface="Times New Roman" panose="02020603050405020304" pitchFamily="18" charset="0"/>
              </a:rPr>
              <a:t>（</a:t>
            </a:r>
            <a:r>
              <a:rPr lang="en-US" altLang="ja-JP" kern="100" dirty="0">
                <a:latin typeface="+mj-ea"/>
                <a:ea typeface="+mj-ea"/>
                <a:cs typeface="Times New Roman" panose="02020603050405020304" pitchFamily="18" charset="0"/>
              </a:rPr>
              <a:t>Day1</a:t>
            </a:r>
            <a:r>
              <a:rPr lang="ja-JP" altLang="ja-JP" kern="100" dirty="0">
                <a:latin typeface="+mj-ea"/>
                <a:ea typeface="+mj-ea"/>
                <a:cs typeface="Times New Roman" panose="02020603050405020304" pitchFamily="18" charset="0"/>
              </a:rPr>
              <a:t>）</a:t>
            </a:r>
            <a:endParaRPr lang="ja-JP" altLang="ja-JP" sz="1400" kern="100" dirty="0">
              <a:latin typeface="+mj-ea"/>
              <a:ea typeface="+mj-ea"/>
              <a:cs typeface="Times New Roman" panose="02020603050405020304" pitchFamily="18" charset="0"/>
            </a:endParaRPr>
          </a:p>
          <a:p>
            <a:pPr indent="1066800">
              <a:spcAft>
                <a:spcPts val="0"/>
              </a:spcAft>
            </a:pPr>
            <a:r>
              <a:rPr lang="ja-JP" altLang="ja-JP" kern="100" dirty="0">
                <a:latin typeface="+mj-ea"/>
                <a:ea typeface="+mj-ea"/>
                <a:cs typeface="Times New Roman" panose="02020603050405020304" pitchFamily="18" charset="0"/>
              </a:rPr>
              <a:t>＋</a:t>
            </a:r>
            <a:r>
              <a:rPr lang="en-US" altLang="ja-JP" kern="100" dirty="0">
                <a:latin typeface="+mj-ea"/>
                <a:ea typeface="+mj-ea"/>
                <a:cs typeface="Times New Roman" panose="02020603050405020304" pitchFamily="18" charset="0"/>
              </a:rPr>
              <a:t>7-10</a:t>
            </a:r>
            <a:r>
              <a:rPr lang="ja-JP" altLang="ja-JP" kern="100" dirty="0">
                <a:latin typeface="+mj-ea"/>
                <a:ea typeface="+mj-ea"/>
                <a:cs typeface="Times New Roman" panose="02020603050405020304" pitchFamily="18" charset="0"/>
              </a:rPr>
              <a:t>㎎</a:t>
            </a:r>
            <a:r>
              <a:rPr lang="en-US" altLang="ja-JP" kern="100" dirty="0">
                <a:latin typeface="+mj-ea"/>
                <a:ea typeface="+mj-ea"/>
                <a:cs typeface="Times New Roman" panose="02020603050405020304" pitchFamily="18" charset="0"/>
              </a:rPr>
              <a:t>/m2</a:t>
            </a:r>
            <a:r>
              <a:rPr lang="ja-JP" altLang="ja-JP" kern="100" dirty="0">
                <a:latin typeface="+mj-ea"/>
                <a:ea typeface="+mj-ea"/>
                <a:cs typeface="Times New Roman" panose="02020603050405020304" pitchFamily="18" charset="0"/>
              </a:rPr>
              <a:t>（</a:t>
            </a:r>
            <a:r>
              <a:rPr lang="en-US" altLang="ja-JP" kern="100" dirty="0">
                <a:latin typeface="+mj-ea"/>
                <a:ea typeface="+mj-ea"/>
                <a:cs typeface="Times New Roman" panose="02020603050405020304" pitchFamily="18" charset="0"/>
              </a:rPr>
              <a:t>Day3,6,11</a:t>
            </a:r>
            <a:r>
              <a:rPr lang="ja-JP" altLang="ja-JP" kern="100" dirty="0">
                <a:latin typeface="+mj-ea"/>
                <a:ea typeface="+mj-ea"/>
                <a:cs typeface="Times New Roman" panose="02020603050405020304" pitchFamily="18" charset="0"/>
              </a:rPr>
              <a:t>）</a:t>
            </a:r>
            <a:endParaRPr lang="ja-JP" altLang="ja-JP" sz="1400" kern="100" dirty="0">
              <a:latin typeface="+mj-ea"/>
              <a:ea typeface="+mj-ea"/>
              <a:cs typeface="Times New Roman" panose="02020603050405020304" pitchFamily="18" charset="0"/>
            </a:endParaRPr>
          </a:p>
          <a:p>
            <a:pPr>
              <a:spcAft>
                <a:spcPts val="0"/>
              </a:spcAft>
            </a:pPr>
            <a:r>
              <a:rPr lang="en-US" altLang="ja-JP" b="1" kern="100" dirty="0">
                <a:latin typeface="+mj-ea"/>
                <a:ea typeface="+mj-ea"/>
                <a:cs typeface="Times New Roman" panose="02020603050405020304" pitchFamily="18" charset="0"/>
              </a:rPr>
              <a:t>MMF</a:t>
            </a:r>
            <a:r>
              <a:rPr lang="ja-JP" altLang="ja-JP" b="1" kern="100" dirty="0">
                <a:latin typeface="+mj-ea"/>
                <a:ea typeface="+mj-ea"/>
                <a:cs typeface="Times New Roman" panose="02020603050405020304" pitchFamily="18" charset="0"/>
              </a:rPr>
              <a:t>：</a:t>
            </a:r>
            <a:r>
              <a:rPr lang="en-US" altLang="ja-JP" kern="100" dirty="0">
                <a:latin typeface="+mj-ea"/>
                <a:ea typeface="+mj-ea"/>
                <a:cs typeface="Times New Roman" panose="02020603050405020304" pitchFamily="18" charset="0"/>
              </a:rPr>
              <a:t>1000-3000mg/day(15mg/kg/day)</a:t>
            </a:r>
            <a:endParaRPr lang="ja-JP" altLang="ja-JP" sz="1400" kern="100" dirty="0">
              <a:latin typeface="+mj-ea"/>
              <a:ea typeface="+mj-ea"/>
              <a:cs typeface="Times New Roman" panose="02020603050405020304" pitchFamily="18" charset="0"/>
            </a:endParaRPr>
          </a:p>
          <a:p>
            <a:pPr indent="1981200">
              <a:spcAft>
                <a:spcPts val="0"/>
              </a:spcAft>
            </a:pPr>
            <a:r>
              <a:rPr lang="en-US" altLang="ja-JP" kern="100" dirty="0">
                <a:latin typeface="+mj-ea"/>
                <a:ea typeface="+mj-ea"/>
                <a:cs typeface="Times New Roman" panose="02020603050405020304" pitchFamily="18" charset="0"/>
              </a:rPr>
              <a:t>1</a:t>
            </a:r>
            <a:r>
              <a:rPr lang="ja-JP" altLang="ja-JP" kern="100" dirty="0">
                <a:latin typeface="+mj-ea"/>
                <a:ea typeface="+mj-ea"/>
                <a:cs typeface="Times New Roman" panose="02020603050405020304" pitchFamily="18" charset="0"/>
              </a:rPr>
              <a:t>日</a:t>
            </a:r>
            <a:r>
              <a:rPr lang="en-US" altLang="ja-JP" kern="100" dirty="0">
                <a:latin typeface="+mj-ea"/>
                <a:ea typeface="+mj-ea"/>
                <a:cs typeface="Times New Roman" panose="02020603050405020304" pitchFamily="18" charset="0"/>
              </a:rPr>
              <a:t>2-3</a:t>
            </a:r>
            <a:r>
              <a:rPr lang="ja-JP" altLang="ja-JP" kern="100" dirty="0">
                <a:latin typeface="+mj-ea"/>
                <a:ea typeface="+mj-ea"/>
                <a:cs typeface="Times New Roman" panose="02020603050405020304" pitchFamily="18" charset="0"/>
              </a:rPr>
              <a:t>回に分割</a:t>
            </a:r>
            <a:endParaRPr lang="ja-JP" altLang="ja-JP" sz="1400" kern="100" dirty="0">
              <a:latin typeface="+mj-ea"/>
              <a:ea typeface="+mj-ea"/>
              <a:cs typeface="Times New Roman" panose="02020603050405020304" pitchFamily="18" charset="0"/>
            </a:endParaRPr>
          </a:p>
        </p:txBody>
      </p:sp>
      <p:pic>
        <p:nvPicPr>
          <p:cNvPr id="13" name="図 12">
            <a:extLst>
              <a:ext uri="{FF2B5EF4-FFF2-40B4-BE49-F238E27FC236}">
                <a16:creationId xmlns:a16="http://schemas.microsoft.com/office/drawing/2014/main" id="{16284792-A3AF-4857-96DA-F89A505DE570}"/>
              </a:ext>
            </a:extLst>
          </p:cNvPr>
          <p:cNvPicPr/>
          <p:nvPr/>
        </p:nvPicPr>
        <p:blipFill>
          <a:blip r:embed="rId3"/>
          <a:stretch>
            <a:fillRect/>
          </a:stretch>
        </p:blipFill>
        <p:spPr>
          <a:xfrm>
            <a:off x="5527904" y="2564904"/>
            <a:ext cx="3338830" cy="3037840"/>
          </a:xfrm>
          <a:prstGeom prst="rect">
            <a:avLst/>
          </a:prstGeom>
        </p:spPr>
      </p:pic>
    </p:spTree>
    <p:extLst>
      <p:ext uri="{BB962C8B-B14F-4D97-AF65-F5344CB8AC3E}">
        <p14:creationId xmlns:p14="http://schemas.microsoft.com/office/powerpoint/2010/main" val="2594913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タイトル 1"/>
          <p:cNvSpPr>
            <a:spLocks noGrp="1"/>
          </p:cNvSpPr>
          <p:nvPr>
            <p:ph type="ctrTitle"/>
          </p:nvPr>
        </p:nvSpPr>
        <p:spPr>
          <a:xfrm>
            <a:off x="179388" y="2420888"/>
            <a:ext cx="8737600" cy="2160240"/>
          </a:xfrm>
        </p:spPr>
        <p:txBody>
          <a:bodyPr/>
          <a:lstStyle/>
          <a:p>
            <a:pPr algn="l"/>
            <a:r>
              <a:rPr lang="ja-JP" altLang="en-US" sz="3600" b="1" dirty="0">
                <a:solidFill>
                  <a:schemeClr val="bg1">
                    <a:lumMod val="75000"/>
                  </a:schemeClr>
                </a:solidFill>
                <a:latin typeface="+mn-ea"/>
                <a:ea typeface="+mn-ea"/>
              </a:rPr>
              <a:t>１．造血器腫瘍の治療</a:t>
            </a:r>
            <a:br>
              <a:rPr lang="en-US" altLang="ja-JP" sz="3600" b="1" dirty="0">
                <a:solidFill>
                  <a:schemeClr val="bg1">
                    <a:lumMod val="75000"/>
                  </a:schemeClr>
                </a:solidFill>
                <a:latin typeface="+mn-ea"/>
                <a:ea typeface="+mn-ea"/>
              </a:rPr>
            </a:br>
            <a:br>
              <a:rPr lang="en-US" altLang="ja-JP" sz="3600" b="1" dirty="0">
                <a:solidFill>
                  <a:schemeClr val="bg1">
                    <a:lumMod val="75000"/>
                  </a:schemeClr>
                </a:solidFill>
                <a:latin typeface="+mn-ea"/>
                <a:ea typeface="+mn-ea"/>
              </a:rPr>
            </a:br>
            <a:r>
              <a:rPr lang="ja-JP" altLang="en-US" sz="3600" b="1" dirty="0">
                <a:solidFill>
                  <a:schemeClr val="bg1">
                    <a:lumMod val="75000"/>
                  </a:schemeClr>
                </a:solidFill>
                <a:latin typeface="+mn-ea"/>
                <a:ea typeface="+mn-ea"/>
              </a:rPr>
              <a:t>２．移植治療の大まかな流れ</a:t>
            </a:r>
            <a:br>
              <a:rPr lang="en-US" altLang="ja-JP" sz="3600" b="1" dirty="0">
                <a:solidFill>
                  <a:schemeClr val="bg1">
                    <a:lumMod val="65000"/>
                  </a:schemeClr>
                </a:solidFill>
                <a:latin typeface="+mn-ea"/>
                <a:ea typeface="+mn-ea"/>
              </a:rPr>
            </a:br>
            <a:br>
              <a:rPr lang="en-US" altLang="ja-JP" sz="3600" b="1" dirty="0">
                <a:latin typeface="+mn-ea"/>
                <a:ea typeface="+mn-ea"/>
              </a:rPr>
            </a:br>
            <a:r>
              <a:rPr lang="ja-JP" altLang="en-US" sz="3600" b="1" dirty="0">
                <a:latin typeface="+mn-ea"/>
                <a:ea typeface="+mn-ea"/>
              </a:rPr>
              <a:t>３．移植の進歩</a:t>
            </a:r>
            <a:br>
              <a:rPr lang="en-US" altLang="ja-JP" sz="3600" b="1" dirty="0">
                <a:latin typeface="+mn-ea"/>
                <a:ea typeface="+mn-ea"/>
              </a:rPr>
            </a:br>
            <a:endParaRPr lang="ja-JP" altLang="en-US" sz="3600" b="1" dirty="0">
              <a:latin typeface="+mn-ea"/>
              <a:ea typeface="+mn-ea"/>
            </a:endParaRPr>
          </a:p>
        </p:txBody>
      </p:sp>
      <p:sp>
        <p:nvSpPr>
          <p:cNvPr id="4" name="平行四辺形 3">
            <a:extLst>
              <a:ext uri="{FF2B5EF4-FFF2-40B4-BE49-F238E27FC236}">
                <a16:creationId xmlns:a16="http://schemas.microsoft.com/office/drawing/2014/main" id="{E052AF5B-9D4F-4FB1-ACAD-5BA7621942F8}"/>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8">
            <a:extLst>
              <a:ext uri="{FF2B5EF4-FFF2-40B4-BE49-F238E27FC236}">
                <a16:creationId xmlns:a16="http://schemas.microsoft.com/office/drawing/2014/main" id="{9A81008B-E7B7-4C55-B4E6-1CF8D1B4199B}"/>
              </a:ext>
            </a:extLst>
          </p:cNvPr>
          <p:cNvSpPr txBox="1">
            <a:spLocks noChangeArrowheads="1"/>
          </p:cNvSpPr>
          <p:nvPr/>
        </p:nvSpPr>
        <p:spPr bwMode="auto">
          <a:xfrm>
            <a:off x="0" y="0"/>
            <a:ext cx="7777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mj-ea"/>
                <a:ea typeface="+mj-ea"/>
              </a:rPr>
              <a:t>　今回のお話</a:t>
            </a:r>
            <a:endParaRPr lang="en-US" altLang="ja-JP" sz="3600" dirty="0">
              <a:latin typeface="+mj-ea"/>
              <a:ea typeface="+mj-ea"/>
            </a:endParaRPr>
          </a:p>
        </p:txBody>
      </p:sp>
    </p:spTree>
    <p:extLst>
      <p:ext uri="{BB962C8B-B14F-4D97-AF65-F5344CB8AC3E}">
        <p14:creationId xmlns:p14="http://schemas.microsoft.com/office/powerpoint/2010/main" val="8420363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より安全な移植を目指して</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EC47754-5549-41DE-BE13-0871E48C02FE}"/>
              </a:ext>
            </a:extLst>
          </p:cNvPr>
          <p:cNvSpPr txBox="1"/>
          <p:nvPr/>
        </p:nvSpPr>
        <p:spPr>
          <a:xfrm>
            <a:off x="107504" y="1196752"/>
            <a:ext cx="7128792" cy="523220"/>
          </a:xfrm>
          <a:prstGeom prst="rect">
            <a:avLst/>
          </a:prstGeom>
          <a:noFill/>
        </p:spPr>
        <p:txBody>
          <a:bodyPr wrap="square" rtlCol="0">
            <a:spAutoFit/>
          </a:bodyPr>
          <a:lstStyle/>
          <a:p>
            <a:r>
              <a:rPr kumimoji="1" lang="ja-JP" altLang="en-US" sz="2800" dirty="0">
                <a:solidFill>
                  <a:schemeClr val="bg1">
                    <a:lumMod val="50000"/>
                  </a:schemeClr>
                </a:solidFill>
                <a:latin typeface="HGP創英角ｺﾞｼｯｸUB" pitchFamily="50" charset="-128"/>
                <a:ea typeface="HGP創英角ｺﾞｼｯｸUB" pitchFamily="50" charset="-128"/>
              </a:rPr>
              <a:t>造血幹細胞移植での最大の予後要因　３つ</a:t>
            </a:r>
            <a:endParaRPr kumimoji="1" lang="ja-JP" altLang="en-US" sz="2800" b="1" dirty="0">
              <a:solidFill>
                <a:schemeClr val="bg1">
                  <a:lumMod val="50000"/>
                </a:schemeClr>
              </a:solidFill>
              <a:latin typeface="HGP創英角ｺﾞｼｯｸUB" pitchFamily="50" charset="-128"/>
              <a:ea typeface="HGP創英角ｺﾞｼｯｸUB" pitchFamily="50" charset="-128"/>
            </a:endParaRPr>
          </a:p>
        </p:txBody>
      </p:sp>
      <p:sp>
        <p:nvSpPr>
          <p:cNvPr id="9" name="テキスト ボックス 8">
            <a:extLst>
              <a:ext uri="{FF2B5EF4-FFF2-40B4-BE49-F238E27FC236}">
                <a16:creationId xmlns:a16="http://schemas.microsoft.com/office/drawing/2014/main" id="{6CA7802C-4B24-4A19-A7DF-1592C6988846}"/>
              </a:ext>
            </a:extLst>
          </p:cNvPr>
          <p:cNvSpPr txBox="1"/>
          <p:nvPr/>
        </p:nvSpPr>
        <p:spPr>
          <a:xfrm>
            <a:off x="539552" y="1988840"/>
            <a:ext cx="8928992" cy="4185761"/>
          </a:xfrm>
          <a:prstGeom prst="rect">
            <a:avLst/>
          </a:prstGeom>
          <a:noFill/>
        </p:spPr>
        <p:txBody>
          <a:bodyPr wrap="square" rtlCol="0">
            <a:spAutoFit/>
          </a:bodyPr>
          <a:lstStyle/>
          <a:p>
            <a:pPr marL="571500" indent="-571500">
              <a:spcAft>
                <a:spcPts val="1200"/>
              </a:spcAft>
              <a:buClr>
                <a:schemeClr val="accent2">
                  <a:lumMod val="75000"/>
                </a:schemeClr>
              </a:buClr>
              <a:buSzPct val="70000"/>
              <a:buFont typeface="Wingdings" panose="05000000000000000000" pitchFamily="2" charset="2"/>
              <a:buChar char="l"/>
            </a:pPr>
            <a:r>
              <a:rPr lang="ja-JP" altLang="en-US" sz="3600" b="1" dirty="0"/>
              <a:t>年齢</a:t>
            </a:r>
            <a:endParaRPr lang="en-US" altLang="ja-JP" sz="3600" b="1" dirty="0"/>
          </a:p>
          <a:p>
            <a:pPr>
              <a:spcAft>
                <a:spcPts val="1200"/>
              </a:spcAft>
              <a:buClr>
                <a:schemeClr val="accent2">
                  <a:lumMod val="75000"/>
                </a:schemeClr>
              </a:buClr>
              <a:buSzPct val="70000"/>
            </a:pPr>
            <a:r>
              <a:rPr kumimoji="1" lang="ja-JP" altLang="en-US" sz="3600" dirty="0"/>
              <a:t>　　　　　→</a:t>
            </a:r>
            <a:r>
              <a:rPr kumimoji="1" lang="ja-JP" altLang="en-US" sz="3600" b="1" dirty="0">
                <a:solidFill>
                  <a:srgbClr val="FF0000"/>
                </a:solidFill>
              </a:rPr>
              <a:t>ミニ移植</a:t>
            </a:r>
            <a:r>
              <a:rPr kumimoji="1" lang="ja-JP" altLang="en-US" sz="3600" dirty="0"/>
              <a:t>の開発</a:t>
            </a:r>
            <a:endParaRPr kumimoji="1" lang="en-US" altLang="ja-JP" sz="3200" dirty="0"/>
          </a:p>
          <a:p>
            <a:pPr marL="571500" indent="-571500">
              <a:spcAft>
                <a:spcPts val="1200"/>
              </a:spcAft>
              <a:buClr>
                <a:schemeClr val="accent2">
                  <a:lumMod val="75000"/>
                </a:schemeClr>
              </a:buClr>
              <a:buSzPct val="70000"/>
              <a:buFont typeface="Wingdings" panose="05000000000000000000" pitchFamily="2" charset="2"/>
              <a:buChar char="l"/>
            </a:pPr>
            <a:r>
              <a:rPr kumimoji="1" lang="ja-JP" altLang="en-US" sz="3600" b="1" dirty="0"/>
              <a:t>病期・病態</a:t>
            </a:r>
            <a:endParaRPr kumimoji="1" lang="en-US" altLang="ja-JP" sz="3600" b="1" dirty="0"/>
          </a:p>
          <a:p>
            <a:pPr>
              <a:spcAft>
                <a:spcPts val="1200"/>
              </a:spcAft>
              <a:buClr>
                <a:schemeClr val="accent2">
                  <a:lumMod val="75000"/>
                </a:schemeClr>
              </a:buClr>
              <a:buSzPct val="70000"/>
            </a:pPr>
            <a:r>
              <a:rPr lang="ja-JP" altLang="en-US" sz="3600" dirty="0"/>
              <a:t>　　　　　→</a:t>
            </a:r>
            <a:r>
              <a:rPr lang="ja-JP" altLang="en-US" sz="3600" dirty="0">
                <a:solidFill>
                  <a:srgbClr val="FF0000"/>
                </a:solidFill>
              </a:rPr>
              <a:t>新規分子標的薬</a:t>
            </a:r>
            <a:r>
              <a:rPr lang="ja-JP" altLang="en-US" sz="3600" dirty="0"/>
              <a:t>の登場</a:t>
            </a:r>
            <a:endParaRPr kumimoji="1" lang="en-US" altLang="ja-JP" sz="3600" dirty="0"/>
          </a:p>
          <a:p>
            <a:pPr marL="571500" indent="-571500">
              <a:spcAft>
                <a:spcPts val="1200"/>
              </a:spcAft>
              <a:buClr>
                <a:schemeClr val="accent2">
                  <a:lumMod val="75000"/>
                </a:schemeClr>
              </a:buClr>
              <a:buSzPct val="70000"/>
              <a:buFont typeface="Wingdings" panose="05000000000000000000" pitchFamily="2" charset="2"/>
              <a:buChar char="l"/>
            </a:pPr>
            <a:r>
              <a:rPr lang="en-US" altLang="ja-JP" sz="3600" b="1" dirty="0"/>
              <a:t>HLA</a:t>
            </a:r>
            <a:r>
              <a:rPr kumimoji="1" lang="ja-JP" altLang="en-US" sz="3600" b="1" dirty="0"/>
              <a:t>適合性</a:t>
            </a:r>
            <a:endParaRPr kumimoji="1" lang="en-US" altLang="ja-JP" sz="3600" b="1" dirty="0"/>
          </a:p>
          <a:p>
            <a:pPr>
              <a:spcAft>
                <a:spcPts val="1200"/>
              </a:spcAft>
              <a:buClr>
                <a:schemeClr val="accent2">
                  <a:lumMod val="75000"/>
                </a:schemeClr>
              </a:buClr>
              <a:buSzPct val="70000"/>
            </a:pPr>
            <a:r>
              <a:rPr lang="ja-JP" altLang="en-US" sz="3600" dirty="0"/>
              <a:t>　　　　　→</a:t>
            </a:r>
            <a:r>
              <a:rPr lang="ja-JP" altLang="en-US" sz="3600" dirty="0">
                <a:solidFill>
                  <a:srgbClr val="FF0000"/>
                </a:solidFill>
              </a:rPr>
              <a:t>ハプロ移植</a:t>
            </a:r>
            <a:r>
              <a:rPr lang="ja-JP" altLang="en-US" sz="3600" dirty="0"/>
              <a:t>の開発</a:t>
            </a:r>
            <a:endParaRPr kumimoji="1" lang="ja-JP" altLang="en-US" sz="3600" dirty="0"/>
          </a:p>
        </p:txBody>
      </p:sp>
    </p:spTree>
    <p:extLst>
      <p:ext uri="{BB962C8B-B14F-4D97-AF65-F5344CB8AC3E}">
        <p14:creationId xmlns:p14="http://schemas.microsoft.com/office/powerpoint/2010/main" val="34363719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より安全な移植を目指して</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EC47754-5549-41DE-BE13-0871E48C02FE}"/>
              </a:ext>
            </a:extLst>
          </p:cNvPr>
          <p:cNvSpPr txBox="1"/>
          <p:nvPr/>
        </p:nvSpPr>
        <p:spPr>
          <a:xfrm>
            <a:off x="107504" y="1196752"/>
            <a:ext cx="7128792" cy="523220"/>
          </a:xfrm>
          <a:prstGeom prst="rect">
            <a:avLst/>
          </a:prstGeom>
          <a:noFill/>
        </p:spPr>
        <p:txBody>
          <a:bodyPr wrap="square" rtlCol="0">
            <a:spAutoFit/>
          </a:bodyPr>
          <a:lstStyle/>
          <a:p>
            <a:r>
              <a:rPr kumimoji="1" lang="ja-JP" altLang="en-US" sz="2800" dirty="0">
                <a:solidFill>
                  <a:schemeClr val="bg1">
                    <a:lumMod val="50000"/>
                  </a:schemeClr>
                </a:solidFill>
                <a:latin typeface="HGP創英角ｺﾞｼｯｸUB" pitchFamily="50" charset="-128"/>
                <a:ea typeface="HGP創英角ｺﾞｼｯｸUB" pitchFamily="50" charset="-128"/>
              </a:rPr>
              <a:t>造血幹細胞移植での最大の予後要因　３つ</a:t>
            </a:r>
            <a:endParaRPr kumimoji="1" lang="ja-JP" altLang="en-US" sz="2800" b="1" dirty="0">
              <a:solidFill>
                <a:schemeClr val="bg1">
                  <a:lumMod val="50000"/>
                </a:schemeClr>
              </a:solidFill>
              <a:latin typeface="HGP創英角ｺﾞｼｯｸUB" pitchFamily="50" charset="-128"/>
              <a:ea typeface="HGP創英角ｺﾞｼｯｸUB" pitchFamily="50" charset="-128"/>
            </a:endParaRPr>
          </a:p>
        </p:txBody>
      </p:sp>
      <p:sp>
        <p:nvSpPr>
          <p:cNvPr id="9" name="テキスト ボックス 8">
            <a:extLst>
              <a:ext uri="{FF2B5EF4-FFF2-40B4-BE49-F238E27FC236}">
                <a16:creationId xmlns:a16="http://schemas.microsoft.com/office/drawing/2014/main" id="{6CA7802C-4B24-4A19-A7DF-1592C6988846}"/>
              </a:ext>
            </a:extLst>
          </p:cNvPr>
          <p:cNvSpPr txBox="1"/>
          <p:nvPr/>
        </p:nvSpPr>
        <p:spPr>
          <a:xfrm>
            <a:off x="539552" y="1988840"/>
            <a:ext cx="8928992" cy="4185761"/>
          </a:xfrm>
          <a:prstGeom prst="rect">
            <a:avLst/>
          </a:prstGeom>
          <a:noFill/>
        </p:spPr>
        <p:txBody>
          <a:bodyPr wrap="square" rtlCol="0">
            <a:spAutoFit/>
          </a:bodyPr>
          <a:lstStyle/>
          <a:p>
            <a:pPr marL="571500" indent="-571500">
              <a:spcAft>
                <a:spcPts val="1200"/>
              </a:spcAft>
              <a:buClr>
                <a:schemeClr val="accent2">
                  <a:lumMod val="75000"/>
                </a:schemeClr>
              </a:buClr>
              <a:buSzPct val="70000"/>
              <a:buFont typeface="Wingdings" panose="05000000000000000000" pitchFamily="2" charset="2"/>
              <a:buChar char="l"/>
            </a:pPr>
            <a:r>
              <a:rPr lang="ja-JP" altLang="en-US" sz="3600" b="1" dirty="0"/>
              <a:t>年齢</a:t>
            </a:r>
            <a:endParaRPr lang="en-US" altLang="ja-JP" sz="3600" b="1" dirty="0"/>
          </a:p>
          <a:p>
            <a:pPr>
              <a:spcAft>
                <a:spcPts val="1200"/>
              </a:spcAft>
              <a:buClr>
                <a:schemeClr val="accent2">
                  <a:lumMod val="75000"/>
                </a:schemeClr>
              </a:buClr>
              <a:buSzPct val="70000"/>
            </a:pPr>
            <a:r>
              <a:rPr kumimoji="1" lang="ja-JP" altLang="en-US" sz="3600" dirty="0"/>
              <a:t>　　　　　→</a:t>
            </a:r>
            <a:r>
              <a:rPr kumimoji="1" lang="ja-JP" altLang="en-US" sz="3600" b="1" dirty="0">
                <a:solidFill>
                  <a:srgbClr val="FF0000"/>
                </a:solidFill>
              </a:rPr>
              <a:t>ミニ移植</a:t>
            </a:r>
            <a:r>
              <a:rPr kumimoji="1" lang="ja-JP" altLang="en-US" sz="3600" dirty="0"/>
              <a:t>の開発</a:t>
            </a:r>
            <a:endParaRPr kumimoji="1" lang="en-US" altLang="ja-JP" sz="3200" dirty="0"/>
          </a:p>
          <a:p>
            <a:pPr marL="571500" indent="-571500">
              <a:spcAft>
                <a:spcPts val="1200"/>
              </a:spcAft>
              <a:buClr>
                <a:schemeClr val="accent2">
                  <a:lumMod val="75000"/>
                </a:schemeClr>
              </a:buClr>
              <a:buSzPct val="70000"/>
              <a:buFont typeface="Wingdings" panose="05000000000000000000" pitchFamily="2" charset="2"/>
              <a:buChar char="l"/>
            </a:pPr>
            <a:r>
              <a:rPr kumimoji="1" lang="ja-JP" altLang="en-US" sz="3600" b="1" dirty="0"/>
              <a:t>病期・病態</a:t>
            </a:r>
            <a:endParaRPr kumimoji="1" lang="en-US" altLang="ja-JP" sz="3600" b="1" dirty="0"/>
          </a:p>
          <a:p>
            <a:pPr>
              <a:spcAft>
                <a:spcPts val="1200"/>
              </a:spcAft>
              <a:buClr>
                <a:schemeClr val="accent2">
                  <a:lumMod val="75000"/>
                </a:schemeClr>
              </a:buClr>
              <a:buSzPct val="70000"/>
            </a:pPr>
            <a:r>
              <a:rPr lang="ja-JP" altLang="en-US" sz="3600" dirty="0"/>
              <a:t>　　　　　→</a:t>
            </a:r>
            <a:r>
              <a:rPr lang="ja-JP" altLang="en-US" sz="3600" dirty="0">
                <a:solidFill>
                  <a:srgbClr val="FF0000"/>
                </a:solidFill>
              </a:rPr>
              <a:t>新規分子標的薬</a:t>
            </a:r>
            <a:r>
              <a:rPr lang="ja-JP" altLang="en-US" sz="3600" dirty="0"/>
              <a:t>の登場</a:t>
            </a:r>
            <a:endParaRPr kumimoji="1" lang="en-US" altLang="ja-JP" sz="3600" dirty="0"/>
          </a:p>
          <a:p>
            <a:pPr marL="571500" indent="-571500">
              <a:spcAft>
                <a:spcPts val="1200"/>
              </a:spcAft>
              <a:buClr>
                <a:schemeClr val="accent2">
                  <a:lumMod val="75000"/>
                </a:schemeClr>
              </a:buClr>
              <a:buSzPct val="70000"/>
              <a:buFont typeface="Wingdings" panose="05000000000000000000" pitchFamily="2" charset="2"/>
              <a:buChar char="l"/>
            </a:pPr>
            <a:r>
              <a:rPr lang="en-US" altLang="ja-JP" sz="3600" b="1" dirty="0"/>
              <a:t>HLA</a:t>
            </a:r>
            <a:r>
              <a:rPr kumimoji="1" lang="ja-JP" altLang="en-US" sz="3600" b="1" dirty="0"/>
              <a:t>適合性</a:t>
            </a:r>
            <a:endParaRPr kumimoji="1" lang="en-US" altLang="ja-JP" sz="3600" b="1" dirty="0"/>
          </a:p>
          <a:p>
            <a:pPr>
              <a:spcAft>
                <a:spcPts val="1200"/>
              </a:spcAft>
              <a:buClr>
                <a:schemeClr val="accent2">
                  <a:lumMod val="75000"/>
                </a:schemeClr>
              </a:buClr>
              <a:buSzPct val="70000"/>
            </a:pPr>
            <a:r>
              <a:rPr lang="ja-JP" altLang="en-US" sz="3600" dirty="0"/>
              <a:t>　　　　　→</a:t>
            </a:r>
            <a:r>
              <a:rPr lang="ja-JP" altLang="en-US" sz="3600" dirty="0">
                <a:solidFill>
                  <a:srgbClr val="FF0000"/>
                </a:solidFill>
              </a:rPr>
              <a:t>ハプロ移植</a:t>
            </a:r>
            <a:r>
              <a:rPr lang="ja-JP" altLang="en-US" sz="3600" dirty="0"/>
              <a:t>の開発</a:t>
            </a:r>
            <a:endParaRPr kumimoji="1" lang="ja-JP" altLang="en-US" sz="3600" dirty="0"/>
          </a:p>
        </p:txBody>
      </p:sp>
      <p:sp>
        <p:nvSpPr>
          <p:cNvPr id="6" name="正方形/長方形 5">
            <a:extLst>
              <a:ext uri="{FF2B5EF4-FFF2-40B4-BE49-F238E27FC236}">
                <a16:creationId xmlns:a16="http://schemas.microsoft.com/office/drawing/2014/main" id="{EB982D55-2DBE-4F64-8340-B3812E77F703}"/>
              </a:ext>
            </a:extLst>
          </p:cNvPr>
          <p:cNvSpPr/>
          <p:nvPr/>
        </p:nvSpPr>
        <p:spPr>
          <a:xfrm>
            <a:off x="395536" y="3429000"/>
            <a:ext cx="8136904" cy="324036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00523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ミニ移植</a:t>
            </a:r>
            <a:endParaRPr lang="en-US" altLang="ja-JP" sz="3600" dirty="0">
              <a:latin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Group 7">
            <a:extLst>
              <a:ext uri="{FF2B5EF4-FFF2-40B4-BE49-F238E27FC236}">
                <a16:creationId xmlns:a16="http://schemas.microsoft.com/office/drawing/2014/main" id="{05609262-5041-4611-95AB-E16941FC05AF}"/>
              </a:ext>
            </a:extLst>
          </p:cNvPr>
          <p:cNvGrpSpPr>
            <a:grpSpLocks/>
          </p:cNvGrpSpPr>
          <p:nvPr/>
        </p:nvGrpSpPr>
        <p:grpSpPr bwMode="auto">
          <a:xfrm>
            <a:off x="711200" y="1268760"/>
            <a:ext cx="7924800" cy="1600200"/>
            <a:chOff x="504" y="672"/>
            <a:chExt cx="5616" cy="1008"/>
          </a:xfrm>
        </p:grpSpPr>
        <p:sp>
          <p:nvSpPr>
            <p:cNvPr id="7" name="Rectangle 8">
              <a:extLst>
                <a:ext uri="{FF2B5EF4-FFF2-40B4-BE49-F238E27FC236}">
                  <a16:creationId xmlns:a16="http://schemas.microsoft.com/office/drawing/2014/main" id="{05260132-7D5B-4A04-8239-15F02D116BE7}"/>
                </a:ext>
              </a:extLst>
            </p:cNvPr>
            <p:cNvSpPr>
              <a:spLocks noChangeArrowheads="1"/>
            </p:cNvSpPr>
            <p:nvPr/>
          </p:nvSpPr>
          <p:spPr bwMode="auto">
            <a:xfrm>
              <a:off x="504" y="672"/>
              <a:ext cx="5616" cy="1008"/>
            </a:xfrm>
            <a:prstGeom prst="rect">
              <a:avLst/>
            </a:prstGeom>
            <a:solidFill>
              <a:srgbClr val="117A7A"/>
            </a:solidFill>
            <a:ln w="25400">
              <a:solidFill>
                <a:srgbClr val="4F81BD"/>
              </a:solidFill>
              <a:miter lim="800000"/>
              <a:headEnd/>
              <a:tailEnd/>
            </a:ln>
          </p:spPr>
          <p:txBody>
            <a:bodyPr/>
            <a:lstStyle/>
            <a:p>
              <a:endParaRPr lang="ja-JP" altLang="en-US">
                <a:solidFill>
                  <a:srgbClr val="1E1C11"/>
                </a:solidFill>
              </a:endParaRPr>
            </a:p>
          </p:txBody>
        </p:sp>
        <p:sp>
          <p:nvSpPr>
            <p:cNvPr id="8" name="Rectangle 9">
              <a:extLst>
                <a:ext uri="{FF2B5EF4-FFF2-40B4-BE49-F238E27FC236}">
                  <a16:creationId xmlns:a16="http://schemas.microsoft.com/office/drawing/2014/main" id="{59FC5A02-E3DA-4B70-BFE5-075A33E564AF}"/>
                </a:ext>
              </a:extLst>
            </p:cNvPr>
            <p:cNvSpPr>
              <a:spLocks noChangeArrowheads="1"/>
            </p:cNvSpPr>
            <p:nvPr/>
          </p:nvSpPr>
          <p:spPr bwMode="auto">
            <a:xfrm>
              <a:off x="783" y="750"/>
              <a:ext cx="4547" cy="328"/>
            </a:xfrm>
            <a:prstGeom prst="rect">
              <a:avLst/>
            </a:prstGeom>
            <a:solidFill>
              <a:srgbClr val="117A7A"/>
            </a:solidFill>
            <a:ln w="12700">
              <a:noFill/>
              <a:miter lim="800000"/>
              <a:headEnd/>
              <a:tailEnd/>
            </a:ln>
          </p:spPr>
          <p:txBody>
            <a:bodyPr wrap="none" lIns="90488" tIns="44450" rIns="90488" bIns="44450">
              <a:spAutoFit/>
            </a:bodyPr>
            <a:lstStyle/>
            <a:p>
              <a:pPr defTabSz="762000"/>
              <a:r>
                <a:rPr lang="ja-JP" altLang="en-US" sz="2800">
                  <a:solidFill>
                    <a:srgbClr val="FFFF00"/>
                  </a:solidFill>
                </a:rPr>
                <a:t>移植前処置の移植片生着における意義　</a:t>
              </a:r>
            </a:p>
          </p:txBody>
        </p:sp>
        <p:sp>
          <p:nvSpPr>
            <p:cNvPr id="9" name="Rectangle 10">
              <a:extLst>
                <a:ext uri="{FF2B5EF4-FFF2-40B4-BE49-F238E27FC236}">
                  <a16:creationId xmlns:a16="http://schemas.microsoft.com/office/drawing/2014/main" id="{A6A65856-1369-4183-834F-2E2E1C1DB920}"/>
                </a:ext>
              </a:extLst>
            </p:cNvPr>
            <p:cNvSpPr>
              <a:spLocks noChangeArrowheads="1"/>
            </p:cNvSpPr>
            <p:nvPr/>
          </p:nvSpPr>
          <p:spPr bwMode="auto">
            <a:xfrm>
              <a:off x="1551" y="1258"/>
              <a:ext cx="4158" cy="289"/>
            </a:xfrm>
            <a:prstGeom prst="rect">
              <a:avLst/>
            </a:prstGeom>
            <a:solidFill>
              <a:srgbClr val="117A7A"/>
            </a:solidFill>
            <a:ln w="12700">
              <a:noFill/>
              <a:miter lim="800000"/>
              <a:headEnd/>
              <a:tailEnd/>
            </a:ln>
          </p:spPr>
          <p:txBody>
            <a:bodyPr wrap="none" lIns="90488" tIns="44450" rIns="90488" bIns="44450">
              <a:spAutoFit/>
            </a:bodyPr>
            <a:lstStyle/>
            <a:p>
              <a:pPr defTabSz="762000"/>
              <a:r>
                <a:rPr lang="ja-JP" altLang="en-US" sz="2400" dirty="0">
                  <a:solidFill>
                    <a:srgbClr val="FFFF00"/>
                  </a:solidFill>
                </a:rPr>
                <a:t>移植片生着のための強力な免疫抑制のみ　</a:t>
              </a:r>
            </a:p>
          </p:txBody>
        </p:sp>
        <p:sp>
          <p:nvSpPr>
            <p:cNvPr id="10" name="AutoShape 11">
              <a:extLst>
                <a:ext uri="{FF2B5EF4-FFF2-40B4-BE49-F238E27FC236}">
                  <a16:creationId xmlns:a16="http://schemas.microsoft.com/office/drawing/2014/main" id="{E7D06F01-E2EB-4C6A-8B50-0C0400C8719F}"/>
                </a:ext>
              </a:extLst>
            </p:cNvPr>
            <p:cNvSpPr>
              <a:spLocks noChangeArrowheads="1"/>
            </p:cNvSpPr>
            <p:nvPr/>
          </p:nvSpPr>
          <p:spPr bwMode="auto">
            <a:xfrm>
              <a:off x="1032" y="1248"/>
              <a:ext cx="480" cy="288"/>
            </a:xfrm>
            <a:prstGeom prst="rightArrow">
              <a:avLst>
                <a:gd name="adj1" fmla="val 75000"/>
                <a:gd name="adj2" fmla="val 83341"/>
              </a:avLst>
            </a:prstGeom>
            <a:solidFill>
              <a:srgbClr val="86FFB5"/>
            </a:solidFill>
            <a:ln w="12700">
              <a:solidFill>
                <a:srgbClr val="D3FFFF"/>
              </a:solidFill>
              <a:miter lim="800000"/>
              <a:headEnd/>
              <a:tailEnd/>
            </a:ln>
          </p:spPr>
          <p:txBody>
            <a:bodyPr/>
            <a:lstStyle/>
            <a:p>
              <a:endParaRPr lang="ja-JP" altLang="en-US">
                <a:solidFill>
                  <a:srgbClr val="1E1C11"/>
                </a:solidFill>
              </a:endParaRPr>
            </a:p>
          </p:txBody>
        </p:sp>
      </p:grpSp>
      <p:sp>
        <p:nvSpPr>
          <p:cNvPr id="11" name="AutoShape 13">
            <a:extLst>
              <a:ext uri="{FF2B5EF4-FFF2-40B4-BE49-F238E27FC236}">
                <a16:creationId xmlns:a16="http://schemas.microsoft.com/office/drawing/2014/main" id="{5D093F4F-BB09-4B4C-A19A-E73C0E71B51F}"/>
              </a:ext>
            </a:extLst>
          </p:cNvPr>
          <p:cNvSpPr>
            <a:spLocks noChangeArrowheads="1"/>
          </p:cNvSpPr>
          <p:nvPr/>
        </p:nvSpPr>
        <p:spPr bwMode="auto">
          <a:xfrm rot="16200000" flipH="1">
            <a:off x="4313238" y="2610892"/>
            <a:ext cx="381000" cy="1625600"/>
          </a:xfrm>
          <a:prstGeom prst="rightArrow">
            <a:avLst>
              <a:gd name="adj1" fmla="val 75000"/>
              <a:gd name="adj2" fmla="val 50005"/>
            </a:avLst>
          </a:prstGeom>
          <a:solidFill>
            <a:schemeClr val="tx2">
              <a:lumMod val="75000"/>
            </a:schemeClr>
          </a:solidFill>
          <a:ln w="12700">
            <a:solidFill>
              <a:srgbClr val="4F81BD"/>
            </a:solidFill>
            <a:miter lim="800000"/>
            <a:headEnd/>
            <a:tailEnd/>
          </a:ln>
        </p:spPr>
        <p:txBody>
          <a:bodyPr/>
          <a:lstStyle/>
          <a:p>
            <a:pPr>
              <a:defRPr/>
            </a:pPr>
            <a:endParaRPr lang="ja-JP" altLang="en-US">
              <a:solidFill>
                <a:srgbClr val="1E1C11"/>
              </a:solidFill>
            </a:endParaRPr>
          </a:p>
        </p:txBody>
      </p:sp>
      <p:sp>
        <p:nvSpPr>
          <p:cNvPr id="12" name="Rectangle 14">
            <a:extLst>
              <a:ext uri="{FF2B5EF4-FFF2-40B4-BE49-F238E27FC236}">
                <a16:creationId xmlns:a16="http://schemas.microsoft.com/office/drawing/2014/main" id="{A70006A4-6C7A-4296-ADC6-30072A153978}"/>
              </a:ext>
            </a:extLst>
          </p:cNvPr>
          <p:cNvSpPr>
            <a:spLocks noChangeArrowheads="1"/>
          </p:cNvSpPr>
          <p:nvPr/>
        </p:nvSpPr>
        <p:spPr bwMode="auto">
          <a:xfrm>
            <a:off x="2339752" y="3687218"/>
            <a:ext cx="4702662" cy="1197764"/>
          </a:xfrm>
          <a:prstGeom prst="rect">
            <a:avLst/>
          </a:prstGeom>
          <a:noFill/>
          <a:ln w="12700">
            <a:noFill/>
            <a:miter lim="800000"/>
            <a:headEnd/>
            <a:tailEnd/>
          </a:ln>
        </p:spPr>
        <p:txBody>
          <a:bodyPr wrap="square" lIns="90488" tIns="44450" rIns="90488" bIns="44450">
            <a:spAutoFit/>
          </a:bodyPr>
          <a:lstStyle/>
          <a:p>
            <a:pPr defTabSz="762000">
              <a:buClr>
                <a:schemeClr val="tx1"/>
              </a:buClr>
              <a:buSzPct val="100000"/>
              <a:buFont typeface="Arial" pitchFamily="34" charset="0"/>
              <a:buChar char="•"/>
            </a:pPr>
            <a:r>
              <a:rPr lang="ja-JP" altLang="en-US" sz="2400">
                <a:solidFill>
                  <a:srgbClr val="1E1C11"/>
                </a:solidFill>
              </a:rPr>
              <a:t>免疫抑制作用の強い薬剤の選択</a:t>
            </a:r>
            <a:endParaRPr lang="en-US" altLang="ja-JP" sz="2400">
              <a:solidFill>
                <a:srgbClr val="1E1C11"/>
              </a:solidFill>
            </a:endParaRPr>
          </a:p>
          <a:p>
            <a:pPr defTabSz="762000">
              <a:buClr>
                <a:schemeClr val="tx1"/>
              </a:buClr>
              <a:buSzPct val="100000"/>
              <a:buFont typeface="Arial" pitchFamily="34" charset="0"/>
              <a:buChar char="•"/>
            </a:pPr>
            <a:r>
              <a:rPr lang="ja-JP" altLang="en-US" sz="2400">
                <a:solidFill>
                  <a:srgbClr val="1E1C11"/>
                </a:solidFill>
              </a:rPr>
              <a:t>前処置における抗癌剤使用量</a:t>
            </a:r>
            <a:r>
              <a:rPr lang="en-US" altLang="ja-JP" sz="2400">
                <a:solidFill>
                  <a:srgbClr val="1E1C11"/>
                </a:solidFill>
              </a:rPr>
              <a:t>↓</a:t>
            </a:r>
            <a:r>
              <a:rPr lang="ja-JP" altLang="en-US" sz="2400">
                <a:solidFill>
                  <a:srgbClr val="1E1C11"/>
                </a:solidFill>
              </a:rPr>
              <a:t>　</a:t>
            </a:r>
            <a:endParaRPr lang="en-US" altLang="ja-JP" sz="2400">
              <a:solidFill>
                <a:srgbClr val="1E1C11"/>
              </a:solidFill>
            </a:endParaRPr>
          </a:p>
          <a:p>
            <a:pPr defTabSz="762000">
              <a:buClr>
                <a:schemeClr val="tx1"/>
              </a:buClr>
              <a:buSzPct val="100000"/>
              <a:buFont typeface="Arial" pitchFamily="34" charset="0"/>
              <a:buChar char="•"/>
            </a:pPr>
            <a:r>
              <a:rPr lang="ja-JP" altLang="en-US" sz="2400">
                <a:solidFill>
                  <a:srgbClr val="1E1C11"/>
                </a:solidFill>
              </a:rPr>
              <a:t>全身放射線照射</a:t>
            </a:r>
            <a:r>
              <a:rPr lang="en-US" altLang="ja-JP" sz="2400">
                <a:solidFill>
                  <a:srgbClr val="1E1C11"/>
                </a:solidFill>
              </a:rPr>
              <a:t>(TBI)</a:t>
            </a:r>
            <a:r>
              <a:rPr lang="ja-JP" altLang="en-US" sz="2400">
                <a:solidFill>
                  <a:srgbClr val="1E1C11"/>
                </a:solidFill>
              </a:rPr>
              <a:t>の照射量</a:t>
            </a:r>
            <a:r>
              <a:rPr lang="en-US" altLang="ja-JP" sz="2400">
                <a:solidFill>
                  <a:srgbClr val="1E1C11"/>
                </a:solidFill>
              </a:rPr>
              <a:t>↓</a:t>
            </a:r>
            <a:r>
              <a:rPr lang="ja-JP" altLang="en-US" sz="2400">
                <a:solidFill>
                  <a:srgbClr val="1E1C11"/>
                </a:solidFill>
              </a:rPr>
              <a:t>　　</a:t>
            </a:r>
          </a:p>
        </p:txBody>
      </p:sp>
      <p:sp>
        <p:nvSpPr>
          <p:cNvPr id="13" name="AutoShape 15">
            <a:extLst>
              <a:ext uri="{FF2B5EF4-FFF2-40B4-BE49-F238E27FC236}">
                <a16:creationId xmlns:a16="http://schemas.microsoft.com/office/drawing/2014/main" id="{1B2B5CF8-08A5-4FE4-883F-845A76B1968A}"/>
              </a:ext>
            </a:extLst>
          </p:cNvPr>
          <p:cNvSpPr>
            <a:spLocks noChangeArrowheads="1"/>
          </p:cNvSpPr>
          <p:nvPr/>
        </p:nvSpPr>
        <p:spPr bwMode="auto">
          <a:xfrm rot="16200000" flipH="1">
            <a:off x="4313238" y="4400363"/>
            <a:ext cx="381000" cy="1625600"/>
          </a:xfrm>
          <a:prstGeom prst="rightArrow">
            <a:avLst>
              <a:gd name="adj1" fmla="val 75000"/>
              <a:gd name="adj2" fmla="val 50005"/>
            </a:avLst>
          </a:prstGeom>
          <a:solidFill>
            <a:schemeClr val="tx2">
              <a:lumMod val="75000"/>
            </a:schemeClr>
          </a:solidFill>
          <a:ln w="12700">
            <a:noFill/>
            <a:miter lim="800000"/>
            <a:headEnd/>
            <a:tailEnd/>
          </a:ln>
        </p:spPr>
        <p:txBody>
          <a:bodyPr/>
          <a:lstStyle/>
          <a:p>
            <a:pPr>
              <a:defRPr/>
            </a:pPr>
            <a:endParaRPr lang="ja-JP" altLang="en-US" sz="2000">
              <a:solidFill>
                <a:srgbClr val="1E1C11"/>
              </a:solidFill>
            </a:endParaRPr>
          </a:p>
        </p:txBody>
      </p:sp>
      <p:sp>
        <p:nvSpPr>
          <p:cNvPr id="14" name="Rectangle 16">
            <a:extLst>
              <a:ext uri="{FF2B5EF4-FFF2-40B4-BE49-F238E27FC236}">
                <a16:creationId xmlns:a16="http://schemas.microsoft.com/office/drawing/2014/main" id="{FC63D1E5-3C5C-4FBB-9D53-819A4B2B192A}"/>
              </a:ext>
            </a:extLst>
          </p:cNvPr>
          <p:cNvSpPr>
            <a:spLocks noChangeArrowheads="1"/>
          </p:cNvSpPr>
          <p:nvPr/>
        </p:nvSpPr>
        <p:spPr bwMode="auto">
          <a:xfrm>
            <a:off x="711200" y="5552896"/>
            <a:ext cx="7924800" cy="828432"/>
          </a:xfrm>
          <a:prstGeom prst="rect">
            <a:avLst/>
          </a:prstGeom>
          <a:noFill/>
          <a:ln w="12700">
            <a:noFill/>
            <a:miter lim="800000"/>
            <a:headEnd/>
            <a:tailEnd/>
          </a:ln>
        </p:spPr>
        <p:txBody>
          <a:bodyPr wrap="square" lIns="90488" tIns="44450" rIns="90488" bIns="44450">
            <a:spAutoFit/>
          </a:bodyPr>
          <a:lstStyle/>
          <a:p>
            <a:pPr defTabSz="762000">
              <a:buClr>
                <a:schemeClr val="tx1"/>
              </a:buClr>
              <a:buSzPct val="100000"/>
              <a:buFont typeface="Arial" pitchFamily="34" charset="0"/>
              <a:buChar char="•"/>
            </a:pPr>
            <a:r>
              <a:rPr lang="ja-JP" altLang="en-US" sz="2400">
                <a:solidFill>
                  <a:srgbClr val="1E1C11"/>
                </a:solidFill>
              </a:rPr>
              <a:t>治療関連合併症や死亡の減少</a:t>
            </a:r>
            <a:endParaRPr lang="en-US" altLang="ja-JP" sz="2400">
              <a:solidFill>
                <a:srgbClr val="1E1C11"/>
              </a:solidFill>
            </a:endParaRPr>
          </a:p>
          <a:p>
            <a:pPr defTabSz="762000">
              <a:buClr>
                <a:schemeClr val="tx1"/>
              </a:buClr>
              <a:buSzPct val="100000"/>
              <a:buFont typeface="Arial" pitchFamily="34" charset="0"/>
              <a:buChar char="•"/>
            </a:pPr>
            <a:r>
              <a:rPr lang="ja-JP" altLang="en-US" sz="2400">
                <a:solidFill>
                  <a:srgbClr val="1E1C11"/>
                </a:solidFill>
              </a:rPr>
              <a:t>移植適応を高齢者や臓器障害を有する患者にも拡大</a:t>
            </a:r>
            <a:r>
              <a:rPr lang="en-US" altLang="ja-JP" sz="2400">
                <a:solidFill>
                  <a:srgbClr val="1E1C11"/>
                </a:solidFill>
              </a:rPr>
              <a:t>         </a:t>
            </a:r>
          </a:p>
        </p:txBody>
      </p:sp>
    </p:spTree>
    <p:extLst>
      <p:ext uri="{BB962C8B-B14F-4D97-AF65-F5344CB8AC3E}">
        <p14:creationId xmlns:p14="http://schemas.microsoft.com/office/powerpoint/2010/main" val="18873701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前処置を減らして、抗腫瘍免疫に</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D6920A50-A8D8-4989-B3C0-999A6E588DA0}"/>
              </a:ext>
            </a:extLst>
          </p:cNvPr>
          <p:cNvGrpSpPr/>
          <p:nvPr/>
        </p:nvGrpSpPr>
        <p:grpSpPr>
          <a:xfrm>
            <a:off x="251520" y="836712"/>
            <a:ext cx="8568945" cy="5616624"/>
            <a:chOff x="3142692" y="836712"/>
            <a:chExt cx="5677773" cy="3574966"/>
          </a:xfrm>
        </p:grpSpPr>
        <p:sp>
          <p:nvSpPr>
            <p:cNvPr id="7" name="四角形: 角を丸くする 6">
              <a:extLst>
                <a:ext uri="{FF2B5EF4-FFF2-40B4-BE49-F238E27FC236}">
                  <a16:creationId xmlns:a16="http://schemas.microsoft.com/office/drawing/2014/main" id="{8A86E95F-5BCD-4AB6-A6D9-37C919D25D6E}"/>
                </a:ext>
              </a:extLst>
            </p:cNvPr>
            <p:cNvSpPr/>
            <p:nvPr/>
          </p:nvSpPr>
          <p:spPr>
            <a:xfrm>
              <a:off x="3708965" y="836712"/>
              <a:ext cx="5111500" cy="3574966"/>
            </a:xfrm>
            <a:prstGeom prst="roundRect">
              <a:avLst/>
            </a:prstGeom>
            <a:solidFill>
              <a:srgbClr val="00B0F0">
                <a:alpha val="1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吹き出し: 下矢印 7">
              <a:extLst>
                <a:ext uri="{FF2B5EF4-FFF2-40B4-BE49-F238E27FC236}">
                  <a16:creationId xmlns:a16="http://schemas.microsoft.com/office/drawing/2014/main" id="{F697FD40-1A8B-42AC-B90F-9AA8D5605AF4}"/>
                </a:ext>
              </a:extLst>
            </p:cNvPr>
            <p:cNvSpPr/>
            <p:nvPr/>
          </p:nvSpPr>
          <p:spPr>
            <a:xfrm>
              <a:off x="6084168" y="1052736"/>
              <a:ext cx="2347519" cy="1789696"/>
            </a:xfrm>
            <a:prstGeom prst="downArrowCallou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400" dirty="0">
                  <a:solidFill>
                    <a:schemeClr val="tx1"/>
                  </a:solidFill>
                </a:rPr>
                <a:t>抗腫瘍免疫反応</a:t>
              </a:r>
              <a:endParaRPr kumimoji="1" lang="en-US" altLang="ja-JP" sz="2400" dirty="0">
                <a:solidFill>
                  <a:schemeClr val="tx1"/>
                </a:solidFill>
              </a:endParaRPr>
            </a:p>
          </p:txBody>
        </p:sp>
        <p:sp>
          <p:nvSpPr>
            <p:cNvPr id="9" name="矢印: 下カーブ 8">
              <a:extLst>
                <a:ext uri="{FF2B5EF4-FFF2-40B4-BE49-F238E27FC236}">
                  <a16:creationId xmlns:a16="http://schemas.microsoft.com/office/drawing/2014/main" id="{11B3F4EC-A4A6-4FCB-AABD-41756D0B7EAE}"/>
                </a:ext>
              </a:extLst>
            </p:cNvPr>
            <p:cNvSpPr/>
            <p:nvPr/>
          </p:nvSpPr>
          <p:spPr>
            <a:xfrm>
              <a:off x="3142692" y="1109110"/>
              <a:ext cx="1800423" cy="765484"/>
            </a:xfrm>
            <a:prstGeom prst="curvedDownArrow">
              <a:avLst>
                <a:gd name="adj1" fmla="val 8051"/>
                <a:gd name="adj2" fmla="val 28404"/>
                <a:gd name="adj3" fmla="val 16391"/>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a:extLst>
                <a:ext uri="{FF2B5EF4-FFF2-40B4-BE49-F238E27FC236}">
                  <a16:creationId xmlns:a16="http://schemas.microsoft.com/office/drawing/2014/main" id="{CE50F6C6-31C8-4772-BA70-95C254D9FD27}"/>
                </a:ext>
              </a:extLst>
            </p:cNvPr>
            <p:cNvSpPr txBox="1"/>
            <p:nvPr/>
          </p:nvSpPr>
          <p:spPr>
            <a:xfrm>
              <a:off x="4674066" y="4005813"/>
              <a:ext cx="1224136" cy="369332"/>
            </a:xfrm>
            <a:prstGeom prst="rect">
              <a:avLst/>
            </a:prstGeom>
            <a:noFill/>
          </p:spPr>
          <p:txBody>
            <a:bodyPr wrap="square" rtlCol="0">
              <a:spAutoFit/>
            </a:bodyPr>
            <a:lstStyle/>
            <a:p>
              <a:r>
                <a:rPr kumimoji="1" lang="ja-JP" altLang="en-US" b="1" dirty="0">
                  <a:solidFill>
                    <a:srgbClr val="7030A0"/>
                  </a:solidFill>
                  <a:latin typeface="AR P丸ゴシック体E" pitchFamily="50" charset="-128"/>
                  <a:ea typeface="AR P丸ゴシック体E" pitchFamily="50" charset="-128"/>
                </a:rPr>
                <a:t>腫瘍細胞</a:t>
              </a:r>
            </a:p>
          </p:txBody>
        </p:sp>
        <p:sp>
          <p:nvSpPr>
            <p:cNvPr id="13" name="フリーフォーム: 図形 12">
              <a:extLst>
                <a:ext uri="{FF2B5EF4-FFF2-40B4-BE49-F238E27FC236}">
                  <a16:creationId xmlns:a16="http://schemas.microsoft.com/office/drawing/2014/main" id="{D1C7D5AD-26F4-4152-8AE4-AB211471FCCA}"/>
                </a:ext>
              </a:extLst>
            </p:cNvPr>
            <p:cNvSpPr/>
            <p:nvPr/>
          </p:nvSpPr>
          <p:spPr>
            <a:xfrm>
              <a:off x="3708965" y="3840224"/>
              <a:ext cx="4762320" cy="117541"/>
            </a:xfrm>
            <a:custGeom>
              <a:avLst/>
              <a:gdLst>
                <a:gd name="connsiteX0" fmla="*/ 0 w 2290119"/>
                <a:gd name="connsiteY0" fmla="*/ 0 h 626873"/>
                <a:gd name="connsiteX1" fmla="*/ 650790 w 2290119"/>
                <a:gd name="connsiteY1" fmla="*/ 362465 h 626873"/>
                <a:gd name="connsiteX2" fmla="*/ 1087395 w 2290119"/>
                <a:gd name="connsiteY2" fmla="*/ 626076 h 626873"/>
                <a:gd name="connsiteX3" fmla="*/ 2290119 w 2290119"/>
                <a:gd name="connsiteY3" fmla="*/ 428368 h 626873"/>
                <a:gd name="connsiteX0" fmla="*/ 0 w 2290119"/>
                <a:gd name="connsiteY0" fmla="*/ 0 h 567029"/>
                <a:gd name="connsiteX1" fmla="*/ 650790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911179 w 2290119"/>
                <a:gd name="connsiteY2" fmla="*/ 565379 h 567029"/>
                <a:gd name="connsiteX3" fmla="*/ 2290119 w 2290119"/>
                <a:gd name="connsiteY3" fmla="*/ 428368 h 567029"/>
                <a:gd name="connsiteX0" fmla="*/ 0 w 2290119"/>
                <a:gd name="connsiteY0" fmla="*/ 0 h 572345"/>
                <a:gd name="connsiteX1" fmla="*/ 807309 w 2290119"/>
                <a:gd name="connsiteY1" fmla="*/ 362465 h 572345"/>
                <a:gd name="connsiteX2" fmla="*/ 1911179 w 2290119"/>
                <a:gd name="connsiteY2" fmla="*/ 565379 h 572345"/>
                <a:gd name="connsiteX3" fmla="*/ 2290119 w 2290119"/>
                <a:gd name="connsiteY3" fmla="*/ 428368 h 572345"/>
                <a:gd name="connsiteX0" fmla="*/ 0 w 2290119"/>
                <a:gd name="connsiteY0" fmla="*/ 0 h 570107"/>
                <a:gd name="connsiteX1" fmla="*/ 807309 w 2290119"/>
                <a:gd name="connsiteY1" fmla="*/ 362465 h 570107"/>
                <a:gd name="connsiteX2" fmla="*/ 1911179 w 2290119"/>
                <a:gd name="connsiteY2" fmla="*/ 565379 h 570107"/>
                <a:gd name="connsiteX3" fmla="*/ 2290119 w 2290119"/>
                <a:gd name="connsiteY3" fmla="*/ 428368 h 570107"/>
                <a:gd name="connsiteX0" fmla="*/ 0 w 2290119"/>
                <a:gd name="connsiteY0" fmla="*/ 0 h 570107"/>
                <a:gd name="connsiteX1" fmla="*/ 807309 w 2290119"/>
                <a:gd name="connsiteY1" fmla="*/ 362465 h 570107"/>
                <a:gd name="connsiteX2" fmla="*/ 1886465 w 2290119"/>
                <a:gd name="connsiteY2" fmla="*/ 565379 h 570107"/>
                <a:gd name="connsiteX3" fmla="*/ 2290119 w 2290119"/>
                <a:gd name="connsiteY3" fmla="*/ 428368 h 570107"/>
                <a:gd name="connsiteX0" fmla="*/ 0 w 2290119"/>
                <a:gd name="connsiteY0" fmla="*/ 0 h 428368"/>
                <a:gd name="connsiteX1" fmla="*/ 807309 w 2290119"/>
                <a:gd name="connsiteY1" fmla="*/ 362465 h 428368"/>
                <a:gd name="connsiteX2" fmla="*/ 2290119 w 2290119"/>
                <a:gd name="connsiteY2" fmla="*/ 428368 h 428368"/>
                <a:gd name="connsiteX0" fmla="*/ 0 w 2290119"/>
                <a:gd name="connsiteY0" fmla="*/ 0 h 453245"/>
                <a:gd name="connsiteX1" fmla="*/ 807309 w 2290119"/>
                <a:gd name="connsiteY1" fmla="*/ 423162 h 453245"/>
                <a:gd name="connsiteX2" fmla="*/ 2290119 w 2290119"/>
                <a:gd name="connsiteY2" fmla="*/ 428368 h 453245"/>
                <a:gd name="connsiteX0" fmla="*/ 0 w 2265406"/>
                <a:gd name="connsiteY0" fmla="*/ 0 h 532420"/>
                <a:gd name="connsiteX1" fmla="*/ 807309 w 2265406"/>
                <a:gd name="connsiteY1" fmla="*/ 423162 h 532420"/>
                <a:gd name="connsiteX2" fmla="*/ 2265406 w 2265406"/>
                <a:gd name="connsiteY2" fmla="*/ 532420 h 532420"/>
              </a:gdLst>
              <a:ahLst/>
              <a:cxnLst>
                <a:cxn ang="0">
                  <a:pos x="connsiteX0" y="connsiteY0"/>
                </a:cxn>
                <a:cxn ang="0">
                  <a:pos x="connsiteX1" y="connsiteY1"/>
                </a:cxn>
                <a:cxn ang="0">
                  <a:pos x="connsiteX2" y="connsiteY2"/>
                </a:cxn>
              </a:cxnLst>
              <a:rect l="l" t="t" r="r" b="b"/>
              <a:pathLst>
                <a:path w="2265406" h="532420">
                  <a:moveTo>
                    <a:pt x="0" y="0"/>
                  </a:moveTo>
                  <a:cubicBezTo>
                    <a:pt x="216930" y="120822"/>
                    <a:pt x="429741" y="334425"/>
                    <a:pt x="807309" y="423162"/>
                  </a:cubicBezTo>
                  <a:cubicBezTo>
                    <a:pt x="1184877" y="511899"/>
                    <a:pt x="1956487" y="518690"/>
                    <a:pt x="2265406" y="532420"/>
                  </a:cubicBezTo>
                </a:path>
              </a:pathLst>
            </a:custGeom>
            <a:noFill/>
            <a:ln w="41275">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69BD512-BF17-4E2A-B370-CC68B249BE21}"/>
                </a:ext>
              </a:extLst>
            </p:cNvPr>
            <p:cNvSpPr/>
            <p:nvPr/>
          </p:nvSpPr>
          <p:spPr>
            <a:xfrm>
              <a:off x="3855761" y="2816164"/>
              <a:ext cx="642039" cy="1152128"/>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latin typeface="AR P丸ゴシック体E" pitchFamily="50" charset="-128"/>
                  <a:ea typeface="AR P丸ゴシック体E" pitchFamily="50" charset="-128"/>
                </a:rPr>
                <a:t>超大量</a:t>
              </a:r>
              <a:endParaRPr kumimoji="1" lang="en-US" altLang="ja-JP" b="1" dirty="0">
                <a:solidFill>
                  <a:schemeClr val="bg1"/>
                </a:solidFill>
                <a:latin typeface="AR P丸ゴシック体E" pitchFamily="50" charset="-128"/>
                <a:ea typeface="AR P丸ゴシック体E" pitchFamily="50" charset="-128"/>
              </a:endParaRPr>
            </a:p>
            <a:p>
              <a:pPr algn="ctr"/>
              <a:r>
                <a:rPr kumimoji="1" lang="ja-JP" altLang="en-US" b="1" dirty="0">
                  <a:solidFill>
                    <a:schemeClr val="bg1"/>
                  </a:solidFill>
                  <a:latin typeface="AR P丸ゴシック体E" pitchFamily="50" charset="-128"/>
                  <a:ea typeface="AR P丸ゴシック体E" pitchFamily="50" charset="-128"/>
                </a:rPr>
                <a:t>抗がん剤</a:t>
              </a:r>
            </a:p>
          </p:txBody>
        </p:sp>
        <p:sp>
          <p:nvSpPr>
            <p:cNvPr id="18" name="正方形/長方形 17">
              <a:extLst>
                <a:ext uri="{FF2B5EF4-FFF2-40B4-BE49-F238E27FC236}">
                  <a16:creationId xmlns:a16="http://schemas.microsoft.com/office/drawing/2014/main" id="{F115E537-3FD0-42E8-8042-2C958DBB5CDC}"/>
                </a:ext>
              </a:extLst>
            </p:cNvPr>
            <p:cNvSpPr/>
            <p:nvPr/>
          </p:nvSpPr>
          <p:spPr>
            <a:xfrm>
              <a:off x="4678837" y="1941067"/>
              <a:ext cx="264284" cy="1585137"/>
            </a:xfrm>
            <a:prstGeom prst="rect">
              <a:avLst/>
            </a:prstGeom>
            <a:solidFill>
              <a:srgbClr val="FF0000">
                <a:alpha val="20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7">
              <a:extLst>
                <a:ext uri="{FF2B5EF4-FFF2-40B4-BE49-F238E27FC236}">
                  <a16:creationId xmlns:a16="http://schemas.microsoft.com/office/drawing/2014/main" id="{4D88C549-6A74-4A1C-AB77-C058BF470C6B}"/>
                </a:ext>
              </a:extLst>
            </p:cNvPr>
            <p:cNvPicPr>
              <a:picLocks noChangeAspect="1" noChangeArrowheads="1"/>
            </p:cNvPicPr>
            <p:nvPr/>
          </p:nvPicPr>
          <p:blipFill>
            <a:blip r:embed="rId3" cstate="print"/>
            <a:srcRect/>
            <a:stretch>
              <a:fillRect/>
            </a:stretch>
          </p:blipFill>
          <p:spPr bwMode="auto">
            <a:xfrm>
              <a:off x="3496965" y="1006162"/>
              <a:ext cx="971574" cy="723283"/>
            </a:xfrm>
            <a:prstGeom prst="rect">
              <a:avLst/>
            </a:prstGeom>
            <a:noFill/>
            <a:ln w="76200">
              <a:solidFill>
                <a:srgbClr val="00B050"/>
              </a:solidFill>
              <a:miter lim="800000"/>
              <a:headEnd/>
              <a:tailEnd/>
            </a:ln>
            <a:effectLst/>
          </p:spPr>
        </p:pic>
        <p:sp>
          <p:nvSpPr>
            <p:cNvPr id="20" name="テキスト ボックス 19">
              <a:extLst>
                <a:ext uri="{FF2B5EF4-FFF2-40B4-BE49-F238E27FC236}">
                  <a16:creationId xmlns:a16="http://schemas.microsoft.com/office/drawing/2014/main" id="{CADB09DA-8544-43D2-BDDC-B7CAF845604F}"/>
                </a:ext>
              </a:extLst>
            </p:cNvPr>
            <p:cNvSpPr txBox="1"/>
            <p:nvPr/>
          </p:nvSpPr>
          <p:spPr>
            <a:xfrm>
              <a:off x="4952536" y="1471090"/>
              <a:ext cx="1252807" cy="369332"/>
            </a:xfrm>
            <a:prstGeom prst="rect">
              <a:avLst/>
            </a:prstGeom>
            <a:noFill/>
          </p:spPr>
          <p:txBody>
            <a:bodyPr wrap="square" rtlCol="0">
              <a:spAutoFit/>
            </a:bodyPr>
            <a:lstStyle/>
            <a:p>
              <a:r>
                <a:rPr kumimoji="1" lang="ja-JP" altLang="en-US" dirty="0"/>
                <a:t>同種移植</a:t>
              </a:r>
            </a:p>
          </p:txBody>
        </p:sp>
        <p:sp>
          <p:nvSpPr>
            <p:cNvPr id="22" name="正方形/長方形 21">
              <a:extLst>
                <a:ext uri="{FF2B5EF4-FFF2-40B4-BE49-F238E27FC236}">
                  <a16:creationId xmlns:a16="http://schemas.microsoft.com/office/drawing/2014/main" id="{26ACC8F7-B935-4D3F-AFD0-A77AF759E6E5}"/>
                </a:ext>
              </a:extLst>
            </p:cNvPr>
            <p:cNvSpPr/>
            <p:nvPr/>
          </p:nvSpPr>
          <p:spPr>
            <a:xfrm>
              <a:off x="3606431" y="3614455"/>
              <a:ext cx="92004" cy="594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F70777A2-F02F-4F82-9FF7-9A191A898406}"/>
                </a:ext>
              </a:extLst>
            </p:cNvPr>
            <p:cNvSpPr/>
            <p:nvPr/>
          </p:nvSpPr>
          <p:spPr>
            <a:xfrm>
              <a:off x="3895494" y="2609385"/>
              <a:ext cx="2441670" cy="1265011"/>
            </a:xfrm>
            <a:custGeom>
              <a:avLst/>
              <a:gdLst>
                <a:gd name="connsiteX0" fmla="*/ 0 w 4133385"/>
                <a:gd name="connsiteY0" fmla="*/ 0 h 1628078"/>
                <a:gd name="connsiteX1" fmla="*/ 1226634 w 4133385"/>
                <a:gd name="connsiteY1" fmla="*/ 364274 h 1628078"/>
                <a:gd name="connsiteX2" fmla="*/ 2282283 w 4133385"/>
                <a:gd name="connsiteY2" fmla="*/ 1308410 h 1628078"/>
                <a:gd name="connsiteX3" fmla="*/ 4133385 w 4133385"/>
                <a:gd name="connsiteY3" fmla="*/ 1628078 h 1628078"/>
              </a:gdLst>
              <a:ahLst/>
              <a:cxnLst>
                <a:cxn ang="0">
                  <a:pos x="connsiteX0" y="connsiteY0"/>
                </a:cxn>
                <a:cxn ang="0">
                  <a:pos x="connsiteX1" y="connsiteY1"/>
                </a:cxn>
                <a:cxn ang="0">
                  <a:pos x="connsiteX2" y="connsiteY2"/>
                </a:cxn>
                <a:cxn ang="0">
                  <a:pos x="connsiteX3" y="connsiteY3"/>
                </a:cxn>
              </a:cxnLst>
              <a:rect l="l" t="t" r="r" b="b"/>
              <a:pathLst>
                <a:path w="4133385" h="1628078">
                  <a:moveTo>
                    <a:pt x="0" y="0"/>
                  </a:moveTo>
                  <a:cubicBezTo>
                    <a:pt x="423127" y="73103"/>
                    <a:pt x="846254" y="146206"/>
                    <a:pt x="1226634" y="364274"/>
                  </a:cubicBezTo>
                  <a:cubicBezTo>
                    <a:pt x="1607015" y="582342"/>
                    <a:pt x="1797825" y="1097776"/>
                    <a:pt x="2282283" y="1308410"/>
                  </a:cubicBezTo>
                  <a:cubicBezTo>
                    <a:pt x="2766741" y="1519044"/>
                    <a:pt x="3450063" y="1573561"/>
                    <a:pt x="4133385" y="1628078"/>
                  </a:cubicBezTo>
                </a:path>
              </a:pathLst>
            </a:custGeom>
            <a:noFill/>
            <a:ln w="381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4A56AEB9-8A7C-46D2-9411-93A95627226D}"/>
                </a:ext>
              </a:extLst>
            </p:cNvPr>
            <p:cNvSpPr/>
            <p:nvPr/>
          </p:nvSpPr>
          <p:spPr>
            <a:xfrm>
              <a:off x="4698380" y="2698595"/>
              <a:ext cx="3717074" cy="1204332"/>
            </a:xfrm>
            <a:custGeom>
              <a:avLst/>
              <a:gdLst>
                <a:gd name="connsiteX0" fmla="*/ 0 w 3717074"/>
                <a:gd name="connsiteY0" fmla="*/ 1204332 h 1204332"/>
                <a:gd name="connsiteX1" fmla="*/ 2668859 w 3717074"/>
                <a:gd name="connsiteY1" fmla="*/ 869795 h 1204332"/>
                <a:gd name="connsiteX2" fmla="*/ 3717074 w 3717074"/>
                <a:gd name="connsiteY2" fmla="*/ 0 h 1204332"/>
              </a:gdLst>
              <a:ahLst/>
              <a:cxnLst>
                <a:cxn ang="0">
                  <a:pos x="connsiteX0" y="connsiteY0"/>
                </a:cxn>
                <a:cxn ang="0">
                  <a:pos x="connsiteX1" y="connsiteY1"/>
                </a:cxn>
                <a:cxn ang="0">
                  <a:pos x="connsiteX2" y="connsiteY2"/>
                </a:cxn>
              </a:cxnLst>
              <a:rect l="l" t="t" r="r" b="b"/>
              <a:pathLst>
                <a:path w="3717074" h="1204332">
                  <a:moveTo>
                    <a:pt x="0" y="1204332"/>
                  </a:moveTo>
                  <a:cubicBezTo>
                    <a:pt x="1024673" y="1137424"/>
                    <a:pt x="2049347" y="1070517"/>
                    <a:pt x="2668859" y="869795"/>
                  </a:cubicBezTo>
                  <a:cubicBezTo>
                    <a:pt x="3288371" y="669073"/>
                    <a:pt x="3502722" y="334536"/>
                    <a:pt x="3717074" y="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748609C1-D221-49D2-B220-C74F25260FEB}"/>
                </a:ext>
              </a:extLst>
            </p:cNvPr>
            <p:cNvSpPr txBox="1"/>
            <p:nvPr/>
          </p:nvSpPr>
          <p:spPr>
            <a:xfrm>
              <a:off x="4624926" y="890326"/>
              <a:ext cx="1466664" cy="523220"/>
            </a:xfrm>
            <a:prstGeom prst="rect">
              <a:avLst/>
            </a:prstGeom>
            <a:noFill/>
          </p:spPr>
          <p:txBody>
            <a:bodyPr wrap="square" rtlCol="0">
              <a:spAutoFit/>
            </a:bodyPr>
            <a:lstStyle/>
            <a:p>
              <a:pPr algn="ctr"/>
              <a:r>
                <a:rPr kumimoji="1" lang="ja-JP" altLang="en-US" sz="2800" b="1" dirty="0"/>
                <a:t>患者</a:t>
              </a:r>
            </a:p>
          </p:txBody>
        </p:sp>
        <p:sp>
          <p:nvSpPr>
            <p:cNvPr id="26" name="楕円 25">
              <a:extLst>
                <a:ext uri="{FF2B5EF4-FFF2-40B4-BE49-F238E27FC236}">
                  <a16:creationId xmlns:a16="http://schemas.microsoft.com/office/drawing/2014/main" id="{7CBC8CF9-422E-4269-B171-13B24A3A1492}"/>
                </a:ext>
              </a:extLst>
            </p:cNvPr>
            <p:cNvSpPr/>
            <p:nvPr/>
          </p:nvSpPr>
          <p:spPr>
            <a:xfrm>
              <a:off x="6300192" y="1764695"/>
              <a:ext cx="373975" cy="341659"/>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G</a:t>
              </a:r>
              <a:endParaRPr kumimoji="1" lang="ja-JP" altLang="en-US" sz="3200" dirty="0">
                <a:solidFill>
                  <a:schemeClr val="tx1"/>
                </a:solidFill>
              </a:endParaRPr>
            </a:p>
          </p:txBody>
        </p:sp>
        <p:sp>
          <p:nvSpPr>
            <p:cNvPr id="27" name="楕円 26">
              <a:extLst>
                <a:ext uri="{FF2B5EF4-FFF2-40B4-BE49-F238E27FC236}">
                  <a16:creationId xmlns:a16="http://schemas.microsoft.com/office/drawing/2014/main" id="{600C34E6-1E49-4A4F-9F76-55DD992FE46D}"/>
                </a:ext>
              </a:extLst>
            </p:cNvPr>
            <p:cNvSpPr/>
            <p:nvPr/>
          </p:nvSpPr>
          <p:spPr>
            <a:xfrm>
              <a:off x="7002472" y="1777332"/>
              <a:ext cx="373975" cy="341659"/>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H</a:t>
              </a:r>
              <a:endParaRPr kumimoji="1" lang="ja-JP" altLang="en-US" sz="3200" dirty="0">
                <a:solidFill>
                  <a:schemeClr val="tx1"/>
                </a:solidFill>
              </a:endParaRPr>
            </a:p>
          </p:txBody>
        </p:sp>
        <p:sp>
          <p:nvSpPr>
            <p:cNvPr id="28" name="テキスト ボックス 27">
              <a:extLst>
                <a:ext uri="{FF2B5EF4-FFF2-40B4-BE49-F238E27FC236}">
                  <a16:creationId xmlns:a16="http://schemas.microsoft.com/office/drawing/2014/main" id="{CFBF7579-F5B0-496D-9347-A3A5A9F902B4}"/>
                </a:ext>
              </a:extLst>
            </p:cNvPr>
            <p:cNvSpPr txBox="1"/>
            <p:nvPr/>
          </p:nvSpPr>
          <p:spPr>
            <a:xfrm>
              <a:off x="6652616" y="1812898"/>
              <a:ext cx="1695984" cy="333028"/>
            </a:xfrm>
            <a:prstGeom prst="rect">
              <a:avLst/>
            </a:prstGeom>
            <a:noFill/>
          </p:spPr>
          <p:txBody>
            <a:bodyPr wrap="square" rtlCol="0">
              <a:spAutoFit/>
            </a:bodyPr>
            <a:lstStyle/>
            <a:p>
              <a:r>
                <a:rPr kumimoji="1" lang="en-US" altLang="ja-JP" sz="2800" dirty="0"/>
                <a:t>vs          disease</a:t>
              </a:r>
              <a:endParaRPr kumimoji="1" lang="ja-JP" altLang="en-US" sz="2800" dirty="0"/>
            </a:p>
          </p:txBody>
        </p:sp>
        <p:sp>
          <p:nvSpPr>
            <p:cNvPr id="30" name="テキスト ボックス 29">
              <a:extLst>
                <a:ext uri="{FF2B5EF4-FFF2-40B4-BE49-F238E27FC236}">
                  <a16:creationId xmlns:a16="http://schemas.microsoft.com/office/drawing/2014/main" id="{FC0EE1B0-AF8D-4F4A-BC3C-B9A37940147C}"/>
                </a:ext>
              </a:extLst>
            </p:cNvPr>
            <p:cNvSpPr txBox="1"/>
            <p:nvPr/>
          </p:nvSpPr>
          <p:spPr>
            <a:xfrm>
              <a:off x="4952007" y="2952067"/>
              <a:ext cx="1224136" cy="369332"/>
            </a:xfrm>
            <a:prstGeom prst="rect">
              <a:avLst/>
            </a:prstGeom>
            <a:noFill/>
          </p:spPr>
          <p:txBody>
            <a:bodyPr wrap="square" rtlCol="0">
              <a:spAutoFit/>
            </a:bodyPr>
            <a:lstStyle/>
            <a:p>
              <a:r>
                <a:rPr kumimoji="1" lang="ja-JP" altLang="en-US" b="1" dirty="0">
                  <a:solidFill>
                    <a:srgbClr val="0070C0"/>
                  </a:solidFill>
                  <a:latin typeface="AR P丸ゴシック体E" pitchFamily="50" charset="-128"/>
                  <a:ea typeface="AR P丸ゴシック体E" pitchFamily="50" charset="-128"/>
                </a:rPr>
                <a:t>白血球数</a:t>
              </a:r>
            </a:p>
          </p:txBody>
        </p:sp>
      </p:grpSp>
      <p:cxnSp>
        <p:nvCxnSpPr>
          <p:cNvPr id="32" name="直線矢印コネクタ 31">
            <a:extLst>
              <a:ext uri="{FF2B5EF4-FFF2-40B4-BE49-F238E27FC236}">
                <a16:creationId xmlns:a16="http://schemas.microsoft.com/office/drawing/2014/main" id="{49681D11-7868-4922-8646-37EDC230F91D}"/>
              </a:ext>
            </a:extLst>
          </p:cNvPr>
          <p:cNvCxnSpPr/>
          <p:nvPr/>
        </p:nvCxnSpPr>
        <p:spPr>
          <a:xfrm>
            <a:off x="658925" y="5806225"/>
            <a:ext cx="7848872" cy="52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B3110278-DE22-4BCC-A210-B7C74913E4A5}"/>
              </a:ext>
            </a:extLst>
          </p:cNvPr>
          <p:cNvCxnSpPr>
            <a:cxnSpLocks/>
          </p:cNvCxnSpPr>
          <p:nvPr/>
        </p:nvCxnSpPr>
        <p:spPr>
          <a:xfrm>
            <a:off x="1106144" y="4374561"/>
            <a:ext cx="0" cy="1441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8117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前処置を減らして、抗腫瘍免疫に</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D6920A50-A8D8-4989-B3C0-999A6E588DA0}"/>
              </a:ext>
            </a:extLst>
          </p:cNvPr>
          <p:cNvGrpSpPr/>
          <p:nvPr/>
        </p:nvGrpSpPr>
        <p:grpSpPr>
          <a:xfrm>
            <a:off x="251520" y="836712"/>
            <a:ext cx="8568945" cy="5616624"/>
            <a:chOff x="3142692" y="836712"/>
            <a:chExt cx="5677773" cy="3574966"/>
          </a:xfrm>
        </p:grpSpPr>
        <p:sp>
          <p:nvSpPr>
            <p:cNvPr id="7" name="四角形: 角を丸くする 6">
              <a:extLst>
                <a:ext uri="{FF2B5EF4-FFF2-40B4-BE49-F238E27FC236}">
                  <a16:creationId xmlns:a16="http://schemas.microsoft.com/office/drawing/2014/main" id="{8A86E95F-5BCD-4AB6-A6D9-37C919D25D6E}"/>
                </a:ext>
              </a:extLst>
            </p:cNvPr>
            <p:cNvSpPr/>
            <p:nvPr/>
          </p:nvSpPr>
          <p:spPr>
            <a:xfrm>
              <a:off x="3708965" y="836712"/>
              <a:ext cx="5111500" cy="3574966"/>
            </a:xfrm>
            <a:prstGeom prst="roundRect">
              <a:avLst/>
            </a:prstGeom>
            <a:solidFill>
              <a:srgbClr val="00B0F0">
                <a:alpha val="1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吹き出し: 下矢印 7">
              <a:extLst>
                <a:ext uri="{FF2B5EF4-FFF2-40B4-BE49-F238E27FC236}">
                  <a16:creationId xmlns:a16="http://schemas.microsoft.com/office/drawing/2014/main" id="{F697FD40-1A8B-42AC-B90F-9AA8D5605AF4}"/>
                </a:ext>
              </a:extLst>
            </p:cNvPr>
            <p:cNvSpPr/>
            <p:nvPr/>
          </p:nvSpPr>
          <p:spPr>
            <a:xfrm>
              <a:off x="6084168" y="1052736"/>
              <a:ext cx="2347519" cy="1789696"/>
            </a:xfrm>
            <a:prstGeom prst="downArrowCallout">
              <a:avLst/>
            </a:prstGeom>
            <a:solidFill>
              <a:schemeClr val="accent6">
                <a:lumMod val="20000"/>
                <a:lumOff val="80000"/>
              </a:schemeClr>
            </a:solid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400" dirty="0">
                  <a:solidFill>
                    <a:schemeClr val="tx1"/>
                  </a:solidFill>
                </a:rPr>
                <a:t>抗腫瘍免疫反応</a:t>
              </a:r>
              <a:endParaRPr kumimoji="1" lang="en-US" altLang="ja-JP" sz="2400" dirty="0">
                <a:solidFill>
                  <a:schemeClr val="tx1"/>
                </a:solidFill>
              </a:endParaRPr>
            </a:p>
          </p:txBody>
        </p:sp>
        <p:sp>
          <p:nvSpPr>
            <p:cNvPr id="9" name="矢印: 下カーブ 8">
              <a:extLst>
                <a:ext uri="{FF2B5EF4-FFF2-40B4-BE49-F238E27FC236}">
                  <a16:creationId xmlns:a16="http://schemas.microsoft.com/office/drawing/2014/main" id="{11B3F4EC-A4A6-4FCB-AABD-41756D0B7EAE}"/>
                </a:ext>
              </a:extLst>
            </p:cNvPr>
            <p:cNvSpPr/>
            <p:nvPr/>
          </p:nvSpPr>
          <p:spPr>
            <a:xfrm>
              <a:off x="3142692" y="1109110"/>
              <a:ext cx="1800423" cy="765484"/>
            </a:xfrm>
            <a:prstGeom prst="curvedDownArrow">
              <a:avLst>
                <a:gd name="adj1" fmla="val 8051"/>
                <a:gd name="adj2" fmla="val 28404"/>
                <a:gd name="adj3" fmla="val 16391"/>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a:extLst>
                <a:ext uri="{FF2B5EF4-FFF2-40B4-BE49-F238E27FC236}">
                  <a16:creationId xmlns:a16="http://schemas.microsoft.com/office/drawing/2014/main" id="{CE50F6C6-31C8-4772-BA70-95C254D9FD27}"/>
                </a:ext>
              </a:extLst>
            </p:cNvPr>
            <p:cNvSpPr txBox="1"/>
            <p:nvPr/>
          </p:nvSpPr>
          <p:spPr>
            <a:xfrm>
              <a:off x="4674066" y="4005813"/>
              <a:ext cx="1224136" cy="369332"/>
            </a:xfrm>
            <a:prstGeom prst="rect">
              <a:avLst/>
            </a:prstGeom>
            <a:noFill/>
          </p:spPr>
          <p:txBody>
            <a:bodyPr wrap="square" rtlCol="0">
              <a:spAutoFit/>
            </a:bodyPr>
            <a:lstStyle/>
            <a:p>
              <a:r>
                <a:rPr kumimoji="1" lang="ja-JP" altLang="en-US" b="1" dirty="0">
                  <a:solidFill>
                    <a:srgbClr val="7030A0"/>
                  </a:solidFill>
                  <a:latin typeface="AR P丸ゴシック体E" pitchFamily="50" charset="-128"/>
                  <a:ea typeface="AR P丸ゴシック体E" pitchFamily="50" charset="-128"/>
                </a:rPr>
                <a:t>腫瘍細胞</a:t>
              </a:r>
            </a:p>
          </p:txBody>
        </p:sp>
        <p:sp>
          <p:nvSpPr>
            <p:cNvPr id="13" name="フリーフォーム: 図形 12">
              <a:extLst>
                <a:ext uri="{FF2B5EF4-FFF2-40B4-BE49-F238E27FC236}">
                  <a16:creationId xmlns:a16="http://schemas.microsoft.com/office/drawing/2014/main" id="{D1C7D5AD-26F4-4152-8AE4-AB211471FCCA}"/>
                </a:ext>
              </a:extLst>
            </p:cNvPr>
            <p:cNvSpPr/>
            <p:nvPr/>
          </p:nvSpPr>
          <p:spPr>
            <a:xfrm>
              <a:off x="3708965" y="3840224"/>
              <a:ext cx="4762320" cy="117541"/>
            </a:xfrm>
            <a:custGeom>
              <a:avLst/>
              <a:gdLst>
                <a:gd name="connsiteX0" fmla="*/ 0 w 2290119"/>
                <a:gd name="connsiteY0" fmla="*/ 0 h 626873"/>
                <a:gd name="connsiteX1" fmla="*/ 650790 w 2290119"/>
                <a:gd name="connsiteY1" fmla="*/ 362465 h 626873"/>
                <a:gd name="connsiteX2" fmla="*/ 1087395 w 2290119"/>
                <a:gd name="connsiteY2" fmla="*/ 626076 h 626873"/>
                <a:gd name="connsiteX3" fmla="*/ 2290119 w 2290119"/>
                <a:gd name="connsiteY3" fmla="*/ 428368 h 626873"/>
                <a:gd name="connsiteX0" fmla="*/ 0 w 2290119"/>
                <a:gd name="connsiteY0" fmla="*/ 0 h 567029"/>
                <a:gd name="connsiteX1" fmla="*/ 650790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911179 w 2290119"/>
                <a:gd name="connsiteY2" fmla="*/ 565379 h 567029"/>
                <a:gd name="connsiteX3" fmla="*/ 2290119 w 2290119"/>
                <a:gd name="connsiteY3" fmla="*/ 428368 h 567029"/>
                <a:gd name="connsiteX0" fmla="*/ 0 w 2290119"/>
                <a:gd name="connsiteY0" fmla="*/ 0 h 572345"/>
                <a:gd name="connsiteX1" fmla="*/ 807309 w 2290119"/>
                <a:gd name="connsiteY1" fmla="*/ 362465 h 572345"/>
                <a:gd name="connsiteX2" fmla="*/ 1911179 w 2290119"/>
                <a:gd name="connsiteY2" fmla="*/ 565379 h 572345"/>
                <a:gd name="connsiteX3" fmla="*/ 2290119 w 2290119"/>
                <a:gd name="connsiteY3" fmla="*/ 428368 h 572345"/>
                <a:gd name="connsiteX0" fmla="*/ 0 w 2290119"/>
                <a:gd name="connsiteY0" fmla="*/ 0 h 570107"/>
                <a:gd name="connsiteX1" fmla="*/ 807309 w 2290119"/>
                <a:gd name="connsiteY1" fmla="*/ 362465 h 570107"/>
                <a:gd name="connsiteX2" fmla="*/ 1911179 w 2290119"/>
                <a:gd name="connsiteY2" fmla="*/ 565379 h 570107"/>
                <a:gd name="connsiteX3" fmla="*/ 2290119 w 2290119"/>
                <a:gd name="connsiteY3" fmla="*/ 428368 h 570107"/>
                <a:gd name="connsiteX0" fmla="*/ 0 w 2290119"/>
                <a:gd name="connsiteY0" fmla="*/ 0 h 570107"/>
                <a:gd name="connsiteX1" fmla="*/ 807309 w 2290119"/>
                <a:gd name="connsiteY1" fmla="*/ 362465 h 570107"/>
                <a:gd name="connsiteX2" fmla="*/ 1886465 w 2290119"/>
                <a:gd name="connsiteY2" fmla="*/ 565379 h 570107"/>
                <a:gd name="connsiteX3" fmla="*/ 2290119 w 2290119"/>
                <a:gd name="connsiteY3" fmla="*/ 428368 h 570107"/>
                <a:gd name="connsiteX0" fmla="*/ 0 w 2290119"/>
                <a:gd name="connsiteY0" fmla="*/ 0 h 428368"/>
                <a:gd name="connsiteX1" fmla="*/ 807309 w 2290119"/>
                <a:gd name="connsiteY1" fmla="*/ 362465 h 428368"/>
                <a:gd name="connsiteX2" fmla="*/ 2290119 w 2290119"/>
                <a:gd name="connsiteY2" fmla="*/ 428368 h 428368"/>
                <a:gd name="connsiteX0" fmla="*/ 0 w 2290119"/>
                <a:gd name="connsiteY0" fmla="*/ 0 h 453245"/>
                <a:gd name="connsiteX1" fmla="*/ 807309 w 2290119"/>
                <a:gd name="connsiteY1" fmla="*/ 423162 h 453245"/>
                <a:gd name="connsiteX2" fmla="*/ 2290119 w 2290119"/>
                <a:gd name="connsiteY2" fmla="*/ 428368 h 453245"/>
                <a:gd name="connsiteX0" fmla="*/ 0 w 2265406"/>
                <a:gd name="connsiteY0" fmla="*/ 0 h 532420"/>
                <a:gd name="connsiteX1" fmla="*/ 807309 w 2265406"/>
                <a:gd name="connsiteY1" fmla="*/ 423162 h 532420"/>
                <a:gd name="connsiteX2" fmla="*/ 2265406 w 2265406"/>
                <a:gd name="connsiteY2" fmla="*/ 532420 h 532420"/>
              </a:gdLst>
              <a:ahLst/>
              <a:cxnLst>
                <a:cxn ang="0">
                  <a:pos x="connsiteX0" y="connsiteY0"/>
                </a:cxn>
                <a:cxn ang="0">
                  <a:pos x="connsiteX1" y="connsiteY1"/>
                </a:cxn>
                <a:cxn ang="0">
                  <a:pos x="connsiteX2" y="connsiteY2"/>
                </a:cxn>
              </a:cxnLst>
              <a:rect l="l" t="t" r="r" b="b"/>
              <a:pathLst>
                <a:path w="2265406" h="532420">
                  <a:moveTo>
                    <a:pt x="0" y="0"/>
                  </a:moveTo>
                  <a:cubicBezTo>
                    <a:pt x="216930" y="120822"/>
                    <a:pt x="429741" y="334425"/>
                    <a:pt x="807309" y="423162"/>
                  </a:cubicBezTo>
                  <a:cubicBezTo>
                    <a:pt x="1184877" y="511899"/>
                    <a:pt x="1956487" y="518690"/>
                    <a:pt x="2265406" y="532420"/>
                  </a:cubicBezTo>
                </a:path>
              </a:pathLst>
            </a:custGeom>
            <a:noFill/>
            <a:ln w="41275">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69BD512-BF17-4E2A-B370-CC68B249BE21}"/>
                </a:ext>
              </a:extLst>
            </p:cNvPr>
            <p:cNvSpPr/>
            <p:nvPr/>
          </p:nvSpPr>
          <p:spPr>
            <a:xfrm>
              <a:off x="4017913" y="2739143"/>
              <a:ext cx="408947" cy="1215278"/>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latin typeface="AR P丸ゴシック体E" pitchFamily="50" charset="-128"/>
                  <a:ea typeface="AR P丸ゴシック体E" pitchFamily="50" charset="-128"/>
                </a:rPr>
                <a:t>抗がん剤</a:t>
              </a:r>
            </a:p>
          </p:txBody>
        </p:sp>
        <p:sp>
          <p:nvSpPr>
            <p:cNvPr id="18" name="正方形/長方形 17">
              <a:extLst>
                <a:ext uri="{FF2B5EF4-FFF2-40B4-BE49-F238E27FC236}">
                  <a16:creationId xmlns:a16="http://schemas.microsoft.com/office/drawing/2014/main" id="{F115E537-3FD0-42E8-8042-2C958DBB5CDC}"/>
                </a:ext>
              </a:extLst>
            </p:cNvPr>
            <p:cNvSpPr/>
            <p:nvPr/>
          </p:nvSpPr>
          <p:spPr>
            <a:xfrm>
              <a:off x="4678837" y="1941067"/>
              <a:ext cx="264284" cy="1585137"/>
            </a:xfrm>
            <a:prstGeom prst="rect">
              <a:avLst/>
            </a:prstGeom>
            <a:solidFill>
              <a:srgbClr val="FF0000">
                <a:alpha val="20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7">
              <a:extLst>
                <a:ext uri="{FF2B5EF4-FFF2-40B4-BE49-F238E27FC236}">
                  <a16:creationId xmlns:a16="http://schemas.microsoft.com/office/drawing/2014/main" id="{4D88C549-6A74-4A1C-AB77-C058BF470C6B}"/>
                </a:ext>
              </a:extLst>
            </p:cNvPr>
            <p:cNvPicPr>
              <a:picLocks noChangeAspect="1" noChangeArrowheads="1"/>
            </p:cNvPicPr>
            <p:nvPr/>
          </p:nvPicPr>
          <p:blipFill>
            <a:blip r:embed="rId3" cstate="print"/>
            <a:srcRect/>
            <a:stretch>
              <a:fillRect/>
            </a:stretch>
          </p:blipFill>
          <p:spPr bwMode="auto">
            <a:xfrm>
              <a:off x="3496965" y="1006162"/>
              <a:ext cx="971574" cy="723283"/>
            </a:xfrm>
            <a:prstGeom prst="rect">
              <a:avLst/>
            </a:prstGeom>
            <a:noFill/>
            <a:ln w="76200">
              <a:solidFill>
                <a:srgbClr val="00B050"/>
              </a:solidFill>
              <a:miter lim="800000"/>
              <a:headEnd/>
              <a:tailEnd/>
            </a:ln>
            <a:effectLst/>
          </p:spPr>
        </p:pic>
        <p:sp>
          <p:nvSpPr>
            <p:cNvPr id="20" name="テキスト ボックス 19">
              <a:extLst>
                <a:ext uri="{FF2B5EF4-FFF2-40B4-BE49-F238E27FC236}">
                  <a16:creationId xmlns:a16="http://schemas.microsoft.com/office/drawing/2014/main" id="{CADB09DA-8544-43D2-BDDC-B7CAF845604F}"/>
                </a:ext>
              </a:extLst>
            </p:cNvPr>
            <p:cNvSpPr txBox="1"/>
            <p:nvPr/>
          </p:nvSpPr>
          <p:spPr>
            <a:xfrm>
              <a:off x="4952536" y="1471090"/>
              <a:ext cx="1252807" cy="369332"/>
            </a:xfrm>
            <a:prstGeom prst="rect">
              <a:avLst/>
            </a:prstGeom>
            <a:noFill/>
          </p:spPr>
          <p:txBody>
            <a:bodyPr wrap="square" rtlCol="0">
              <a:spAutoFit/>
            </a:bodyPr>
            <a:lstStyle/>
            <a:p>
              <a:r>
                <a:rPr kumimoji="1" lang="ja-JP" altLang="en-US" dirty="0"/>
                <a:t>同種移植</a:t>
              </a:r>
            </a:p>
          </p:txBody>
        </p:sp>
        <p:sp>
          <p:nvSpPr>
            <p:cNvPr id="22" name="正方形/長方形 21">
              <a:extLst>
                <a:ext uri="{FF2B5EF4-FFF2-40B4-BE49-F238E27FC236}">
                  <a16:creationId xmlns:a16="http://schemas.microsoft.com/office/drawing/2014/main" id="{26ACC8F7-B935-4D3F-AFD0-A77AF759E6E5}"/>
                </a:ext>
              </a:extLst>
            </p:cNvPr>
            <p:cNvSpPr/>
            <p:nvPr/>
          </p:nvSpPr>
          <p:spPr>
            <a:xfrm>
              <a:off x="3606431" y="3614455"/>
              <a:ext cx="92004" cy="594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F70777A2-F02F-4F82-9FF7-9A191A898406}"/>
                </a:ext>
              </a:extLst>
            </p:cNvPr>
            <p:cNvSpPr/>
            <p:nvPr/>
          </p:nvSpPr>
          <p:spPr>
            <a:xfrm>
              <a:off x="3895494" y="2609385"/>
              <a:ext cx="2441670" cy="1265011"/>
            </a:xfrm>
            <a:custGeom>
              <a:avLst/>
              <a:gdLst>
                <a:gd name="connsiteX0" fmla="*/ 0 w 4133385"/>
                <a:gd name="connsiteY0" fmla="*/ 0 h 1628078"/>
                <a:gd name="connsiteX1" fmla="*/ 1226634 w 4133385"/>
                <a:gd name="connsiteY1" fmla="*/ 364274 h 1628078"/>
                <a:gd name="connsiteX2" fmla="*/ 2282283 w 4133385"/>
                <a:gd name="connsiteY2" fmla="*/ 1308410 h 1628078"/>
                <a:gd name="connsiteX3" fmla="*/ 4133385 w 4133385"/>
                <a:gd name="connsiteY3" fmla="*/ 1628078 h 1628078"/>
              </a:gdLst>
              <a:ahLst/>
              <a:cxnLst>
                <a:cxn ang="0">
                  <a:pos x="connsiteX0" y="connsiteY0"/>
                </a:cxn>
                <a:cxn ang="0">
                  <a:pos x="connsiteX1" y="connsiteY1"/>
                </a:cxn>
                <a:cxn ang="0">
                  <a:pos x="connsiteX2" y="connsiteY2"/>
                </a:cxn>
                <a:cxn ang="0">
                  <a:pos x="connsiteX3" y="connsiteY3"/>
                </a:cxn>
              </a:cxnLst>
              <a:rect l="l" t="t" r="r" b="b"/>
              <a:pathLst>
                <a:path w="4133385" h="1628078">
                  <a:moveTo>
                    <a:pt x="0" y="0"/>
                  </a:moveTo>
                  <a:cubicBezTo>
                    <a:pt x="423127" y="73103"/>
                    <a:pt x="846254" y="146206"/>
                    <a:pt x="1226634" y="364274"/>
                  </a:cubicBezTo>
                  <a:cubicBezTo>
                    <a:pt x="1607015" y="582342"/>
                    <a:pt x="1797825" y="1097776"/>
                    <a:pt x="2282283" y="1308410"/>
                  </a:cubicBezTo>
                  <a:cubicBezTo>
                    <a:pt x="2766741" y="1519044"/>
                    <a:pt x="3450063" y="1573561"/>
                    <a:pt x="4133385" y="1628078"/>
                  </a:cubicBezTo>
                </a:path>
              </a:pathLst>
            </a:custGeom>
            <a:noFill/>
            <a:ln w="381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4A56AEB9-8A7C-46D2-9411-93A95627226D}"/>
                </a:ext>
              </a:extLst>
            </p:cNvPr>
            <p:cNvSpPr/>
            <p:nvPr/>
          </p:nvSpPr>
          <p:spPr>
            <a:xfrm>
              <a:off x="4698380" y="2698595"/>
              <a:ext cx="3717074" cy="1204332"/>
            </a:xfrm>
            <a:custGeom>
              <a:avLst/>
              <a:gdLst>
                <a:gd name="connsiteX0" fmla="*/ 0 w 3717074"/>
                <a:gd name="connsiteY0" fmla="*/ 1204332 h 1204332"/>
                <a:gd name="connsiteX1" fmla="*/ 2668859 w 3717074"/>
                <a:gd name="connsiteY1" fmla="*/ 869795 h 1204332"/>
                <a:gd name="connsiteX2" fmla="*/ 3717074 w 3717074"/>
                <a:gd name="connsiteY2" fmla="*/ 0 h 1204332"/>
              </a:gdLst>
              <a:ahLst/>
              <a:cxnLst>
                <a:cxn ang="0">
                  <a:pos x="connsiteX0" y="connsiteY0"/>
                </a:cxn>
                <a:cxn ang="0">
                  <a:pos x="connsiteX1" y="connsiteY1"/>
                </a:cxn>
                <a:cxn ang="0">
                  <a:pos x="connsiteX2" y="connsiteY2"/>
                </a:cxn>
              </a:cxnLst>
              <a:rect l="l" t="t" r="r" b="b"/>
              <a:pathLst>
                <a:path w="3717074" h="1204332">
                  <a:moveTo>
                    <a:pt x="0" y="1204332"/>
                  </a:moveTo>
                  <a:cubicBezTo>
                    <a:pt x="1024673" y="1137424"/>
                    <a:pt x="2049347" y="1070517"/>
                    <a:pt x="2668859" y="869795"/>
                  </a:cubicBezTo>
                  <a:cubicBezTo>
                    <a:pt x="3288371" y="669073"/>
                    <a:pt x="3502722" y="334536"/>
                    <a:pt x="3717074" y="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748609C1-D221-49D2-B220-C74F25260FEB}"/>
                </a:ext>
              </a:extLst>
            </p:cNvPr>
            <p:cNvSpPr txBox="1"/>
            <p:nvPr/>
          </p:nvSpPr>
          <p:spPr>
            <a:xfrm>
              <a:off x="4624926" y="890326"/>
              <a:ext cx="1466664" cy="523220"/>
            </a:xfrm>
            <a:prstGeom prst="rect">
              <a:avLst/>
            </a:prstGeom>
            <a:noFill/>
          </p:spPr>
          <p:txBody>
            <a:bodyPr wrap="square" rtlCol="0">
              <a:spAutoFit/>
            </a:bodyPr>
            <a:lstStyle/>
            <a:p>
              <a:pPr algn="ctr"/>
              <a:r>
                <a:rPr kumimoji="1" lang="ja-JP" altLang="en-US" sz="2800" b="1" dirty="0"/>
                <a:t>患者</a:t>
              </a:r>
            </a:p>
          </p:txBody>
        </p:sp>
        <p:sp>
          <p:nvSpPr>
            <p:cNvPr id="26" name="楕円 25">
              <a:extLst>
                <a:ext uri="{FF2B5EF4-FFF2-40B4-BE49-F238E27FC236}">
                  <a16:creationId xmlns:a16="http://schemas.microsoft.com/office/drawing/2014/main" id="{7CBC8CF9-422E-4269-B171-13B24A3A1492}"/>
                </a:ext>
              </a:extLst>
            </p:cNvPr>
            <p:cNvSpPr/>
            <p:nvPr/>
          </p:nvSpPr>
          <p:spPr>
            <a:xfrm>
              <a:off x="6300192" y="1764695"/>
              <a:ext cx="373975" cy="341659"/>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G</a:t>
              </a:r>
              <a:endParaRPr kumimoji="1" lang="ja-JP" altLang="en-US" sz="3200" dirty="0">
                <a:solidFill>
                  <a:schemeClr val="tx1"/>
                </a:solidFill>
              </a:endParaRPr>
            </a:p>
          </p:txBody>
        </p:sp>
        <p:sp>
          <p:nvSpPr>
            <p:cNvPr id="27" name="楕円 26">
              <a:extLst>
                <a:ext uri="{FF2B5EF4-FFF2-40B4-BE49-F238E27FC236}">
                  <a16:creationId xmlns:a16="http://schemas.microsoft.com/office/drawing/2014/main" id="{600C34E6-1E49-4A4F-9F76-55DD992FE46D}"/>
                </a:ext>
              </a:extLst>
            </p:cNvPr>
            <p:cNvSpPr/>
            <p:nvPr/>
          </p:nvSpPr>
          <p:spPr>
            <a:xfrm>
              <a:off x="7002472" y="1777332"/>
              <a:ext cx="373975" cy="341659"/>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H</a:t>
              </a:r>
              <a:endParaRPr kumimoji="1" lang="ja-JP" altLang="en-US" sz="3200" dirty="0">
                <a:solidFill>
                  <a:schemeClr val="tx1"/>
                </a:solidFill>
              </a:endParaRPr>
            </a:p>
          </p:txBody>
        </p:sp>
        <p:sp>
          <p:nvSpPr>
            <p:cNvPr id="28" name="テキスト ボックス 27">
              <a:extLst>
                <a:ext uri="{FF2B5EF4-FFF2-40B4-BE49-F238E27FC236}">
                  <a16:creationId xmlns:a16="http://schemas.microsoft.com/office/drawing/2014/main" id="{CFBF7579-F5B0-496D-9347-A3A5A9F902B4}"/>
                </a:ext>
              </a:extLst>
            </p:cNvPr>
            <p:cNvSpPr txBox="1"/>
            <p:nvPr/>
          </p:nvSpPr>
          <p:spPr>
            <a:xfrm>
              <a:off x="6652616" y="1812898"/>
              <a:ext cx="1695984" cy="333028"/>
            </a:xfrm>
            <a:prstGeom prst="rect">
              <a:avLst/>
            </a:prstGeom>
            <a:noFill/>
          </p:spPr>
          <p:txBody>
            <a:bodyPr wrap="square" rtlCol="0">
              <a:spAutoFit/>
            </a:bodyPr>
            <a:lstStyle/>
            <a:p>
              <a:r>
                <a:rPr kumimoji="1" lang="en-US" altLang="ja-JP" sz="2800" dirty="0"/>
                <a:t>vs          disease</a:t>
              </a:r>
              <a:endParaRPr kumimoji="1" lang="ja-JP" altLang="en-US" sz="2800" dirty="0"/>
            </a:p>
          </p:txBody>
        </p:sp>
        <p:sp>
          <p:nvSpPr>
            <p:cNvPr id="30" name="テキスト ボックス 29">
              <a:extLst>
                <a:ext uri="{FF2B5EF4-FFF2-40B4-BE49-F238E27FC236}">
                  <a16:creationId xmlns:a16="http://schemas.microsoft.com/office/drawing/2014/main" id="{FC0EE1B0-AF8D-4F4A-BC3C-B9A37940147C}"/>
                </a:ext>
              </a:extLst>
            </p:cNvPr>
            <p:cNvSpPr txBox="1"/>
            <p:nvPr/>
          </p:nvSpPr>
          <p:spPr>
            <a:xfrm>
              <a:off x="4952007" y="2952067"/>
              <a:ext cx="1224136" cy="369332"/>
            </a:xfrm>
            <a:prstGeom prst="rect">
              <a:avLst/>
            </a:prstGeom>
            <a:noFill/>
          </p:spPr>
          <p:txBody>
            <a:bodyPr wrap="square" rtlCol="0">
              <a:spAutoFit/>
            </a:bodyPr>
            <a:lstStyle/>
            <a:p>
              <a:r>
                <a:rPr kumimoji="1" lang="ja-JP" altLang="en-US" b="1" dirty="0">
                  <a:solidFill>
                    <a:srgbClr val="0070C0"/>
                  </a:solidFill>
                  <a:latin typeface="AR P丸ゴシック体E" pitchFamily="50" charset="-128"/>
                  <a:ea typeface="AR P丸ゴシック体E" pitchFamily="50" charset="-128"/>
                </a:rPr>
                <a:t>白血球数</a:t>
              </a:r>
            </a:p>
          </p:txBody>
        </p:sp>
      </p:grpSp>
      <p:cxnSp>
        <p:nvCxnSpPr>
          <p:cNvPr id="29" name="直線矢印コネクタ 28">
            <a:extLst>
              <a:ext uri="{FF2B5EF4-FFF2-40B4-BE49-F238E27FC236}">
                <a16:creationId xmlns:a16="http://schemas.microsoft.com/office/drawing/2014/main" id="{689E250F-B2CB-46CA-BDF9-D8248EE376E5}"/>
              </a:ext>
            </a:extLst>
          </p:cNvPr>
          <p:cNvCxnSpPr/>
          <p:nvPr/>
        </p:nvCxnSpPr>
        <p:spPr>
          <a:xfrm>
            <a:off x="658925" y="5806225"/>
            <a:ext cx="7848872" cy="52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E639274-A4E2-4500-A4A9-50C527236890}"/>
              </a:ext>
            </a:extLst>
          </p:cNvPr>
          <p:cNvCxnSpPr>
            <a:cxnSpLocks/>
          </p:cNvCxnSpPr>
          <p:nvPr/>
        </p:nvCxnSpPr>
        <p:spPr>
          <a:xfrm>
            <a:off x="1106144" y="4374561"/>
            <a:ext cx="0" cy="1441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20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フリーフォーム: 図形 48">
            <a:extLst>
              <a:ext uri="{FF2B5EF4-FFF2-40B4-BE49-F238E27FC236}">
                <a16:creationId xmlns:a16="http://schemas.microsoft.com/office/drawing/2014/main" id="{732607C8-CD0F-4C15-8759-7079D942DF75}"/>
              </a:ext>
            </a:extLst>
          </p:cNvPr>
          <p:cNvSpPr/>
          <p:nvPr/>
        </p:nvSpPr>
        <p:spPr>
          <a:xfrm>
            <a:off x="535458" y="2018271"/>
            <a:ext cx="2449389" cy="505822"/>
          </a:xfrm>
          <a:custGeom>
            <a:avLst/>
            <a:gdLst>
              <a:gd name="connsiteX0" fmla="*/ 0 w 2290119"/>
              <a:gd name="connsiteY0" fmla="*/ 0 h 626873"/>
              <a:gd name="connsiteX1" fmla="*/ 650790 w 2290119"/>
              <a:gd name="connsiteY1" fmla="*/ 362465 h 626873"/>
              <a:gd name="connsiteX2" fmla="*/ 1087395 w 2290119"/>
              <a:gd name="connsiteY2" fmla="*/ 626076 h 626873"/>
              <a:gd name="connsiteX3" fmla="*/ 2290119 w 2290119"/>
              <a:gd name="connsiteY3" fmla="*/ 428368 h 626873"/>
              <a:gd name="connsiteX0" fmla="*/ 0 w 2290119"/>
              <a:gd name="connsiteY0" fmla="*/ 0 h 567029"/>
              <a:gd name="connsiteX1" fmla="*/ 650790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911179 w 2290119"/>
              <a:gd name="connsiteY2" fmla="*/ 565379 h 567029"/>
              <a:gd name="connsiteX3" fmla="*/ 2290119 w 2290119"/>
              <a:gd name="connsiteY3" fmla="*/ 428368 h 567029"/>
              <a:gd name="connsiteX0" fmla="*/ 0 w 2290119"/>
              <a:gd name="connsiteY0" fmla="*/ 0 h 572345"/>
              <a:gd name="connsiteX1" fmla="*/ 807309 w 2290119"/>
              <a:gd name="connsiteY1" fmla="*/ 362465 h 572345"/>
              <a:gd name="connsiteX2" fmla="*/ 1911179 w 2290119"/>
              <a:gd name="connsiteY2" fmla="*/ 565379 h 572345"/>
              <a:gd name="connsiteX3" fmla="*/ 2290119 w 2290119"/>
              <a:gd name="connsiteY3" fmla="*/ 428368 h 572345"/>
              <a:gd name="connsiteX0" fmla="*/ 0 w 2290119"/>
              <a:gd name="connsiteY0" fmla="*/ 0 h 570107"/>
              <a:gd name="connsiteX1" fmla="*/ 807309 w 2290119"/>
              <a:gd name="connsiteY1" fmla="*/ 362465 h 570107"/>
              <a:gd name="connsiteX2" fmla="*/ 1911179 w 2290119"/>
              <a:gd name="connsiteY2" fmla="*/ 565379 h 570107"/>
              <a:gd name="connsiteX3" fmla="*/ 2290119 w 2290119"/>
              <a:gd name="connsiteY3" fmla="*/ 428368 h 570107"/>
              <a:gd name="connsiteX0" fmla="*/ 0 w 2290119"/>
              <a:gd name="connsiteY0" fmla="*/ 0 h 570107"/>
              <a:gd name="connsiteX1" fmla="*/ 807309 w 2290119"/>
              <a:gd name="connsiteY1" fmla="*/ 362465 h 570107"/>
              <a:gd name="connsiteX2" fmla="*/ 1886465 w 2290119"/>
              <a:gd name="connsiteY2" fmla="*/ 565379 h 570107"/>
              <a:gd name="connsiteX3" fmla="*/ 2290119 w 2290119"/>
              <a:gd name="connsiteY3" fmla="*/ 428368 h 570107"/>
              <a:gd name="connsiteX0" fmla="*/ 0 w 2290119"/>
              <a:gd name="connsiteY0" fmla="*/ 0 h 428368"/>
              <a:gd name="connsiteX1" fmla="*/ 807309 w 2290119"/>
              <a:gd name="connsiteY1" fmla="*/ 362465 h 428368"/>
              <a:gd name="connsiteX2" fmla="*/ 2290119 w 2290119"/>
              <a:gd name="connsiteY2" fmla="*/ 428368 h 428368"/>
              <a:gd name="connsiteX0" fmla="*/ 0 w 2290119"/>
              <a:gd name="connsiteY0" fmla="*/ 0 h 453245"/>
              <a:gd name="connsiteX1" fmla="*/ 807309 w 2290119"/>
              <a:gd name="connsiteY1" fmla="*/ 423162 h 453245"/>
              <a:gd name="connsiteX2" fmla="*/ 2290119 w 2290119"/>
              <a:gd name="connsiteY2" fmla="*/ 428368 h 453245"/>
              <a:gd name="connsiteX0" fmla="*/ 0 w 2265406"/>
              <a:gd name="connsiteY0" fmla="*/ 0 h 532420"/>
              <a:gd name="connsiteX1" fmla="*/ 807309 w 2265406"/>
              <a:gd name="connsiteY1" fmla="*/ 423162 h 532420"/>
              <a:gd name="connsiteX2" fmla="*/ 2265406 w 2265406"/>
              <a:gd name="connsiteY2" fmla="*/ 532420 h 532420"/>
            </a:gdLst>
            <a:ahLst/>
            <a:cxnLst>
              <a:cxn ang="0">
                <a:pos x="connsiteX0" y="connsiteY0"/>
              </a:cxn>
              <a:cxn ang="0">
                <a:pos x="connsiteX1" y="connsiteY1"/>
              </a:cxn>
              <a:cxn ang="0">
                <a:pos x="connsiteX2" y="connsiteY2"/>
              </a:cxn>
            </a:cxnLst>
            <a:rect l="l" t="t" r="r" b="b"/>
            <a:pathLst>
              <a:path w="2265406" h="532420">
                <a:moveTo>
                  <a:pt x="0" y="0"/>
                </a:moveTo>
                <a:cubicBezTo>
                  <a:pt x="216930" y="120822"/>
                  <a:pt x="429741" y="334425"/>
                  <a:pt x="807309" y="423162"/>
                </a:cubicBezTo>
                <a:cubicBezTo>
                  <a:pt x="1184877" y="511899"/>
                  <a:pt x="1956487" y="518690"/>
                  <a:pt x="2265406" y="532420"/>
                </a:cubicBezTo>
              </a:path>
            </a:pathLst>
          </a:custGeom>
          <a:noFill/>
          <a:ln w="41275">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8"/>
          <p:cNvSpPr txBox="1">
            <a:spLocks noChangeArrowheads="1"/>
          </p:cNvSpPr>
          <p:nvPr/>
        </p:nvSpPr>
        <p:spPr bwMode="auto">
          <a:xfrm>
            <a:off x="0" y="0"/>
            <a:ext cx="93245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mj-ea"/>
              </a:rPr>
              <a:t>　一般的な化学療法</a:t>
            </a:r>
            <a:endParaRPr lang="en-US" altLang="ja-JP" sz="3600" dirty="0">
              <a:latin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a:extLst>
              <a:ext uri="{FF2B5EF4-FFF2-40B4-BE49-F238E27FC236}">
                <a16:creationId xmlns:a16="http://schemas.microsoft.com/office/drawing/2014/main" id="{D958CCD9-E6BD-40AF-8C20-7BEAE6A196B1}"/>
              </a:ext>
            </a:extLst>
          </p:cNvPr>
          <p:cNvCxnSpPr/>
          <p:nvPr/>
        </p:nvCxnSpPr>
        <p:spPr>
          <a:xfrm>
            <a:off x="432048" y="2782802"/>
            <a:ext cx="7848872" cy="52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B5E0C1B8-237F-41D7-B399-23D78F264595}"/>
              </a:ext>
            </a:extLst>
          </p:cNvPr>
          <p:cNvSpPr/>
          <p:nvPr/>
        </p:nvSpPr>
        <p:spPr>
          <a:xfrm>
            <a:off x="579119" y="1594670"/>
            <a:ext cx="320472" cy="115212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tx1"/>
                </a:solidFill>
                <a:latin typeface="AR P丸ゴシック体E" pitchFamily="50" charset="-128"/>
                <a:ea typeface="AR P丸ゴシック体E" pitchFamily="50" charset="-128"/>
              </a:rPr>
              <a:t>抗がん剤</a:t>
            </a:r>
          </a:p>
        </p:txBody>
      </p:sp>
      <p:sp>
        <p:nvSpPr>
          <p:cNvPr id="16" name="テキスト ボックス 15">
            <a:extLst>
              <a:ext uri="{FF2B5EF4-FFF2-40B4-BE49-F238E27FC236}">
                <a16:creationId xmlns:a16="http://schemas.microsoft.com/office/drawing/2014/main" id="{E2B7A302-3DDA-4B15-BD43-AA13464D11DB}"/>
              </a:ext>
            </a:extLst>
          </p:cNvPr>
          <p:cNvSpPr txBox="1"/>
          <p:nvPr/>
        </p:nvSpPr>
        <p:spPr>
          <a:xfrm>
            <a:off x="1532694" y="1769945"/>
            <a:ext cx="1224136" cy="369332"/>
          </a:xfrm>
          <a:prstGeom prst="rect">
            <a:avLst/>
          </a:prstGeom>
          <a:noFill/>
        </p:spPr>
        <p:txBody>
          <a:bodyPr wrap="square" rtlCol="0">
            <a:spAutoFit/>
          </a:bodyPr>
          <a:lstStyle/>
          <a:p>
            <a:r>
              <a:rPr kumimoji="1" lang="ja-JP" altLang="en-US" b="1" dirty="0">
                <a:solidFill>
                  <a:srgbClr val="0070C0"/>
                </a:solidFill>
                <a:latin typeface="AR P丸ゴシック体E" pitchFamily="50" charset="-128"/>
                <a:ea typeface="AR P丸ゴシック体E" pitchFamily="50" charset="-128"/>
              </a:rPr>
              <a:t>白血球数</a:t>
            </a:r>
          </a:p>
        </p:txBody>
      </p:sp>
      <p:cxnSp>
        <p:nvCxnSpPr>
          <p:cNvPr id="32" name="直線矢印コネクタ 31">
            <a:extLst>
              <a:ext uri="{FF2B5EF4-FFF2-40B4-BE49-F238E27FC236}">
                <a16:creationId xmlns:a16="http://schemas.microsoft.com/office/drawing/2014/main" id="{B5A22166-F254-433F-9056-37D650C12021}"/>
              </a:ext>
            </a:extLst>
          </p:cNvPr>
          <p:cNvCxnSpPr>
            <a:cxnSpLocks/>
          </p:cNvCxnSpPr>
          <p:nvPr/>
        </p:nvCxnSpPr>
        <p:spPr>
          <a:xfrm>
            <a:off x="2432794" y="1338055"/>
            <a:ext cx="74940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F24E5FEC-2CE9-4767-9D80-4B71E54C5C7D}"/>
              </a:ext>
            </a:extLst>
          </p:cNvPr>
          <p:cNvSpPr txBox="1"/>
          <p:nvPr/>
        </p:nvSpPr>
        <p:spPr>
          <a:xfrm>
            <a:off x="2339752" y="968723"/>
            <a:ext cx="645096" cy="369332"/>
          </a:xfrm>
          <a:prstGeom prst="rect">
            <a:avLst/>
          </a:prstGeom>
          <a:noFill/>
        </p:spPr>
        <p:txBody>
          <a:bodyPr wrap="square" rtlCol="0">
            <a:spAutoFit/>
          </a:bodyPr>
          <a:lstStyle/>
          <a:p>
            <a:r>
              <a:rPr kumimoji="1" lang="ja-JP" altLang="en-US" dirty="0">
                <a:latin typeface="AR P丸ゴシック体E" pitchFamily="50" charset="-128"/>
                <a:ea typeface="AR P丸ゴシック体E" pitchFamily="50" charset="-128"/>
              </a:rPr>
              <a:t>外来</a:t>
            </a:r>
          </a:p>
        </p:txBody>
      </p:sp>
      <p:sp>
        <p:nvSpPr>
          <p:cNvPr id="34" name="正方形/長方形 33">
            <a:extLst>
              <a:ext uri="{FF2B5EF4-FFF2-40B4-BE49-F238E27FC236}">
                <a16:creationId xmlns:a16="http://schemas.microsoft.com/office/drawing/2014/main" id="{4386A11A-1D02-4194-9E04-4DB13E76C8FC}"/>
              </a:ext>
            </a:extLst>
          </p:cNvPr>
          <p:cNvSpPr/>
          <p:nvPr/>
        </p:nvSpPr>
        <p:spPr>
          <a:xfrm>
            <a:off x="534738" y="977172"/>
            <a:ext cx="1776383" cy="3513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矢印コネクタ 35">
            <a:extLst>
              <a:ext uri="{FF2B5EF4-FFF2-40B4-BE49-F238E27FC236}">
                <a16:creationId xmlns:a16="http://schemas.microsoft.com/office/drawing/2014/main" id="{EF0190E8-09C5-42DB-B79E-FA45C1323A8A}"/>
              </a:ext>
            </a:extLst>
          </p:cNvPr>
          <p:cNvCxnSpPr/>
          <p:nvPr/>
        </p:nvCxnSpPr>
        <p:spPr>
          <a:xfrm>
            <a:off x="539552" y="1371223"/>
            <a:ext cx="64807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29D4F5D8-4CE2-4A2C-9FD3-4105156B5332}"/>
              </a:ext>
            </a:extLst>
          </p:cNvPr>
          <p:cNvSpPr txBox="1"/>
          <p:nvPr/>
        </p:nvSpPr>
        <p:spPr>
          <a:xfrm>
            <a:off x="576067" y="998605"/>
            <a:ext cx="645096" cy="369332"/>
          </a:xfrm>
          <a:prstGeom prst="rect">
            <a:avLst/>
          </a:prstGeom>
          <a:noFill/>
        </p:spPr>
        <p:txBody>
          <a:bodyPr wrap="square" rtlCol="0">
            <a:spAutoFit/>
          </a:bodyPr>
          <a:lstStyle/>
          <a:p>
            <a:r>
              <a:rPr kumimoji="1" lang="ja-JP" altLang="en-US" dirty="0">
                <a:latin typeface="AR P丸ゴシック体E" pitchFamily="50" charset="-128"/>
                <a:ea typeface="AR P丸ゴシック体E" pitchFamily="50" charset="-128"/>
              </a:rPr>
              <a:t>入院</a:t>
            </a:r>
          </a:p>
        </p:txBody>
      </p:sp>
      <p:cxnSp>
        <p:nvCxnSpPr>
          <p:cNvPr id="45" name="直線コネクタ 44">
            <a:extLst>
              <a:ext uri="{FF2B5EF4-FFF2-40B4-BE49-F238E27FC236}">
                <a16:creationId xmlns:a16="http://schemas.microsoft.com/office/drawing/2014/main" id="{636AA313-1CCF-4F0E-8B86-A3C42C090F8C}"/>
              </a:ext>
            </a:extLst>
          </p:cNvPr>
          <p:cNvCxnSpPr/>
          <p:nvPr/>
        </p:nvCxnSpPr>
        <p:spPr>
          <a:xfrm>
            <a:off x="539552" y="910368"/>
            <a:ext cx="0" cy="1872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フリーフォーム: 図形 47">
            <a:extLst>
              <a:ext uri="{FF2B5EF4-FFF2-40B4-BE49-F238E27FC236}">
                <a16:creationId xmlns:a16="http://schemas.microsoft.com/office/drawing/2014/main" id="{A3E9EB12-C37B-4794-A7D0-780425F84C50}"/>
              </a:ext>
            </a:extLst>
          </p:cNvPr>
          <p:cNvSpPr/>
          <p:nvPr/>
        </p:nvSpPr>
        <p:spPr>
          <a:xfrm>
            <a:off x="560173" y="1515762"/>
            <a:ext cx="2416436" cy="775613"/>
          </a:xfrm>
          <a:custGeom>
            <a:avLst/>
            <a:gdLst>
              <a:gd name="connsiteX0" fmla="*/ 0 w 1688757"/>
              <a:gd name="connsiteY0" fmla="*/ 0 h 1002512"/>
              <a:gd name="connsiteX1" fmla="*/ 551935 w 1688757"/>
              <a:gd name="connsiteY1" fmla="*/ 156519 h 1002512"/>
              <a:gd name="connsiteX2" fmla="*/ 823784 w 1688757"/>
              <a:gd name="connsiteY2" fmla="*/ 856735 h 1002512"/>
              <a:gd name="connsiteX3" fmla="*/ 1326292 w 1688757"/>
              <a:gd name="connsiteY3" fmla="*/ 996779 h 1002512"/>
              <a:gd name="connsiteX4" fmla="*/ 1688757 w 1688757"/>
              <a:gd name="connsiteY4" fmla="*/ 749643 h 1002512"/>
              <a:gd name="connsiteX0" fmla="*/ 0 w 1683019"/>
              <a:gd name="connsiteY0" fmla="*/ 0 h 1049737"/>
              <a:gd name="connsiteX1" fmla="*/ 551935 w 1683019"/>
              <a:gd name="connsiteY1" fmla="*/ 156519 h 1049737"/>
              <a:gd name="connsiteX2" fmla="*/ 823784 w 1683019"/>
              <a:gd name="connsiteY2" fmla="*/ 856735 h 1049737"/>
              <a:gd name="connsiteX3" fmla="*/ 1326292 w 1683019"/>
              <a:gd name="connsiteY3" fmla="*/ 996779 h 1049737"/>
              <a:gd name="connsiteX4" fmla="*/ 1683019 w 1683019"/>
              <a:gd name="connsiteY4" fmla="*/ 85483 h 1049737"/>
              <a:gd name="connsiteX0" fmla="*/ 0 w 1683019"/>
              <a:gd name="connsiteY0" fmla="*/ 0 h 933318"/>
              <a:gd name="connsiteX1" fmla="*/ 551935 w 1683019"/>
              <a:gd name="connsiteY1" fmla="*/ 156519 h 933318"/>
              <a:gd name="connsiteX2" fmla="*/ 823784 w 1683019"/>
              <a:gd name="connsiteY2" fmla="*/ 856735 h 933318"/>
              <a:gd name="connsiteX3" fmla="*/ 1280391 w 1683019"/>
              <a:gd name="connsiteY3" fmla="*/ 828260 h 933318"/>
              <a:gd name="connsiteX4" fmla="*/ 1683019 w 1683019"/>
              <a:gd name="connsiteY4" fmla="*/ 85483 h 93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19" h="933318">
                <a:moveTo>
                  <a:pt x="0" y="0"/>
                </a:moveTo>
                <a:cubicBezTo>
                  <a:pt x="207319" y="6865"/>
                  <a:pt x="414638" y="13730"/>
                  <a:pt x="551935" y="156519"/>
                </a:cubicBezTo>
                <a:cubicBezTo>
                  <a:pt x="689232" y="299308"/>
                  <a:pt x="702375" y="744778"/>
                  <a:pt x="823784" y="856735"/>
                </a:cubicBezTo>
                <a:cubicBezTo>
                  <a:pt x="945193" y="968692"/>
                  <a:pt x="1137185" y="956802"/>
                  <a:pt x="1280391" y="828260"/>
                </a:cubicBezTo>
                <a:cubicBezTo>
                  <a:pt x="1423597" y="699718"/>
                  <a:pt x="1573867" y="200126"/>
                  <a:pt x="1683019" y="85483"/>
                </a:cubicBezTo>
              </a:path>
            </a:pathLst>
          </a:custGeom>
          <a:noFill/>
          <a:ln w="381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124054D6-5B74-4F4D-9F59-C75329816315}"/>
              </a:ext>
            </a:extLst>
          </p:cNvPr>
          <p:cNvSpPr txBox="1"/>
          <p:nvPr/>
        </p:nvSpPr>
        <p:spPr>
          <a:xfrm>
            <a:off x="1045477" y="2462800"/>
            <a:ext cx="1224136" cy="369332"/>
          </a:xfrm>
          <a:prstGeom prst="rect">
            <a:avLst/>
          </a:prstGeom>
          <a:noFill/>
        </p:spPr>
        <p:txBody>
          <a:bodyPr wrap="square" rtlCol="0">
            <a:spAutoFit/>
          </a:bodyPr>
          <a:lstStyle/>
          <a:p>
            <a:r>
              <a:rPr kumimoji="1" lang="ja-JP" altLang="en-US" b="1" dirty="0">
                <a:solidFill>
                  <a:srgbClr val="7030A0"/>
                </a:solidFill>
                <a:latin typeface="AR P丸ゴシック体E" pitchFamily="50" charset="-128"/>
                <a:ea typeface="AR P丸ゴシック体E" pitchFamily="50" charset="-128"/>
              </a:rPr>
              <a:t>腫瘍細胞</a:t>
            </a:r>
          </a:p>
        </p:txBody>
      </p:sp>
      <p:sp>
        <p:nvSpPr>
          <p:cNvPr id="56" name="フリーフォーム: 図形 55">
            <a:extLst>
              <a:ext uri="{FF2B5EF4-FFF2-40B4-BE49-F238E27FC236}">
                <a16:creationId xmlns:a16="http://schemas.microsoft.com/office/drawing/2014/main" id="{1424955F-CCAF-4036-9B70-EAC364C4D08E}"/>
              </a:ext>
            </a:extLst>
          </p:cNvPr>
          <p:cNvSpPr/>
          <p:nvPr/>
        </p:nvSpPr>
        <p:spPr>
          <a:xfrm>
            <a:off x="2914699" y="2524093"/>
            <a:ext cx="2449389" cy="103777"/>
          </a:xfrm>
          <a:custGeom>
            <a:avLst/>
            <a:gdLst>
              <a:gd name="connsiteX0" fmla="*/ 0 w 2290119"/>
              <a:gd name="connsiteY0" fmla="*/ 0 h 626873"/>
              <a:gd name="connsiteX1" fmla="*/ 650790 w 2290119"/>
              <a:gd name="connsiteY1" fmla="*/ 362465 h 626873"/>
              <a:gd name="connsiteX2" fmla="*/ 1087395 w 2290119"/>
              <a:gd name="connsiteY2" fmla="*/ 626076 h 626873"/>
              <a:gd name="connsiteX3" fmla="*/ 2290119 w 2290119"/>
              <a:gd name="connsiteY3" fmla="*/ 428368 h 626873"/>
              <a:gd name="connsiteX0" fmla="*/ 0 w 2290119"/>
              <a:gd name="connsiteY0" fmla="*/ 0 h 567029"/>
              <a:gd name="connsiteX1" fmla="*/ 650790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911179 w 2290119"/>
              <a:gd name="connsiteY2" fmla="*/ 565379 h 567029"/>
              <a:gd name="connsiteX3" fmla="*/ 2290119 w 2290119"/>
              <a:gd name="connsiteY3" fmla="*/ 428368 h 567029"/>
              <a:gd name="connsiteX0" fmla="*/ 0 w 2290119"/>
              <a:gd name="connsiteY0" fmla="*/ 0 h 572345"/>
              <a:gd name="connsiteX1" fmla="*/ 807309 w 2290119"/>
              <a:gd name="connsiteY1" fmla="*/ 362465 h 572345"/>
              <a:gd name="connsiteX2" fmla="*/ 1911179 w 2290119"/>
              <a:gd name="connsiteY2" fmla="*/ 565379 h 572345"/>
              <a:gd name="connsiteX3" fmla="*/ 2290119 w 2290119"/>
              <a:gd name="connsiteY3" fmla="*/ 428368 h 572345"/>
              <a:gd name="connsiteX0" fmla="*/ 0 w 2290119"/>
              <a:gd name="connsiteY0" fmla="*/ 0 h 570107"/>
              <a:gd name="connsiteX1" fmla="*/ 807309 w 2290119"/>
              <a:gd name="connsiteY1" fmla="*/ 362465 h 570107"/>
              <a:gd name="connsiteX2" fmla="*/ 1911179 w 2290119"/>
              <a:gd name="connsiteY2" fmla="*/ 565379 h 570107"/>
              <a:gd name="connsiteX3" fmla="*/ 2290119 w 2290119"/>
              <a:gd name="connsiteY3" fmla="*/ 428368 h 570107"/>
              <a:gd name="connsiteX0" fmla="*/ 0 w 2290119"/>
              <a:gd name="connsiteY0" fmla="*/ 0 h 570107"/>
              <a:gd name="connsiteX1" fmla="*/ 807309 w 2290119"/>
              <a:gd name="connsiteY1" fmla="*/ 362465 h 570107"/>
              <a:gd name="connsiteX2" fmla="*/ 1886465 w 2290119"/>
              <a:gd name="connsiteY2" fmla="*/ 565379 h 570107"/>
              <a:gd name="connsiteX3" fmla="*/ 2290119 w 2290119"/>
              <a:gd name="connsiteY3" fmla="*/ 428368 h 570107"/>
              <a:gd name="connsiteX0" fmla="*/ 0 w 2290119"/>
              <a:gd name="connsiteY0" fmla="*/ 0 h 428368"/>
              <a:gd name="connsiteX1" fmla="*/ 807309 w 2290119"/>
              <a:gd name="connsiteY1" fmla="*/ 362465 h 428368"/>
              <a:gd name="connsiteX2" fmla="*/ 2290119 w 2290119"/>
              <a:gd name="connsiteY2" fmla="*/ 428368 h 428368"/>
              <a:gd name="connsiteX0" fmla="*/ 0 w 2290119"/>
              <a:gd name="connsiteY0" fmla="*/ 0 h 453245"/>
              <a:gd name="connsiteX1" fmla="*/ 807309 w 2290119"/>
              <a:gd name="connsiteY1" fmla="*/ 423162 h 453245"/>
              <a:gd name="connsiteX2" fmla="*/ 2290119 w 2290119"/>
              <a:gd name="connsiteY2" fmla="*/ 428368 h 453245"/>
              <a:gd name="connsiteX0" fmla="*/ 0 w 2265406"/>
              <a:gd name="connsiteY0" fmla="*/ 0 h 532420"/>
              <a:gd name="connsiteX1" fmla="*/ 807309 w 2265406"/>
              <a:gd name="connsiteY1" fmla="*/ 423162 h 532420"/>
              <a:gd name="connsiteX2" fmla="*/ 2265406 w 2265406"/>
              <a:gd name="connsiteY2" fmla="*/ 532420 h 532420"/>
            </a:gdLst>
            <a:ahLst/>
            <a:cxnLst>
              <a:cxn ang="0">
                <a:pos x="connsiteX0" y="connsiteY0"/>
              </a:cxn>
              <a:cxn ang="0">
                <a:pos x="connsiteX1" y="connsiteY1"/>
              </a:cxn>
              <a:cxn ang="0">
                <a:pos x="connsiteX2" y="connsiteY2"/>
              </a:cxn>
            </a:cxnLst>
            <a:rect l="l" t="t" r="r" b="b"/>
            <a:pathLst>
              <a:path w="2265406" h="532420">
                <a:moveTo>
                  <a:pt x="0" y="0"/>
                </a:moveTo>
                <a:cubicBezTo>
                  <a:pt x="216930" y="120822"/>
                  <a:pt x="429741" y="334425"/>
                  <a:pt x="807309" y="423162"/>
                </a:cubicBezTo>
                <a:cubicBezTo>
                  <a:pt x="1184877" y="511899"/>
                  <a:pt x="1956487" y="518690"/>
                  <a:pt x="2265406" y="532420"/>
                </a:cubicBezTo>
              </a:path>
            </a:pathLst>
          </a:custGeom>
          <a:noFill/>
          <a:ln w="41275">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図形 56">
            <a:extLst>
              <a:ext uri="{FF2B5EF4-FFF2-40B4-BE49-F238E27FC236}">
                <a16:creationId xmlns:a16="http://schemas.microsoft.com/office/drawing/2014/main" id="{7CB55CD5-FE4E-441A-A90A-64FDD9CFB34A}"/>
              </a:ext>
            </a:extLst>
          </p:cNvPr>
          <p:cNvSpPr/>
          <p:nvPr/>
        </p:nvSpPr>
        <p:spPr>
          <a:xfrm>
            <a:off x="2939414" y="1628800"/>
            <a:ext cx="2416436" cy="775613"/>
          </a:xfrm>
          <a:custGeom>
            <a:avLst/>
            <a:gdLst>
              <a:gd name="connsiteX0" fmla="*/ 0 w 1688757"/>
              <a:gd name="connsiteY0" fmla="*/ 0 h 1002512"/>
              <a:gd name="connsiteX1" fmla="*/ 551935 w 1688757"/>
              <a:gd name="connsiteY1" fmla="*/ 156519 h 1002512"/>
              <a:gd name="connsiteX2" fmla="*/ 823784 w 1688757"/>
              <a:gd name="connsiteY2" fmla="*/ 856735 h 1002512"/>
              <a:gd name="connsiteX3" fmla="*/ 1326292 w 1688757"/>
              <a:gd name="connsiteY3" fmla="*/ 996779 h 1002512"/>
              <a:gd name="connsiteX4" fmla="*/ 1688757 w 1688757"/>
              <a:gd name="connsiteY4" fmla="*/ 749643 h 1002512"/>
              <a:gd name="connsiteX0" fmla="*/ 0 w 1683019"/>
              <a:gd name="connsiteY0" fmla="*/ 0 h 1049737"/>
              <a:gd name="connsiteX1" fmla="*/ 551935 w 1683019"/>
              <a:gd name="connsiteY1" fmla="*/ 156519 h 1049737"/>
              <a:gd name="connsiteX2" fmla="*/ 823784 w 1683019"/>
              <a:gd name="connsiteY2" fmla="*/ 856735 h 1049737"/>
              <a:gd name="connsiteX3" fmla="*/ 1326292 w 1683019"/>
              <a:gd name="connsiteY3" fmla="*/ 996779 h 1049737"/>
              <a:gd name="connsiteX4" fmla="*/ 1683019 w 1683019"/>
              <a:gd name="connsiteY4" fmla="*/ 85483 h 1049737"/>
              <a:gd name="connsiteX0" fmla="*/ 0 w 1683019"/>
              <a:gd name="connsiteY0" fmla="*/ 0 h 933318"/>
              <a:gd name="connsiteX1" fmla="*/ 551935 w 1683019"/>
              <a:gd name="connsiteY1" fmla="*/ 156519 h 933318"/>
              <a:gd name="connsiteX2" fmla="*/ 823784 w 1683019"/>
              <a:gd name="connsiteY2" fmla="*/ 856735 h 933318"/>
              <a:gd name="connsiteX3" fmla="*/ 1280391 w 1683019"/>
              <a:gd name="connsiteY3" fmla="*/ 828260 h 933318"/>
              <a:gd name="connsiteX4" fmla="*/ 1683019 w 1683019"/>
              <a:gd name="connsiteY4" fmla="*/ 85483 h 93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19" h="933318">
                <a:moveTo>
                  <a:pt x="0" y="0"/>
                </a:moveTo>
                <a:cubicBezTo>
                  <a:pt x="207319" y="6865"/>
                  <a:pt x="414638" y="13730"/>
                  <a:pt x="551935" y="156519"/>
                </a:cubicBezTo>
                <a:cubicBezTo>
                  <a:pt x="689232" y="299308"/>
                  <a:pt x="702375" y="744778"/>
                  <a:pt x="823784" y="856735"/>
                </a:cubicBezTo>
                <a:cubicBezTo>
                  <a:pt x="945193" y="968692"/>
                  <a:pt x="1137185" y="956802"/>
                  <a:pt x="1280391" y="828260"/>
                </a:cubicBezTo>
                <a:cubicBezTo>
                  <a:pt x="1423597" y="699718"/>
                  <a:pt x="1573867" y="200126"/>
                  <a:pt x="1683019" y="85483"/>
                </a:cubicBezTo>
              </a:path>
            </a:pathLst>
          </a:custGeom>
          <a:noFill/>
          <a:ln w="381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 name="直線コネクタ 57">
            <a:extLst>
              <a:ext uri="{FF2B5EF4-FFF2-40B4-BE49-F238E27FC236}">
                <a16:creationId xmlns:a16="http://schemas.microsoft.com/office/drawing/2014/main" id="{CAC53116-2711-4397-B45A-12B4BBA0607F}"/>
              </a:ext>
            </a:extLst>
          </p:cNvPr>
          <p:cNvCxnSpPr/>
          <p:nvPr/>
        </p:nvCxnSpPr>
        <p:spPr>
          <a:xfrm>
            <a:off x="2956221" y="924072"/>
            <a:ext cx="0" cy="187243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E2976624-0BBC-48A6-9BBB-BA5DB03FAB56}"/>
              </a:ext>
            </a:extLst>
          </p:cNvPr>
          <p:cNvCxnSpPr>
            <a:cxnSpLocks/>
          </p:cNvCxnSpPr>
          <p:nvPr/>
        </p:nvCxnSpPr>
        <p:spPr>
          <a:xfrm>
            <a:off x="8231171" y="924072"/>
            <a:ext cx="0" cy="182272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5A2C8C1B-E0BD-4AA3-ABC7-44DC59F489F8}"/>
              </a:ext>
            </a:extLst>
          </p:cNvPr>
          <p:cNvCxnSpPr/>
          <p:nvPr/>
        </p:nvCxnSpPr>
        <p:spPr>
          <a:xfrm>
            <a:off x="5346449" y="910368"/>
            <a:ext cx="0" cy="187243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08BDE8CD-D054-47C0-9154-D3A1D6E9A7A7}"/>
              </a:ext>
            </a:extLst>
          </p:cNvPr>
          <p:cNvCxnSpPr/>
          <p:nvPr/>
        </p:nvCxnSpPr>
        <p:spPr>
          <a:xfrm>
            <a:off x="5796136" y="924072"/>
            <a:ext cx="0" cy="187243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3" name="フリーフォーム: 図形 62">
            <a:extLst>
              <a:ext uri="{FF2B5EF4-FFF2-40B4-BE49-F238E27FC236}">
                <a16:creationId xmlns:a16="http://schemas.microsoft.com/office/drawing/2014/main" id="{8172D336-5368-422C-AE77-B3C6BBF3F991}"/>
              </a:ext>
            </a:extLst>
          </p:cNvPr>
          <p:cNvSpPr/>
          <p:nvPr/>
        </p:nvSpPr>
        <p:spPr>
          <a:xfrm>
            <a:off x="5778498" y="2643021"/>
            <a:ext cx="2449389" cy="103777"/>
          </a:xfrm>
          <a:custGeom>
            <a:avLst/>
            <a:gdLst>
              <a:gd name="connsiteX0" fmla="*/ 0 w 2290119"/>
              <a:gd name="connsiteY0" fmla="*/ 0 h 626873"/>
              <a:gd name="connsiteX1" fmla="*/ 650790 w 2290119"/>
              <a:gd name="connsiteY1" fmla="*/ 362465 h 626873"/>
              <a:gd name="connsiteX2" fmla="*/ 1087395 w 2290119"/>
              <a:gd name="connsiteY2" fmla="*/ 626076 h 626873"/>
              <a:gd name="connsiteX3" fmla="*/ 2290119 w 2290119"/>
              <a:gd name="connsiteY3" fmla="*/ 428368 h 626873"/>
              <a:gd name="connsiteX0" fmla="*/ 0 w 2290119"/>
              <a:gd name="connsiteY0" fmla="*/ 0 h 567029"/>
              <a:gd name="connsiteX1" fmla="*/ 650790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911179 w 2290119"/>
              <a:gd name="connsiteY2" fmla="*/ 565379 h 567029"/>
              <a:gd name="connsiteX3" fmla="*/ 2290119 w 2290119"/>
              <a:gd name="connsiteY3" fmla="*/ 428368 h 567029"/>
              <a:gd name="connsiteX0" fmla="*/ 0 w 2290119"/>
              <a:gd name="connsiteY0" fmla="*/ 0 h 572345"/>
              <a:gd name="connsiteX1" fmla="*/ 807309 w 2290119"/>
              <a:gd name="connsiteY1" fmla="*/ 362465 h 572345"/>
              <a:gd name="connsiteX2" fmla="*/ 1911179 w 2290119"/>
              <a:gd name="connsiteY2" fmla="*/ 565379 h 572345"/>
              <a:gd name="connsiteX3" fmla="*/ 2290119 w 2290119"/>
              <a:gd name="connsiteY3" fmla="*/ 428368 h 572345"/>
              <a:gd name="connsiteX0" fmla="*/ 0 w 2290119"/>
              <a:gd name="connsiteY0" fmla="*/ 0 h 570107"/>
              <a:gd name="connsiteX1" fmla="*/ 807309 w 2290119"/>
              <a:gd name="connsiteY1" fmla="*/ 362465 h 570107"/>
              <a:gd name="connsiteX2" fmla="*/ 1911179 w 2290119"/>
              <a:gd name="connsiteY2" fmla="*/ 565379 h 570107"/>
              <a:gd name="connsiteX3" fmla="*/ 2290119 w 2290119"/>
              <a:gd name="connsiteY3" fmla="*/ 428368 h 570107"/>
              <a:gd name="connsiteX0" fmla="*/ 0 w 2290119"/>
              <a:gd name="connsiteY0" fmla="*/ 0 h 570107"/>
              <a:gd name="connsiteX1" fmla="*/ 807309 w 2290119"/>
              <a:gd name="connsiteY1" fmla="*/ 362465 h 570107"/>
              <a:gd name="connsiteX2" fmla="*/ 1886465 w 2290119"/>
              <a:gd name="connsiteY2" fmla="*/ 565379 h 570107"/>
              <a:gd name="connsiteX3" fmla="*/ 2290119 w 2290119"/>
              <a:gd name="connsiteY3" fmla="*/ 428368 h 570107"/>
              <a:gd name="connsiteX0" fmla="*/ 0 w 2290119"/>
              <a:gd name="connsiteY0" fmla="*/ 0 h 428368"/>
              <a:gd name="connsiteX1" fmla="*/ 807309 w 2290119"/>
              <a:gd name="connsiteY1" fmla="*/ 362465 h 428368"/>
              <a:gd name="connsiteX2" fmla="*/ 2290119 w 2290119"/>
              <a:gd name="connsiteY2" fmla="*/ 428368 h 428368"/>
              <a:gd name="connsiteX0" fmla="*/ 0 w 2290119"/>
              <a:gd name="connsiteY0" fmla="*/ 0 h 453245"/>
              <a:gd name="connsiteX1" fmla="*/ 807309 w 2290119"/>
              <a:gd name="connsiteY1" fmla="*/ 423162 h 453245"/>
              <a:gd name="connsiteX2" fmla="*/ 2290119 w 2290119"/>
              <a:gd name="connsiteY2" fmla="*/ 428368 h 453245"/>
              <a:gd name="connsiteX0" fmla="*/ 0 w 2265406"/>
              <a:gd name="connsiteY0" fmla="*/ 0 h 532420"/>
              <a:gd name="connsiteX1" fmla="*/ 807309 w 2265406"/>
              <a:gd name="connsiteY1" fmla="*/ 423162 h 532420"/>
              <a:gd name="connsiteX2" fmla="*/ 2265406 w 2265406"/>
              <a:gd name="connsiteY2" fmla="*/ 532420 h 532420"/>
            </a:gdLst>
            <a:ahLst/>
            <a:cxnLst>
              <a:cxn ang="0">
                <a:pos x="connsiteX0" y="connsiteY0"/>
              </a:cxn>
              <a:cxn ang="0">
                <a:pos x="connsiteX1" y="connsiteY1"/>
              </a:cxn>
              <a:cxn ang="0">
                <a:pos x="connsiteX2" y="connsiteY2"/>
              </a:cxn>
            </a:cxnLst>
            <a:rect l="l" t="t" r="r" b="b"/>
            <a:pathLst>
              <a:path w="2265406" h="532420">
                <a:moveTo>
                  <a:pt x="0" y="0"/>
                </a:moveTo>
                <a:cubicBezTo>
                  <a:pt x="216930" y="120822"/>
                  <a:pt x="429741" y="334425"/>
                  <a:pt x="807309" y="423162"/>
                </a:cubicBezTo>
                <a:cubicBezTo>
                  <a:pt x="1184877" y="511899"/>
                  <a:pt x="1956487" y="518690"/>
                  <a:pt x="2265406" y="532420"/>
                </a:cubicBezTo>
              </a:path>
            </a:pathLst>
          </a:custGeom>
          <a:noFill/>
          <a:ln w="41275">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図形 63">
            <a:extLst>
              <a:ext uri="{FF2B5EF4-FFF2-40B4-BE49-F238E27FC236}">
                <a16:creationId xmlns:a16="http://schemas.microsoft.com/office/drawing/2014/main" id="{A5E97159-8353-4EAE-BA77-D63A43FAA25A}"/>
              </a:ext>
            </a:extLst>
          </p:cNvPr>
          <p:cNvSpPr/>
          <p:nvPr/>
        </p:nvSpPr>
        <p:spPr>
          <a:xfrm>
            <a:off x="5794974" y="1743152"/>
            <a:ext cx="2416436" cy="775613"/>
          </a:xfrm>
          <a:custGeom>
            <a:avLst/>
            <a:gdLst>
              <a:gd name="connsiteX0" fmla="*/ 0 w 1688757"/>
              <a:gd name="connsiteY0" fmla="*/ 0 h 1002512"/>
              <a:gd name="connsiteX1" fmla="*/ 551935 w 1688757"/>
              <a:gd name="connsiteY1" fmla="*/ 156519 h 1002512"/>
              <a:gd name="connsiteX2" fmla="*/ 823784 w 1688757"/>
              <a:gd name="connsiteY2" fmla="*/ 856735 h 1002512"/>
              <a:gd name="connsiteX3" fmla="*/ 1326292 w 1688757"/>
              <a:gd name="connsiteY3" fmla="*/ 996779 h 1002512"/>
              <a:gd name="connsiteX4" fmla="*/ 1688757 w 1688757"/>
              <a:gd name="connsiteY4" fmla="*/ 749643 h 1002512"/>
              <a:gd name="connsiteX0" fmla="*/ 0 w 1683019"/>
              <a:gd name="connsiteY0" fmla="*/ 0 h 1049737"/>
              <a:gd name="connsiteX1" fmla="*/ 551935 w 1683019"/>
              <a:gd name="connsiteY1" fmla="*/ 156519 h 1049737"/>
              <a:gd name="connsiteX2" fmla="*/ 823784 w 1683019"/>
              <a:gd name="connsiteY2" fmla="*/ 856735 h 1049737"/>
              <a:gd name="connsiteX3" fmla="*/ 1326292 w 1683019"/>
              <a:gd name="connsiteY3" fmla="*/ 996779 h 1049737"/>
              <a:gd name="connsiteX4" fmla="*/ 1683019 w 1683019"/>
              <a:gd name="connsiteY4" fmla="*/ 85483 h 1049737"/>
              <a:gd name="connsiteX0" fmla="*/ 0 w 1683019"/>
              <a:gd name="connsiteY0" fmla="*/ 0 h 933318"/>
              <a:gd name="connsiteX1" fmla="*/ 551935 w 1683019"/>
              <a:gd name="connsiteY1" fmla="*/ 156519 h 933318"/>
              <a:gd name="connsiteX2" fmla="*/ 823784 w 1683019"/>
              <a:gd name="connsiteY2" fmla="*/ 856735 h 933318"/>
              <a:gd name="connsiteX3" fmla="*/ 1280391 w 1683019"/>
              <a:gd name="connsiteY3" fmla="*/ 828260 h 933318"/>
              <a:gd name="connsiteX4" fmla="*/ 1683019 w 1683019"/>
              <a:gd name="connsiteY4" fmla="*/ 85483 h 93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19" h="933318">
                <a:moveTo>
                  <a:pt x="0" y="0"/>
                </a:moveTo>
                <a:cubicBezTo>
                  <a:pt x="207319" y="6865"/>
                  <a:pt x="414638" y="13730"/>
                  <a:pt x="551935" y="156519"/>
                </a:cubicBezTo>
                <a:cubicBezTo>
                  <a:pt x="689232" y="299308"/>
                  <a:pt x="702375" y="744778"/>
                  <a:pt x="823784" y="856735"/>
                </a:cubicBezTo>
                <a:cubicBezTo>
                  <a:pt x="945193" y="968692"/>
                  <a:pt x="1137185" y="956802"/>
                  <a:pt x="1280391" y="828260"/>
                </a:cubicBezTo>
                <a:cubicBezTo>
                  <a:pt x="1423597" y="699718"/>
                  <a:pt x="1573867" y="200126"/>
                  <a:pt x="1683019" y="85483"/>
                </a:cubicBezTo>
              </a:path>
            </a:pathLst>
          </a:custGeom>
          <a:noFill/>
          <a:ln w="381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C5BA91F4-4CD4-4E95-A6C7-62DCC4CC6148}"/>
              </a:ext>
            </a:extLst>
          </p:cNvPr>
          <p:cNvSpPr txBox="1"/>
          <p:nvPr/>
        </p:nvSpPr>
        <p:spPr>
          <a:xfrm>
            <a:off x="5317823" y="1752566"/>
            <a:ext cx="743444" cy="369332"/>
          </a:xfrm>
          <a:prstGeom prst="rect">
            <a:avLst/>
          </a:prstGeom>
          <a:noFill/>
        </p:spPr>
        <p:txBody>
          <a:bodyPr wrap="square" rtlCol="0">
            <a:spAutoFit/>
          </a:bodyPr>
          <a:lstStyle/>
          <a:p>
            <a:r>
              <a:rPr kumimoji="1" lang="ja-JP" altLang="en-US" dirty="0"/>
              <a:t>・・・</a:t>
            </a:r>
          </a:p>
        </p:txBody>
      </p:sp>
      <p:sp>
        <p:nvSpPr>
          <p:cNvPr id="66" name="右中かっこ 65">
            <a:extLst>
              <a:ext uri="{FF2B5EF4-FFF2-40B4-BE49-F238E27FC236}">
                <a16:creationId xmlns:a16="http://schemas.microsoft.com/office/drawing/2014/main" id="{D2B13B8A-CD40-4330-A23F-829EB0FD15B2}"/>
              </a:ext>
            </a:extLst>
          </p:cNvPr>
          <p:cNvSpPr/>
          <p:nvPr/>
        </p:nvSpPr>
        <p:spPr>
          <a:xfrm rot="5400000">
            <a:off x="4261581" y="607232"/>
            <a:ext cx="189805" cy="4875536"/>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B987C5A9-E432-48A0-9AF8-8435617FDD9D}"/>
              </a:ext>
            </a:extLst>
          </p:cNvPr>
          <p:cNvSpPr txBox="1"/>
          <p:nvPr/>
        </p:nvSpPr>
        <p:spPr>
          <a:xfrm>
            <a:off x="2842053" y="3142335"/>
            <a:ext cx="3096344" cy="584775"/>
          </a:xfrm>
          <a:prstGeom prst="rect">
            <a:avLst/>
          </a:prstGeom>
          <a:noFill/>
        </p:spPr>
        <p:txBody>
          <a:bodyPr wrap="square" rtlCol="0">
            <a:spAutoFit/>
          </a:bodyPr>
          <a:lstStyle/>
          <a:p>
            <a:pPr algn="ctr"/>
            <a:r>
              <a:rPr kumimoji="1" lang="en-US" altLang="ja-JP" sz="3200" dirty="0"/>
              <a:t>6</a:t>
            </a:r>
            <a:r>
              <a:rPr kumimoji="1" lang="ja-JP" altLang="en-US" sz="3200" dirty="0"/>
              <a:t>回～</a:t>
            </a:r>
            <a:r>
              <a:rPr kumimoji="1" lang="en-US" altLang="ja-JP" sz="3200" dirty="0"/>
              <a:t>8</a:t>
            </a:r>
            <a:r>
              <a:rPr kumimoji="1" lang="ja-JP" altLang="en-US" sz="3200" dirty="0"/>
              <a:t>回</a:t>
            </a:r>
          </a:p>
        </p:txBody>
      </p:sp>
      <p:sp>
        <p:nvSpPr>
          <p:cNvPr id="52" name="正方形/長方形 51">
            <a:extLst>
              <a:ext uri="{FF2B5EF4-FFF2-40B4-BE49-F238E27FC236}">
                <a16:creationId xmlns:a16="http://schemas.microsoft.com/office/drawing/2014/main" id="{BED9E0BF-8979-4B2D-96CF-6793D28E5102}"/>
              </a:ext>
            </a:extLst>
          </p:cNvPr>
          <p:cNvSpPr/>
          <p:nvPr/>
        </p:nvSpPr>
        <p:spPr>
          <a:xfrm>
            <a:off x="3021960" y="1594670"/>
            <a:ext cx="320472" cy="115212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tx1"/>
                </a:solidFill>
                <a:latin typeface="AR P丸ゴシック体E" pitchFamily="50" charset="-128"/>
                <a:ea typeface="AR P丸ゴシック体E" pitchFamily="50" charset="-128"/>
              </a:rPr>
              <a:t>抗がん剤</a:t>
            </a:r>
          </a:p>
        </p:txBody>
      </p:sp>
      <p:sp>
        <p:nvSpPr>
          <p:cNvPr id="69" name="コンテンツ プレースホルダー 2">
            <a:extLst>
              <a:ext uri="{FF2B5EF4-FFF2-40B4-BE49-F238E27FC236}">
                <a16:creationId xmlns:a16="http://schemas.microsoft.com/office/drawing/2014/main" id="{68DA2B5E-AC2E-414D-8F2F-0F5F4B4D0458}"/>
              </a:ext>
            </a:extLst>
          </p:cNvPr>
          <p:cNvSpPr>
            <a:spLocks noGrp="1"/>
          </p:cNvSpPr>
          <p:nvPr>
            <p:ph idx="1"/>
          </p:nvPr>
        </p:nvSpPr>
        <p:spPr>
          <a:xfrm>
            <a:off x="251520" y="3607400"/>
            <a:ext cx="8640960" cy="1837824"/>
          </a:xfrm>
        </p:spPr>
        <p:txBody>
          <a:bodyPr/>
          <a:lstStyle/>
          <a:p>
            <a:pPr>
              <a:spcBef>
                <a:spcPts val="0"/>
              </a:spcBef>
              <a:spcAft>
                <a:spcPts val="1200"/>
              </a:spcAft>
              <a:buClr>
                <a:srgbClr val="002060"/>
              </a:buClr>
              <a:buSzPct val="80000"/>
              <a:buFont typeface="Wingdings" panose="05000000000000000000" pitchFamily="2" charset="2"/>
              <a:buChar char="l"/>
            </a:pPr>
            <a:r>
              <a:rPr lang="ja-JP" altLang="en-US" sz="2400" dirty="0">
                <a:latin typeface="+mj-ea"/>
                <a:ea typeface="+mj-ea"/>
              </a:rPr>
              <a:t>多くの初発の悪性リンパ腫や予後良好な白血病化学療法により治癒、高齢者の多発性骨髄腫は化学療法により長期生存が期待できるが、一部の症例は再発し、化学療法のみでは、長期生存が得られない場合がある。</a:t>
            </a:r>
            <a:endParaRPr lang="en-US" altLang="ja-JP" sz="2400" dirty="0">
              <a:latin typeface="+mj-ea"/>
              <a:ea typeface="+mj-ea"/>
            </a:endParaRPr>
          </a:p>
          <a:p>
            <a:pPr>
              <a:spcBef>
                <a:spcPts val="0"/>
              </a:spcBef>
              <a:spcAft>
                <a:spcPts val="1200"/>
              </a:spcAft>
              <a:buClr>
                <a:srgbClr val="002060"/>
              </a:buClr>
              <a:buSzPct val="80000"/>
              <a:buFont typeface="Wingdings" panose="05000000000000000000" pitchFamily="2" charset="2"/>
              <a:buChar char="l"/>
            </a:pPr>
            <a:r>
              <a:rPr lang="ja-JP" altLang="en-US" sz="2400" dirty="0">
                <a:latin typeface="+mj-ea"/>
                <a:ea typeface="+mj-ea"/>
              </a:rPr>
              <a:t>それ以外にも、化学療法のみでは治癒が期待できない疾患が知られている。</a:t>
            </a:r>
            <a:endParaRPr lang="en-US" altLang="ja-JP" sz="2000" dirty="0">
              <a:latin typeface="+mj-ea"/>
              <a:ea typeface="+mj-ea"/>
            </a:endParaRPr>
          </a:p>
        </p:txBody>
      </p:sp>
      <p:sp>
        <p:nvSpPr>
          <p:cNvPr id="70" name="四角形: 角を丸くする 69">
            <a:extLst>
              <a:ext uri="{FF2B5EF4-FFF2-40B4-BE49-F238E27FC236}">
                <a16:creationId xmlns:a16="http://schemas.microsoft.com/office/drawing/2014/main" id="{C6D89FC2-046D-4998-BFBA-5009E4735D00}"/>
              </a:ext>
            </a:extLst>
          </p:cNvPr>
          <p:cNvSpPr/>
          <p:nvPr/>
        </p:nvSpPr>
        <p:spPr>
          <a:xfrm>
            <a:off x="395537" y="6085620"/>
            <a:ext cx="8352928" cy="655748"/>
          </a:xfrm>
          <a:prstGeom prst="roundRect">
            <a:avLst/>
          </a:prstGeom>
          <a:solidFill>
            <a:srgbClr val="0066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800" b="1" dirty="0">
                <a:solidFill>
                  <a:schemeClr val="tx1"/>
                </a:solidFill>
              </a:rPr>
              <a:t>化学療法で治癒が難しいとき＝移植を考慮するとき</a:t>
            </a:r>
          </a:p>
        </p:txBody>
      </p:sp>
    </p:spTree>
    <p:extLst>
      <p:ext uri="{BB962C8B-B14F-4D97-AF65-F5344CB8AC3E}">
        <p14:creationId xmlns:p14="http://schemas.microsoft.com/office/powerpoint/2010/main" val="4136934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従来の年齢上限が変わった</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3">
            <a:extLst>
              <a:ext uri="{FF2B5EF4-FFF2-40B4-BE49-F238E27FC236}">
                <a16:creationId xmlns:a16="http://schemas.microsoft.com/office/drawing/2014/main" id="{9B61A7F1-070B-4ED3-9704-3CB78BC0E3D0}"/>
              </a:ext>
            </a:extLst>
          </p:cNvPr>
          <p:cNvPicPr>
            <a:picLocks noChangeAspect="1" noChangeArrowheads="1"/>
          </p:cNvPicPr>
          <p:nvPr/>
        </p:nvPicPr>
        <p:blipFill>
          <a:blip r:embed="rId3" cstate="print"/>
          <a:srcRect l="49452" t="2439"/>
          <a:stretch>
            <a:fillRect/>
          </a:stretch>
        </p:blipFill>
        <p:spPr bwMode="auto">
          <a:xfrm>
            <a:off x="323528" y="764705"/>
            <a:ext cx="5120569" cy="5448421"/>
          </a:xfrm>
          <a:prstGeom prst="rect">
            <a:avLst/>
          </a:prstGeom>
          <a:noFill/>
          <a:ln w="9525">
            <a:noFill/>
            <a:miter lim="800000"/>
            <a:headEnd/>
            <a:tailEnd/>
          </a:ln>
        </p:spPr>
      </p:pic>
      <p:sp>
        <p:nvSpPr>
          <p:cNvPr id="7" name="テキスト ボックス 6">
            <a:extLst>
              <a:ext uri="{FF2B5EF4-FFF2-40B4-BE49-F238E27FC236}">
                <a16:creationId xmlns:a16="http://schemas.microsoft.com/office/drawing/2014/main" id="{F523F335-0849-49C1-BE3A-5B8D6C6C2B8D}"/>
              </a:ext>
            </a:extLst>
          </p:cNvPr>
          <p:cNvSpPr txBox="1"/>
          <p:nvPr/>
        </p:nvSpPr>
        <p:spPr>
          <a:xfrm>
            <a:off x="3345312" y="6381328"/>
            <a:ext cx="3770712" cy="338554"/>
          </a:xfrm>
          <a:prstGeom prst="rect">
            <a:avLst/>
          </a:prstGeom>
          <a:noFill/>
        </p:spPr>
        <p:txBody>
          <a:bodyPr wrap="none" rtlCol="0">
            <a:spAutoFit/>
          </a:bodyPr>
          <a:lstStyle/>
          <a:p>
            <a:r>
              <a:rPr lang="ja-JP" altLang="en-US" sz="1600" b="1" dirty="0">
                <a:solidFill>
                  <a:srgbClr val="0070C0"/>
                </a:solidFill>
              </a:rPr>
              <a:t>がん研究振興財団（</a:t>
            </a:r>
            <a:r>
              <a:rPr lang="en-US" altLang="ja-JP" sz="1600" b="1" dirty="0">
                <a:solidFill>
                  <a:srgbClr val="0070C0"/>
                </a:solidFill>
              </a:rPr>
              <a:t>www.fpcr.or.jp</a:t>
            </a:r>
            <a:r>
              <a:rPr lang="ja-JP" altLang="en-US" sz="1600" b="1" dirty="0">
                <a:solidFill>
                  <a:srgbClr val="0070C0"/>
                </a:solidFill>
              </a:rPr>
              <a:t>）より</a:t>
            </a:r>
            <a:endParaRPr kumimoji="1" lang="ja-JP" altLang="en-US" sz="1600" b="1" dirty="0">
              <a:solidFill>
                <a:srgbClr val="0070C0"/>
              </a:solidFill>
            </a:endParaRPr>
          </a:p>
        </p:txBody>
      </p:sp>
      <p:sp>
        <p:nvSpPr>
          <p:cNvPr id="8" name="正方形/長方形 7">
            <a:extLst>
              <a:ext uri="{FF2B5EF4-FFF2-40B4-BE49-F238E27FC236}">
                <a16:creationId xmlns:a16="http://schemas.microsoft.com/office/drawing/2014/main" id="{5447D286-77BF-4C38-945C-99193936380E}"/>
              </a:ext>
            </a:extLst>
          </p:cNvPr>
          <p:cNvSpPr/>
          <p:nvPr/>
        </p:nvSpPr>
        <p:spPr>
          <a:xfrm>
            <a:off x="1155619" y="4653136"/>
            <a:ext cx="2496277" cy="93610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214F190-48F2-4CC9-B1AC-7EE890C85276}"/>
              </a:ext>
            </a:extLst>
          </p:cNvPr>
          <p:cNvSpPr/>
          <p:nvPr/>
        </p:nvSpPr>
        <p:spPr>
          <a:xfrm>
            <a:off x="3651897" y="3284984"/>
            <a:ext cx="704078" cy="2304256"/>
          </a:xfrm>
          <a:prstGeom prst="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AutoShape 76">
            <a:extLst>
              <a:ext uri="{FF2B5EF4-FFF2-40B4-BE49-F238E27FC236}">
                <a16:creationId xmlns:a16="http://schemas.microsoft.com/office/drawing/2014/main" id="{F9492E63-5277-4C3E-925A-4CC37292462E}"/>
              </a:ext>
            </a:extLst>
          </p:cNvPr>
          <p:cNvSpPr>
            <a:spLocks/>
          </p:cNvSpPr>
          <p:nvPr/>
        </p:nvSpPr>
        <p:spPr bwMode="auto">
          <a:xfrm rot="5400000">
            <a:off x="2199510" y="3113190"/>
            <a:ext cx="344488" cy="2560284"/>
          </a:xfrm>
          <a:prstGeom prst="leftBrace">
            <a:avLst>
              <a:gd name="adj1" fmla="val 102189"/>
              <a:gd name="adj2" fmla="val 50000"/>
            </a:avLst>
          </a:prstGeom>
          <a:noFill/>
          <a:ln w="19050">
            <a:solidFill>
              <a:srgbClr val="311CCA"/>
            </a:solidFill>
            <a:round/>
            <a:headEnd/>
            <a:tailEnd/>
          </a:ln>
          <a:effectLst/>
        </p:spPr>
        <p:txBody>
          <a:bodyPr wrap="none" anchor="ctr"/>
          <a:lstStyle/>
          <a:p>
            <a:endParaRPr lang="ja-JP" altLang="en-US"/>
          </a:p>
        </p:txBody>
      </p:sp>
      <p:sp>
        <p:nvSpPr>
          <p:cNvPr id="11" name="AutoShape 76">
            <a:extLst>
              <a:ext uri="{FF2B5EF4-FFF2-40B4-BE49-F238E27FC236}">
                <a16:creationId xmlns:a16="http://schemas.microsoft.com/office/drawing/2014/main" id="{123707ED-455D-42EE-B7E0-66955F2E28A2}"/>
              </a:ext>
            </a:extLst>
          </p:cNvPr>
          <p:cNvSpPr>
            <a:spLocks/>
          </p:cNvSpPr>
          <p:nvPr/>
        </p:nvSpPr>
        <p:spPr bwMode="auto">
          <a:xfrm rot="5400000">
            <a:off x="2583553" y="1352996"/>
            <a:ext cx="344488" cy="3200356"/>
          </a:xfrm>
          <a:prstGeom prst="leftBrace">
            <a:avLst>
              <a:gd name="adj1" fmla="val 102189"/>
              <a:gd name="adj2" fmla="val 50000"/>
            </a:avLst>
          </a:prstGeom>
          <a:noFill/>
          <a:ln w="19050">
            <a:solidFill>
              <a:srgbClr val="FF0000"/>
            </a:solidFill>
            <a:round/>
            <a:headEnd/>
            <a:tailEnd/>
          </a:ln>
          <a:effectLst/>
        </p:spPr>
        <p:txBody>
          <a:bodyPr wrap="none" anchor="ctr"/>
          <a:lstStyle/>
          <a:p>
            <a:endParaRPr lang="ja-JP" altLang="en-US"/>
          </a:p>
        </p:txBody>
      </p:sp>
      <p:sp>
        <p:nvSpPr>
          <p:cNvPr id="12" name="Text Box 77">
            <a:extLst>
              <a:ext uri="{FF2B5EF4-FFF2-40B4-BE49-F238E27FC236}">
                <a16:creationId xmlns:a16="http://schemas.microsoft.com/office/drawing/2014/main" id="{32F99CC0-C57C-4533-BAB7-3F004729249B}"/>
              </a:ext>
            </a:extLst>
          </p:cNvPr>
          <p:cNvSpPr txBox="1">
            <a:spLocks noChangeArrowheads="1"/>
          </p:cNvSpPr>
          <p:nvPr/>
        </p:nvSpPr>
        <p:spPr bwMode="auto">
          <a:xfrm>
            <a:off x="1479999" y="2348887"/>
            <a:ext cx="2220481" cy="461665"/>
          </a:xfrm>
          <a:prstGeom prst="rect">
            <a:avLst/>
          </a:prstGeom>
          <a:noFill/>
          <a:ln w="19050">
            <a:noFill/>
            <a:miter lim="800000"/>
            <a:headEnd/>
            <a:tailEnd/>
          </a:ln>
          <a:effectLst/>
        </p:spPr>
        <p:txBody>
          <a:bodyPr wrap="none">
            <a:spAutoFit/>
          </a:bodyPr>
          <a:lstStyle/>
          <a:p>
            <a:pPr algn="ctr"/>
            <a:r>
              <a:rPr lang="ja-JP" altLang="en-US" sz="2400" b="1" dirty="0">
                <a:solidFill>
                  <a:srgbClr val="FF0000"/>
                </a:solidFill>
                <a:latin typeface="Times New Roman" pitchFamily="18" charset="0"/>
              </a:rPr>
              <a:t>ミニ移植の適応</a:t>
            </a:r>
          </a:p>
        </p:txBody>
      </p:sp>
      <p:sp>
        <p:nvSpPr>
          <p:cNvPr id="13" name="Text Box 78">
            <a:extLst>
              <a:ext uri="{FF2B5EF4-FFF2-40B4-BE49-F238E27FC236}">
                <a16:creationId xmlns:a16="http://schemas.microsoft.com/office/drawing/2014/main" id="{C3FA0287-0487-4DB0-B76B-D5C626C1EAF6}"/>
              </a:ext>
            </a:extLst>
          </p:cNvPr>
          <p:cNvSpPr txBox="1">
            <a:spLocks noChangeArrowheads="1"/>
          </p:cNvSpPr>
          <p:nvPr/>
        </p:nvSpPr>
        <p:spPr bwMode="auto">
          <a:xfrm>
            <a:off x="1216987" y="3645028"/>
            <a:ext cx="2350323" cy="461665"/>
          </a:xfrm>
          <a:prstGeom prst="rect">
            <a:avLst/>
          </a:prstGeom>
          <a:noFill/>
          <a:ln w="19050">
            <a:noFill/>
            <a:miter lim="800000"/>
            <a:headEnd/>
            <a:tailEnd/>
          </a:ln>
          <a:effectLst/>
        </p:spPr>
        <p:txBody>
          <a:bodyPr wrap="none">
            <a:spAutoFit/>
          </a:bodyPr>
          <a:lstStyle/>
          <a:p>
            <a:pPr algn="ctr"/>
            <a:r>
              <a:rPr lang="ja-JP" altLang="en-US" sz="2400" b="1" dirty="0">
                <a:solidFill>
                  <a:srgbClr val="311CCA"/>
                </a:solidFill>
                <a:latin typeface="Times New Roman" pitchFamily="18" charset="0"/>
              </a:rPr>
              <a:t>通常移植の適応</a:t>
            </a:r>
          </a:p>
        </p:txBody>
      </p:sp>
      <p:sp>
        <p:nvSpPr>
          <p:cNvPr id="2" name="正方形/長方形 1">
            <a:extLst>
              <a:ext uri="{FF2B5EF4-FFF2-40B4-BE49-F238E27FC236}">
                <a16:creationId xmlns:a16="http://schemas.microsoft.com/office/drawing/2014/main" id="{80F02F54-BAD7-4B0C-AD70-7DAC47DFB486}"/>
              </a:ext>
            </a:extLst>
          </p:cNvPr>
          <p:cNvSpPr/>
          <p:nvPr/>
        </p:nvSpPr>
        <p:spPr>
          <a:xfrm>
            <a:off x="5495935" y="1157050"/>
            <a:ext cx="3395483" cy="2122376"/>
          </a:xfrm>
          <a:prstGeom prst="rect">
            <a:avLst/>
          </a:prstGeom>
        </p:spPr>
        <p:txBody>
          <a:bodyPr wrap="square">
            <a:spAutoFit/>
          </a:bodyPr>
          <a:lstStyle/>
          <a:p>
            <a:pPr eaLnBrk="0" hangingPunct="0">
              <a:lnSpc>
                <a:spcPct val="150000"/>
              </a:lnSpc>
            </a:pPr>
            <a:r>
              <a:rPr kumimoji="0" lang="ja-JP" altLang="en-US" b="1" dirty="0"/>
              <a:t>年齢による移植適応</a:t>
            </a:r>
          </a:p>
          <a:p>
            <a:pPr eaLnBrk="0" hangingPunct="0">
              <a:lnSpc>
                <a:spcPct val="150000"/>
              </a:lnSpc>
            </a:pPr>
            <a:r>
              <a:rPr kumimoji="0" lang="ja-JP" altLang="en-US" b="1" dirty="0"/>
              <a:t>　フル移植　</a:t>
            </a:r>
            <a:r>
              <a:rPr kumimoji="0" lang="en-US" altLang="ja-JP" b="1" dirty="0"/>
              <a:t>55</a:t>
            </a:r>
            <a:r>
              <a:rPr kumimoji="0" lang="ja-JP" altLang="en-US" b="1" dirty="0"/>
              <a:t>歳以下</a:t>
            </a:r>
          </a:p>
          <a:p>
            <a:pPr eaLnBrk="0" hangingPunct="0">
              <a:lnSpc>
                <a:spcPct val="150000"/>
              </a:lnSpc>
            </a:pPr>
            <a:r>
              <a:rPr kumimoji="0" lang="ja-JP" altLang="en-US" b="1" dirty="0"/>
              <a:t>　ミニ移植　</a:t>
            </a:r>
            <a:r>
              <a:rPr kumimoji="0" lang="en-US" altLang="ja-JP" b="1" dirty="0"/>
              <a:t>65</a:t>
            </a:r>
            <a:r>
              <a:rPr kumimoji="0" lang="ja-JP" altLang="en-US" b="1" dirty="0"/>
              <a:t>歳以下　か？</a:t>
            </a:r>
            <a:endParaRPr kumimoji="0" lang="en-US" altLang="ja-JP" b="1" dirty="0"/>
          </a:p>
          <a:p>
            <a:pPr eaLnBrk="0" hangingPunct="0">
              <a:lnSpc>
                <a:spcPct val="150000"/>
              </a:lnSpc>
            </a:pPr>
            <a:endParaRPr kumimoji="0" lang="ja-JP" altLang="en-US" b="1" dirty="0"/>
          </a:p>
          <a:p>
            <a:pPr eaLnBrk="0" hangingPunct="0">
              <a:lnSpc>
                <a:spcPct val="150000"/>
              </a:lnSpc>
            </a:pPr>
            <a:r>
              <a:rPr kumimoji="0" lang="en-US" altLang="ja-JP" b="1" dirty="0"/>
              <a:t>60</a:t>
            </a:r>
            <a:r>
              <a:rPr kumimoji="0" lang="ja-JP" altLang="en-US" b="1" dirty="0"/>
              <a:t>歳以上は個体差を慎重に検討</a:t>
            </a:r>
            <a:endParaRPr lang="ja-JP" altLang="en-US" dirty="0"/>
          </a:p>
        </p:txBody>
      </p:sp>
    </p:spTree>
    <p:extLst>
      <p:ext uri="{BB962C8B-B14F-4D97-AF65-F5344CB8AC3E}">
        <p14:creationId xmlns:p14="http://schemas.microsoft.com/office/powerpoint/2010/main" val="11778759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より安全な移植を目指して</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EC47754-5549-41DE-BE13-0871E48C02FE}"/>
              </a:ext>
            </a:extLst>
          </p:cNvPr>
          <p:cNvSpPr txBox="1"/>
          <p:nvPr/>
        </p:nvSpPr>
        <p:spPr>
          <a:xfrm>
            <a:off x="107504" y="1196752"/>
            <a:ext cx="7128792" cy="523220"/>
          </a:xfrm>
          <a:prstGeom prst="rect">
            <a:avLst/>
          </a:prstGeom>
          <a:noFill/>
        </p:spPr>
        <p:txBody>
          <a:bodyPr wrap="square" rtlCol="0">
            <a:spAutoFit/>
          </a:bodyPr>
          <a:lstStyle/>
          <a:p>
            <a:r>
              <a:rPr kumimoji="1" lang="ja-JP" altLang="en-US" sz="2800" dirty="0">
                <a:solidFill>
                  <a:schemeClr val="bg1">
                    <a:lumMod val="50000"/>
                  </a:schemeClr>
                </a:solidFill>
                <a:latin typeface="HGP創英角ｺﾞｼｯｸUB" pitchFamily="50" charset="-128"/>
                <a:ea typeface="HGP創英角ｺﾞｼｯｸUB" pitchFamily="50" charset="-128"/>
              </a:rPr>
              <a:t>造血幹細胞移植での最大の予後要因　３つ</a:t>
            </a:r>
            <a:endParaRPr kumimoji="1" lang="ja-JP" altLang="en-US" sz="2800" b="1" dirty="0">
              <a:solidFill>
                <a:schemeClr val="bg1">
                  <a:lumMod val="50000"/>
                </a:schemeClr>
              </a:solidFill>
              <a:latin typeface="HGP創英角ｺﾞｼｯｸUB" pitchFamily="50" charset="-128"/>
              <a:ea typeface="HGP創英角ｺﾞｼｯｸUB" pitchFamily="50" charset="-128"/>
            </a:endParaRPr>
          </a:p>
        </p:txBody>
      </p:sp>
      <p:sp>
        <p:nvSpPr>
          <p:cNvPr id="9" name="テキスト ボックス 8">
            <a:extLst>
              <a:ext uri="{FF2B5EF4-FFF2-40B4-BE49-F238E27FC236}">
                <a16:creationId xmlns:a16="http://schemas.microsoft.com/office/drawing/2014/main" id="{6CA7802C-4B24-4A19-A7DF-1592C6988846}"/>
              </a:ext>
            </a:extLst>
          </p:cNvPr>
          <p:cNvSpPr txBox="1"/>
          <p:nvPr/>
        </p:nvSpPr>
        <p:spPr>
          <a:xfrm>
            <a:off x="539552" y="1988840"/>
            <a:ext cx="8928992" cy="4185761"/>
          </a:xfrm>
          <a:prstGeom prst="rect">
            <a:avLst/>
          </a:prstGeom>
          <a:noFill/>
        </p:spPr>
        <p:txBody>
          <a:bodyPr wrap="square" rtlCol="0">
            <a:spAutoFit/>
          </a:bodyPr>
          <a:lstStyle/>
          <a:p>
            <a:pPr marL="571500" indent="-571500">
              <a:spcAft>
                <a:spcPts val="1200"/>
              </a:spcAft>
              <a:buClr>
                <a:schemeClr val="accent2">
                  <a:lumMod val="75000"/>
                </a:schemeClr>
              </a:buClr>
              <a:buSzPct val="70000"/>
              <a:buFont typeface="Wingdings" panose="05000000000000000000" pitchFamily="2" charset="2"/>
              <a:buChar char="l"/>
            </a:pPr>
            <a:r>
              <a:rPr lang="ja-JP" altLang="en-US" sz="3600" b="1" dirty="0"/>
              <a:t>年齢</a:t>
            </a:r>
            <a:endParaRPr lang="en-US" altLang="ja-JP" sz="3600" b="1" dirty="0"/>
          </a:p>
          <a:p>
            <a:pPr>
              <a:spcAft>
                <a:spcPts val="1200"/>
              </a:spcAft>
              <a:buClr>
                <a:schemeClr val="accent2">
                  <a:lumMod val="75000"/>
                </a:schemeClr>
              </a:buClr>
              <a:buSzPct val="70000"/>
            </a:pPr>
            <a:r>
              <a:rPr kumimoji="1" lang="ja-JP" altLang="en-US" sz="3600" dirty="0"/>
              <a:t>　　　　　→</a:t>
            </a:r>
            <a:r>
              <a:rPr kumimoji="1" lang="ja-JP" altLang="en-US" sz="3600" b="1" dirty="0">
                <a:solidFill>
                  <a:srgbClr val="FF0000"/>
                </a:solidFill>
              </a:rPr>
              <a:t>ミニ移植</a:t>
            </a:r>
            <a:r>
              <a:rPr kumimoji="1" lang="ja-JP" altLang="en-US" sz="3600" dirty="0"/>
              <a:t>の開発</a:t>
            </a:r>
            <a:endParaRPr kumimoji="1" lang="en-US" altLang="ja-JP" sz="3200" dirty="0"/>
          </a:p>
          <a:p>
            <a:pPr marL="571500" indent="-571500">
              <a:spcAft>
                <a:spcPts val="1200"/>
              </a:spcAft>
              <a:buClr>
                <a:schemeClr val="accent2">
                  <a:lumMod val="75000"/>
                </a:schemeClr>
              </a:buClr>
              <a:buSzPct val="70000"/>
              <a:buFont typeface="Wingdings" panose="05000000000000000000" pitchFamily="2" charset="2"/>
              <a:buChar char="l"/>
            </a:pPr>
            <a:r>
              <a:rPr kumimoji="1" lang="ja-JP" altLang="en-US" sz="3600" b="1" dirty="0"/>
              <a:t>病期・病態</a:t>
            </a:r>
            <a:endParaRPr kumimoji="1" lang="en-US" altLang="ja-JP" sz="3600" b="1" dirty="0"/>
          </a:p>
          <a:p>
            <a:pPr>
              <a:spcAft>
                <a:spcPts val="1200"/>
              </a:spcAft>
              <a:buClr>
                <a:schemeClr val="accent2">
                  <a:lumMod val="75000"/>
                </a:schemeClr>
              </a:buClr>
              <a:buSzPct val="70000"/>
            </a:pPr>
            <a:r>
              <a:rPr lang="ja-JP" altLang="en-US" sz="3600" dirty="0"/>
              <a:t>　　　　　→</a:t>
            </a:r>
            <a:r>
              <a:rPr lang="ja-JP" altLang="en-US" sz="3600" dirty="0">
                <a:solidFill>
                  <a:srgbClr val="FF0000"/>
                </a:solidFill>
              </a:rPr>
              <a:t>新規分子標的薬</a:t>
            </a:r>
            <a:r>
              <a:rPr lang="ja-JP" altLang="en-US" sz="3600" dirty="0"/>
              <a:t>の登場</a:t>
            </a:r>
            <a:endParaRPr kumimoji="1" lang="en-US" altLang="ja-JP" sz="3600" dirty="0"/>
          </a:p>
          <a:p>
            <a:pPr marL="571500" indent="-571500">
              <a:spcAft>
                <a:spcPts val="1200"/>
              </a:spcAft>
              <a:buClr>
                <a:schemeClr val="accent2">
                  <a:lumMod val="75000"/>
                </a:schemeClr>
              </a:buClr>
              <a:buSzPct val="70000"/>
              <a:buFont typeface="Wingdings" panose="05000000000000000000" pitchFamily="2" charset="2"/>
              <a:buChar char="l"/>
            </a:pPr>
            <a:r>
              <a:rPr lang="en-US" altLang="ja-JP" sz="3600" b="1" dirty="0"/>
              <a:t>HLA</a:t>
            </a:r>
            <a:r>
              <a:rPr kumimoji="1" lang="ja-JP" altLang="en-US" sz="3600" b="1" dirty="0"/>
              <a:t>適合性</a:t>
            </a:r>
            <a:endParaRPr kumimoji="1" lang="en-US" altLang="ja-JP" sz="3600" b="1" dirty="0"/>
          </a:p>
          <a:p>
            <a:pPr>
              <a:spcAft>
                <a:spcPts val="1200"/>
              </a:spcAft>
              <a:buClr>
                <a:schemeClr val="accent2">
                  <a:lumMod val="75000"/>
                </a:schemeClr>
              </a:buClr>
              <a:buSzPct val="70000"/>
            </a:pPr>
            <a:r>
              <a:rPr lang="ja-JP" altLang="en-US" sz="3600" dirty="0"/>
              <a:t>　　　　　→</a:t>
            </a:r>
            <a:r>
              <a:rPr lang="ja-JP" altLang="en-US" sz="3600" dirty="0">
                <a:solidFill>
                  <a:srgbClr val="FF0000"/>
                </a:solidFill>
              </a:rPr>
              <a:t>ハプロ移植</a:t>
            </a:r>
            <a:r>
              <a:rPr lang="ja-JP" altLang="en-US" sz="3600" dirty="0"/>
              <a:t>の開発</a:t>
            </a:r>
            <a:endParaRPr kumimoji="1" lang="ja-JP" altLang="en-US" sz="3600" dirty="0"/>
          </a:p>
        </p:txBody>
      </p:sp>
      <p:sp>
        <p:nvSpPr>
          <p:cNvPr id="6" name="正方形/長方形 5">
            <a:extLst>
              <a:ext uri="{FF2B5EF4-FFF2-40B4-BE49-F238E27FC236}">
                <a16:creationId xmlns:a16="http://schemas.microsoft.com/office/drawing/2014/main" id="{EB982D55-2DBE-4F64-8340-B3812E77F703}"/>
              </a:ext>
            </a:extLst>
          </p:cNvPr>
          <p:cNvSpPr/>
          <p:nvPr/>
        </p:nvSpPr>
        <p:spPr>
          <a:xfrm>
            <a:off x="395536" y="1825743"/>
            <a:ext cx="8136904" cy="145924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653679DA-FBD1-4914-8C7D-886ECE199766}"/>
              </a:ext>
            </a:extLst>
          </p:cNvPr>
          <p:cNvSpPr/>
          <p:nvPr/>
        </p:nvSpPr>
        <p:spPr>
          <a:xfrm>
            <a:off x="398010" y="4797152"/>
            <a:ext cx="8136904" cy="137744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7263099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mj-ea"/>
                <a:ea typeface="+mj-ea"/>
              </a:rPr>
              <a:t>　移植のタイミング</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2">
            <a:extLst>
              <a:ext uri="{FF2B5EF4-FFF2-40B4-BE49-F238E27FC236}">
                <a16:creationId xmlns:a16="http://schemas.microsoft.com/office/drawing/2014/main" id="{E7A324F7-3C38-4894-BEB1-D344E9A7603E}"/>
              </a:ext>
            </a:extLst>
          </p:cNvPr>
          <p:cNvSpPr>
            <a:spLocks noChangeArrowheads="1"/>
          </p:cNvSpPr>
          <p:nvPr/>
        </p:nvSpPr>
        <p:spPr bwMode="auto">
          <a:xfrm>
            <a:off x="8963627" y="547689"/>
            <a:ext cx="184731" cy="338554"/>
          </a:xfrm>
          <a:prstGeom prst="rect">
            <a:avLst/>
          </a:prstGeom>
          <a:noFill/>
          <a:ln w="9525">
            <a:noFill/>
            <a:miter lim="800000"/>
            <a:headEnd/>
            <a:tailEnd/>
          </a:ln>
        </p:spPr>
        <p:txBody>
          <a:bodyPr wrap="none">
            <a:spAutoFit/>
          </a:bodyPr>
          <a:lstStyle/>
          <a:p>
            <a:endParaRPr lang="ja-JP" altLang="en-US">
              <a:latin typeface="+mn-ea"/>
              <a:ea typeface="+mn-ea"/>
            </a:endParaRPr>
          </a:p>
        </p:txBody>
      </p:sp>
      <p:sp>
        <p:nvSpPr>
          <p:cNvPr id="2" name="正方形/長方形 1">
            <a:extLst>
              <a:ext uri="{FF2B5EF4-FFF2-40B4-BE49-F238E27FC236}">
                <a16:creationId xmlns:a16="http://schemas.microsoft.com/office/drawing/2014/main" id="{F6416374-1DA2-44AA-8202-1FF7CBFE7937}"/>
              </a:ext>
            </a:extLst>
          </p:cNvPr>
          <p:cNvSpPr/>
          <p:nvPr/>
        </p:nvSpPr>
        <p:spPr>
          <a:xfrm>
            <a:off x="395536" y="836712"/>
            <a:ext cx="7992888" cy="1137106"/>
          </a:xfrm>
          <a:prstGeom prst="rect">
            <a:avLst/>
          </a:prstGeom>
        </p:spPr>
        <p:txBody>
          <a:bodyPr wrap="square">
            <a:spAutoFit/>
          </a:bodyPr>
          <a:lstStyle/>
          <a:p>
            <a:pPr eaLnBrk="0" hangingPunct="0">
              <a:lnSpc>
                <a:spcPct val="150000"/>
              </a:lnSpc>
            </a:pPr>
            <a:r>
              <a:rPr kumimoji="0" lang="ja-JP" altLang="en-US" sz="2400" b="1" dirty="0">
                <a:solidFill>
                  <a:srgbClr val="0000FF"/>
                </a:solidFill>
              </a:rPr>
              <a:t>現在寛解状態だが、将来的に再発が予想される</a:t>
            </a:r>
            <a:endParaRPr kumimoji="0" lang="en-US" altLang="ja-JP" sz="2400" b="1" dirty="0">
              <a:solidFill>
                <a:srgbClr val="0000FF"/>
              </a:solidFill>
            </a:endParaRPr>
          </a:p>
          <a:p>
            <a:pPr eaLnBrk="0" hangingPunct="0">
              <a:lnSpc>
                <a:spcPct val="150000"/>
              </a:lnSpc>
            </a:pPr>
            <a:r>
              <a:rPr kumimoji="0" lang="ja-JP" altLang="en-US" sz="2400" b="1" dirty="0"/>
              <a:t>抗がん剤治療が全く効かない状況での移植は</a:t>
            </a:r>
            <a:r>
              <a:rPr kumimoji="0" lang="ja-JP" altLang="en-US" sz="2400" b="1" dirty="0">
                <a:solidFill>
                  <a:srgbClr val="FF0000"/>
                </a:solidFill>
              </a:rPr>
              <a:t>極めて厳しい</a:t>
            </a:r>
          </a:p>
        </p:txBody>
      </p:sp>
      <p:grpSp>
        <p:nvGrpSpPr>
          <p:cNvPr id="46" name="グループ化 45">
            <a:extLst>
              <a:ext uri="{FF2B5EF4-FFF2-40B4-BE49-F238E27FC236}">
                <a16:creationId xmlns:a16="http://schemas.microsoft.com/office/drawing/2014/main" id="{CA69A56D-CED8-47CC-993E-8FB87AE82934}"/>
              </a:ext>
            </a:extLst>
          </p:cNvPr>
          <p:cNvGrpSpPr/>
          <p:nvPr/>
        </p:nvGrpSpPr>
        <p:grpSpPr>
          <a:xfrm>
            <a:off x="244440" y="2162536"/>
            <a:ext cx="8179738" cy="4380226"/>
            <a:chOff x="2497265" y="836712"/>
            <a:chExt cx="6323200" cy="3574966"/>
          </a:xfrm>
        </p:grpSpPr>
        <p:sp>
          <p:nvSpPr>
            <p:cNvPr id="47" name="四角形: 角を丸くする 46">
              <a:extLst>
                <a:ext uri="{FF2B5EF4-FFF2-40B4-BE49-F238E27FC236}">
                  <a16:creationId xmlns:a16="http://schemas.microsoft.com/office/drawing/2014/main" id="{C326C0AD-048B-4B30-A622-9823FA29918C}"/>
                </a:ext>
              </a:extLst>
            </p:cNvPr>
            <p:cNvSpPr/>
            <p:nvPr/>
          </p:nvSpPr>
          <p:spPr>
            <a:xfrm>
              <a:off x="3708965" y="836712"/>
              <a:ext cx="5111500" cy="3574966"/>
            </a:xfrm>
            <a:prstGeom prst="roundRect">
              <a:avLst/>
            </a:prstGeom>
            <a:solidFill>
              <a:srgbClr val="00B0F0">
                <a:alpha val="1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吹き出し: 下矢印 47">
              <a:extLst>
                <a:ext uri="{FF2B5EF4-FFF2-40B4-BE49-F238E27FC236}">
                  <a16:creationId xmlns:a16="http://schemas.microsoft.com/office/drawing/2014/main" id="{A5512ADE-67A6-40D3-81DB-6BCEF93F0D92}"/>
                </a:ext>
              </a:extLst>
            </p:cNvPr>
            <p:cNvSpPr/>
            <p:nvPr/>
          </p:nvSpPr>
          <p:spPr>
            <a:xfrm>
              <a:off x="6084168" y="1052736"/>
              <a:ext cx="2347519" cy="1789696"/>
            </a:xfrm>
            <a:prstGeom prst="downArrowCallout">
              <a:avLst/>
            </a:prstGeom>
            <a:solidFill>
              <a:schemeClr val="accent6">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400" dirty="0">
                  <a:solidFill>
                    <a:schemeClr val="tx1"/>
                  </a:solidFill>
                </a:rPr>
                <a:t>抗腫瘍免疫反応</a:t>
              </a:r>
              <a:endParaRPr kumimoji="1" lang="en-US" altLang="ja-JP" sz="2400" dirty="0">
                <a:solidFill>
                  <a:schemeClr val="tx1"/>
                </a:solidFill>
              </a:endParaRPr>
            </a:p>
          </p:txBody>
        </p:sp>
        <p:sp>
          <p:nvSpPr>
            <p:cNvPr id="49" name="矢印: 下カーブ 48">
              <a:extLst>
                <a:ext uri="{FF2B5EF4-FFF2-40B4-BE49-F238E27FC236}">
                  <a16:creationId xmlns:a16="http://schemas.microsoft.com/office/drawing/2014/main" id="{DDB0E136-4407-4C2F-B72A-66A8C2873789}"/>
                </a:ext>
              </a:extLst>
            </p:cNvPr>
            <p:cNvSpPr/>
            <p:nvPr/>
          </p:nvSpPr>
          <p:spPr>
            <a:xfrm>
              <a:off x="3142692" y="1109110"/>
              <a:ext cx="1800423" cy="765484"/>
            </a:xfrm>
            <a:prstGeom prst="curvedDownArrow">
              <a:avLst>
                <a:gd name="adj1" fmla="val 8051"/>
                <a:gd name="adj2" fmla="val 28404"/>
                <a:gd name="adj3" fmla="val 16391"/>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テキスト ボックス 49">
              <a:extLst>
                <a:ext uri="{FF2B5EF4-FFF2-40B4-BE49-F238E27FC236}">
                  <a16:creationId xmlns:a16="http://schemas.microsoft.com/office/drawing/2014/main" id="{D30A1579-C7AB-4BC2-AF7D-0506A0065C23}"/>
                </a:ext>
              </a:extLst>
            </p:cNvPr>
            <p:cNvSpPr txBox="1"/>
            <p:nvPr/>
          </p:nvSpPr>
          <p:spPr>
            <a:xfrm>
              <a:off x="2497265" y="2685029"/>
              <a:ext cx="1544994" cy="427031"/>
            </a:xfrm>
            <a:prstGeom prst="rect">
              <a:avLst/>
            </a:prstGeom>
            <a:noFill/>
          </p:spPr>
          <p:txBody>
            <a:bodyPr wrap="square" rtlCol="0">
              <a:spAutoFit/>
            </a:bodyPr>
            <a:lstStyle/>
            <a:p>
              <a:r>
                <a:rPr kumimoji="1" lang="ja-JP" altLang="en-US" sz="2800" b="1" dirty="0">
                  <a:solidFill>
                    <a:srgbClr val="7030A0"/>
                  </a:solidFill>
                  <a:latin typeface="AR P丸ゴシック体E" pitchFamily="50" charset="-128"/>
                  <a:ea typeface="AR P丸ゴシック体E" pitchFamily="50" charset="-128"/>
                </a:rPr>
                <a:t>腫瘍細胞</a:t>
              </a:r>
            </a:p>
          </p:txBody>
        </p:sp>
        <p:sp>
          <p:nvSpPr>
            <p:cNvPr id="51" name="フリーフォーム: 図形 50">
              <a:extLst>
                <a:ext uri="{FF2B5EF4-FFF2-40B4-BE49-F238E27FC236}">
                  <a16:creationId xmlns:a16="http://schemas.microsoft.com/office/drawing/2014/main" id="{BD830CA0-9B42-4BA2-8055-384F725DF3BE}"/>
                </a:ext>
              </a:extLst>
            </p:cNvPr>
            <p:cNvSpPr/>
            <p:nvPr/>
          </p:nvSpPr>
          <p:spPr>
            <a:xfrm>
              <a:off x="3702232" y="2880699"/>
              <a:ext cx="4701732" cy="1018698"/>
            </a:xfrm>
            <a:custGeom>
              <a:avLst/>
              <a:gdLst>
                <a:gd name="connsiteX0" fmla="*/ 0 w 2290119"/>
                <a:gd name="connsiteY0" fmla="*/ 0 h 626873"/>
                <a:gd name="connsiteX1" fmla="*/ 650790 w 2290119"/>
                <a:gd name="connsiteY1" fmla="*/ 362465 h 626873"/>
                <a:gd name="connsiteX2" fmla="*/ 1087395 w 2290119"/>
                <a:gd name="connsiteY2" fmla="*/ 626076 h 626873"/>
                <a:gd name="connsiteX3" fmla="*/ 2290119 w 2290119"/>
                <a:gd name="connsiteY3" fmla="*/ 428368 h 626873"/>
                <a:gd name="connsiteX0" fmla="*/ 0 w 2290119"/>
                <a:gd name="connsiteY0" fmla="*/ 0 h 567029"/>
                <a:gd name="connsiteX1" fmla="*/ 650790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911179 w 2290119"/>
                <a:gd name="connsiteY2" fmla="*/ 565379 h 567029"/>
                <a:gd name="connsiteX3" fmla="*/ 2290119 w 2290119"/>
                <a:gd name="connsiteY3" fmla="*/ 428368 h 567029"/>
                <a:gd name="connsiteX0" fmla="*/ 0 w 2290119"/>
                <a:gd name="connsiteY0" fmla="*/ 0 h 572345"/>
                <a:gd name="connsiteX1" fmla="*/ 807309 w 2290119"/>
                <a:gd name="connsiteY1" fmla="*/ 362465 h 572345"/>
                <a:gd name="connsiteX2" fmla="*/ 1911179 w 2290119"/>
                <a:gd name="connsiteY2" fmla="*/ 565379 h 572345"/>
                <a:gd name="connsiteX3" fmla="*/ 2290119 w 2290119"/>
                <a:gd name="connsiteY3" fmla="*/ 428368 h 572345"/>
                <a:gd name="connsiteX0" fmla="*/ 0 w 2290119"/>
                <a:gd name="connsiteY0" fmla="*/ 0 h 570107"/>
                <a:gd name="connsiteX1" fmla="*/ 807309 w 2290119"/>
                <a:gd name="connsiteY1" fmla="*/ 362465 h 570107"/>
                <a:gd name="connsiteX2" fmla="*/ 1911179 w 2290119"/>
                <a:gd name="connsiteY2" fmla="*/ 565379 h 570107"/>
                <a:gd name="connsiteX3" fmla="*/ 2290119 w 2290119"/>
                <a:gd name="connsiteY3" fmla="*/ 428368 h 570107"/>
                <a:gd name="connsiteX0" fmla="*/ 0 w 2290119"/>
                <a:gd name="connsiteY0" fmla="*/ 0 h 570107"/>
                <a:gd name="connsiteX1" fmla="*/ 807309 w 2290119"/>
                <a:gd name="connsiteY1" fmla="*/ 362465 h 570107"/>
                <a:gd name="connsiteX2" fmla="*/ 1886465 w 2290119"/>
                <a:gd name="connsiteY2" fmla="*/ 565379 h 570107"/>
                <a:gd name="connsiteX3" fmla="*/ 2290119 w 2290119"/>
                <a:gd name="connsiteY3" fmla="*/ 428368 h 570107"/>
                <a:gd name="connsiteX0" fmla="*/ 0 w 2290119"/>
                <a:gd name="connsiteY0" fmla="*/ 0 h 428368"/>
                <a:gd name="connsiteX1" fmla="*/ 807309 w 2290119"/>
                <a:gd name="connsiteY1" fmla="*/ 362465 h 428368"/>
                <a:gd name="connsiteX2" fmla="*/ 2290119 w 2290119"/>
                <a:gd name="connsiteY2" fmla="*/ 428368 h 428368"/>
                <a:gd name="connsiteX0" fmla="*/ 0 w 2290119"/>
                <a:gd name="connsiteY0" fmla="*/ 0 h 453245"/>
                <a:gd name="connsiteX1" fmla="*/ 807309 w 2290119"/>
                <a:gd name="connsiteY1" fmla="*/ 423162 h 453245"/>
                <a:gd name="connsiteX2" fmla="*/ 2290119 w 2290119"/>
                <a:gd name="connsiteY2" fmla="*/ 428368 h 453245"/>
                <a:gd name="connsiteX0" fmla="*/ 0 w 2265406"/>
                <a:gd name="connsiteY0" fmla="*/ 0 h 532420"/>
                <a:gd name="connsiteX1" fmla="*/ 807309 w 2265406"/>
                <a:gd name="connsiteY1" fmla="*/ 423162 h 532420"/>
                <a:gd name="connsiteX2" fmla="*/ 2265406 w 2265406"/>
                <a:gd name="connsiteY2" fmla="*/ 532420 h 532420"/>
                <a:gd name="connsiteX0" fmla="*/ 0 w 2268609"/>
                <a:gd name="connsiteY0" fmla="*/ 0 h 4878735"/>
                <a:gd name="connsiteX1" fmla="*/ 810512 w 2268609"/>
                <a:gd name="connsiteY1" fmla="*/ 4769477 h 4878735"/>
                <a:gd name="connsiteX2" fmla="*/ 2268609 w 2268609"/>
                <a:gd name="connsiteY2" fmla="*/ 4878735 h 4878735"/>
                <a:gd name="connsiteX0" fmla="*/ 0 w 2268609"/>
                <a:gd name="connsiteY0" fmla="*/ 0 h 4878735"/>
                <a:gd name="connsiteX1" fmla="*/ 861750 w 2268609"/>
                <a:gd name="connsiteY1" fmla="*/ 3224121 h 4878735"/>
                <a:gd name="connsiteX2" fmla="*/ 2268609 w 2268609"/>
                <a:gd name="connsiteY2" fmla="*/ 4878735 h 4878735"/>
                <a:gd name="connsiteX0" fmla="*/ 0 w 2268609"/>
                <a:gd name="connsiteY0" fmla="*/ 0 h 4878735"/>
                <a:gd name="connsiteX1" fmla="*/ 858547 w 2268609"/>
                <a:gd name="connsiteY1" fmla="*/ 4608501 h 4878735"/>
                <a:gd name="connsiteX2" fmla="*/ 2268609 w 2268609"/>
                <a:gd name="connsiteY2" fmla="*/ 4878735 h 4878735"/>
                <a:gd name="connsiteX0" fmla="*/ 0 w 2271811"/>
                <a:gd name="connsiteY0" fmla="*/ 0 h 4612434"/>
                <a:gd name="connsiteX1" fmla="*/ 858547 w 2271811"/>
                <a:gd name="connsiteY1" fmla="*/ 4608501 h 4612434"/>
                <a:gd name="connsiteX2" fmla="*/ 2271811 w 2271811"/>
                <a:gd name="connsiteY2" fmla="*/ 3268991 h 4612434"/>
                <a:gd name="connsiteX0" fmla="*/ 0 w 2271811"/>
                <a:gd name="connsiteY0" fmla="*/ 0 h 4614634"/>
                <a:gd name="connsiteX1" fmla="*/ 858547 w 2271811"/>
                <a:gd name="connsiteY1" fmla="*/ 4608501 h 4614634"/>
                <a:gd name="connsiteX2" fmla="*/ 2271811 w 2271811"/>
                <a:gd name="connsiteY2" fmla="*/ 3268991 h 4614634"/>
                <a:gd name="connsiteX0" fmla="*/ 0 w 2236585"/>
                <a:gd name="connsiteY0" fmla="*/ 0 h 4611377"/>
                <a:gd name="connsiteX1" fmla="*/ 858547 w 2236585"/>
                <a:gd name="connsiteY1" fmla="*/ 4608501 h 4611377"/>
                <a:gd name="connsiteX2" fmla="*/ 2236585 w 2236585"/>
                <a:gd name="connsiteY2" fmla="*/ 2174366 h 4611377"/>
                <a:gd name="connsiteX0" fmla="*/ 0 w 2236585"/>
                <a:gd name="connsiteY0" fmla="*/ 0 h 4614346"/>
                <a:gd name="connsiteX1" fmla="*/ 858547 w 2236585"/>
                <a:gd name="connsiteY1" fmla="*/ 4608501 h 4614346"/>
                <a:gd name="connsiteX2" fmla="*/ 2236585 w 2236585"/>
                <a:gd name="connsiteY2" fmla="*/ 2174366 h 4614346"/>
              </a:gdLst>
              <a:ahLst/>
              <a:cxnLst>
                <a:cxn ang="0">
                  <a:pos x="connsiteX0" y="connsiteY0"/>
                </a:cxn>
                <a:cxn ang="0">
                  <a:pos x="connsiteX1" y="connsiteY1"/>
                </a:cxn>
                <a:cxn ang="0">
                  <a:pos x="connsiteX2" y="connsiteY2"/>
                </a:cxn>
              </a:cxnLst>
              <a:rect l="l" t="t" r="r" b="b"/>
              <a:pathLst>
                <a:path w="2236585" h="4614346">
                  <a:moveTo>
                    <a:pt x="0" y="0"/>
                  </a:moveTo>
                  <a:cubicBezTo>
                    <a:pt x="216930" y="120822"/>
                    <a:pt x="480979" y="4519764"/>
                    <a:pt x="858547" y="4608501"/>
                  </a:cubicBezTo>
                  <a:cubicBezTo>
                    <a:pt x="1236115" y="4697238"/>
                    <a:pt x="1943678" y="3770383"/>
                    <a:pt x="2236585" y="2174366"/>
                  </a:cubicBezTo>
                </a:path>
              </a:pathLst>
            </a:custGeom>
            <a:noFill/>
            <a:ln w="41275">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8B2CD125-A431-43AC-810F-3CEA0CC1D459}"/>
                </a:ext>
              </a:extLst>
            </p:cNvPr>
            <p:cNvSpPr/>
            <p:nvPr/>
          </p:nvSpPr>
          <p:spPr>
            <a:xfrm>
              <a:off x="3864096" y="2739143"/>
              <a:ext cx="617682" cy="1215278"/>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latin typeface="AR P丸ゴシック体E" pitchFamily="50" charset="-128"/>
                  <a:ea typeface="AR P丸ゴシック体E" pitchFamily="50" charset="-128"/>
                </a:rPr>
                <a:t>超大量</a:t>
              </a:r>
              <a:endParaRPr kumimoji="1" lang="en-US" altLang="ja-JP" b="1" dirty="0">
                <a:solidFill>
                  <a:schemeClr val="bg1"/>
                </a:solidFill>
                <a:latin typeface="AR P丸ゴシック体E" pitchFamily="50" charset="-128"/>
                <a:ea typeface="AR P丸ゴシック体E" pitchFamily="50" charset="-128"/>
              </a:endParaRPr>
            </a:p>
            <a:p>
              <a:pPr algn="ctr"/>
              <a:r>
                <a:rPr kumimoji="1" lang="ja-JP" altLang="en-US" b="1" dirty="0">
                  <a:solidFill>
                    <a:schemeClr val="bg1"/>
                  </a:solidFill>
                  <a:latin typeface="AR P丸ゴシック体E" pitchFamily="50" charset="-128"/>
                  <a:ea typeface="AR P丸ゴシック体E" pitchFamily="50" charset="-128"/>
                </a:rPr>
                <a:t>抗がん剤</a:t>
              </a:r>
            </a:p>
          </p:txBody>
        </p:sp>
        <p:sp>
          <p:nvSpPr>
            <p:cNvPr id="53" name="正方形/長方形 52">
              <a:extLst>
                <a:ext uri="{FF2B5EF4-FFF2-40B4-BE49-F238E27FC236}">
                  <a16:creationId xmlns:a16="http://schemas.microsoft.com/office/drawing/2014/main" id="{D5486959-34B3-42AE-86D9-A0CCB3DAF1F6}"/>
                </a:ext>
              </a:extLst>
            </p:cNvPr>
            <p:cNvSpPr/>
            <p:nvPr/>
          </p:nvSpPr>
          <p:spPr>
            <a:xfrm>
              <a:off x="4678837" y="1941067"/>
              <a:ext cx="264284" cy="1585137"/>
            </a:xfrm>
            <a:prstGeom prst="rect">
              <a:avLst/>
            </a:prstGeom>
            <a:solidFill>
              <a:srgbClr val="FF0000">
                <a:alpha val="20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Picture 7">
              <a:extLst>
                <a:ext uri="{FF2B5EF4-FFF2-40B4-BE49-F238E27FC236}">
                  <a16:creationId xmlns:a16="http://schemas.microsoft.com/office/drawing/2014/main" id="{D2885574-A9C5-4941-90D4-FE9DEAA904A5}"/>
                </a:ext>
              </a:extLst>
            </p:cNvPr>
            <p:cNvPicPr>
              <a:picLocks noChangeAspect="1" noChangeArrowheads="1"/>
            </p:cNvPicPr>
            <p:nvPr/>
          </p:nvPicPr>
          <p:blipFill>
            <a:blip r:embed="rId3" cstate="print"/>
            <a:srcRect/>
            <a:stretch>
              <a:fillRect/>
            </a:stretch>
          </p:blipFill>
          <p:spPr bwMode="auto">
            <a:xfrm>
              <a:off x="3496965" y="1006162"/>
              <a:ext cx="971574" cy="723283"/>
            </a:xfrm>
            <a:prstGeom prst="rect">
              <a:avLst/>
            </a:prstGeom>
            <a:noFill/>
            <a:ln w="76200">
              <a:solidFill>
                <a:srgbClr val="00B050"/>
              </a:solidFill>
              <a:miter lim="800000"/>
              <a:headEnd/>
              <a:tailEnd/>
            </a:ln>
            <a:effectLst/>
          </p:spPr>
        </p:pic>
        <p:sp>
          <p:nvSpPr>
            <p:cNvPr id="55" name="テキスト ボックス 54">
              <a:extLst>
                <a:ext uri="{FF2B5EF4-FFF2-40B4-BE49-F238E27FC236}">
                  <a16:creationId xmlns:a16="http://schemas.microsoft.com/office/drawing/2014/main" id="{2B0BA5DE-6D41-4AF8-BF20-09DEF630DACC}"/>
                </a:ext>
              </a:extLst>
            </p:cNvPr>
            <p:cNvSpPr txBox="1"/>
            <p:nvPr/>
          </p:nvSpPr>
          <p:spPr>
            <a:xfrm>
              <a:off x="4952536" y="1471090"/>
              <a:ext cx="1252807" cy="369332"/>
            </a:xfrm>
            <a:prstGeom prst="rect">
              <a:avLst/>
            </a:prstGeom>
            <a:noFill/>
          </p:spPr>
          <p:txBody>
            <a:bodyPr wrap="square" rtlCol="0">
              <a:spAutoFit/>
            </a:bodyPr>
            <a:lstStyle/>
            <a:p>
              <a:r>
                <a:rPr kumimoji="1" lang="ja-JP" altLang="en-US" dirty="0"/>
                <a:t>同種移植</a:t>
              </a:r>
            </a:p>
          </p:txBody>
        </p:sp>
        <p:sp>
          <p:nvSpPr>
            <p:cNvPr id="56" name="正方形/長方形 55">
              <a:extLst>
                <a:ext uri="{FF2B5EF4-FFF2-40B4-BE49-F238E27FC236}">
                  <a16:creationId xmlns:a16="http://schemas.microsoft.com/office/drawing/2014/main" id="{72846EB5-8817-4E35-ACF3-BD3223BBB21E}"/>
                </a:ext>
              </a:extLst>
            </p:cNvPr>
            <p:cNvSpPr/>
            <p:nvPr/>
          </p:nvSpPr>
          <p:spPr>
            <a:xfrm>
              <a:off x="3606431" y="3614455"/>
              <a:ext cx="92004" cy="594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図形 56">
              <a:extLst>
                <a:ext uri="{FF2B5EF4-FFF2-40B4-BE49-F238E27FC236}">
                  <a16:creationId xmlns:a16="http://schemas.microsoft.com/office/drawing/2014/main" id="{5EF157CC-48CE-4A32-87AA-00A56C3AD531}"/>
                </a:ext>
              </a:extLst>
            </p:cNvPr>
            <p:cNvSpPr/>
            <p:nvPr/>
          </p:nvSpPr>
          <p:spPr>
            <a:xfrm>
              <a:off x="3895494" y="2609385"/>
              <a:ext cx="2441670" cy="1265011"/>
            </a:xfrm>
            <a:custGeom>
              <a:avLst/>
              <a:gdLst>
                <a:gd name="connsiteX0" fmla="*/ 0 w 4133385"/>
                <a:gd name="connsiteY0" fmla="*/ 0 h 1628078"/>
                <a:gd name="connsiteX1" fmla="*/ 1226634 w 4133385"/>
                <a:gd name="connsiteY1" fmla="*/ 364274 h 1628078"/>
                <a:gd name="connsiteX2" fmla="*/ 2282283 w 4133385"/>
                <a:gd name="connsiteY2" fmla="*/ 1308410 h 1628078"/>
                <a:gd name="connsiteX3" fmla="*/ 4133385 w 4133385"/>
                <a:gd name="connsiteY3" fmla="*/ 1628078 h 1628078"/>
              </a:gdLst>
              <a:ahLst/>
              <a:cxnLst>
                <a:cxn ang="0">
                  <a:pos x="connsiteX0" y="connsiteY0"/>
                </a:cxn>
                <a:cxn ang="0">
                  <a:pos x="connsiteX1" y="connsiteY1"/>
                </a:cxn>
                <a:cxn ang="0">
                  <a:pos x="connsiteX2" y="connsiteY2"/>
                </a:cxn>
                <a:cxn ang="0">
                  <a:pos x="connsiteX3" y="connsiteY3"/>
                </a:cxn>
              </a:cxnLst>
              <a:rect l="l" t="t" r="r" b="b"/>
              <a:pathLst>
                <a:path w="4133385" h="1628078">
                  <a:moveTo>
                    <a:pt x="0" y="0"/>
                  </a:moveTo>
                  <a:cubicBezTo>
                    <a:pt x="423127" y="73103"/>
                    <a:pt x="846254" y="146206"/>
                    <a:pt x="1226634" y="364274"/>
                  </a:cubicBezTo>
                  <a:cubicBezTo>
                    <a:pt x="1607015" y="582342"/>
                    <a:pt x="1797825" y="1097776"/>
                    <a:pt x="2282283" y="1308410"/>
                  </a:cubicBezTo>
                  <a:cubicBezTo>
                    <a:pt x="2766741" y="1519044"/>
                    <a:pt x="3450063" y="1573561"/>
                    <a:pt x="4133385" y="1628078"/>
                  </a:cubicBezTo>
                </a:path>
              </a:pathLst>
            </a:custGeom>
            <a:noFill/>
            <a:ln w="381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図形 57">
              <a:extLst>
                <a:ext uri="{FF2B5EF4-FFF2-40B4-BE49-F238E27FC236}">
                  <a16:creationId xmlns:a16="http://schemas.microsoft.com/office/drawing/2014/main" id="{09870EC8-C8E3-4DEB-8705-07F4D0491657}"/>
                </a:ext>
              </a:extLst>
            </p:cNvPr>
            <p:cNvSpPr/>
            <p:nvPr/>
          </p:nvSpPr>
          <p:spPr>
            <a:xfrm>
              <a:off x="4698380" y="2698595"/>
              <a:ext cx="3717074" cy="1204332"/>
            </a:xfrm>
            <a:custGeom>
              <a:avLst/>
              <a:gdLst>
                <a:gd name="connsiteX0" fmla="*/ 0 w 3717074"/>
                <a:gd name="connsiteY0" fmla="*/ 1204332 h 1204332"/>
                <a:gd name="connsiteX1" fmla="*/ 2668859 w 3717074"/>
                <a:gd name="connsiteY1" fmla="*/ 869795 h 1204332"/>
                <a:gd name="connsiteX2" fmla="*/ 3717074 w 3717074"/>
                <a:gd name="connsiteY2" fmla="*/ 0 h 1204332"/>
              </a:gdLst>
              <a:ahLst/>
              <a:cxnLst>
                <a:cxn ang="0">
                  <a:pos x="connsiteX0" y="connsiteY0"/>
                </a:cxn>
                <a:cxn ang="0">
                  <a:pos x="connsiteX1" y="connsiteY1"/>
                </a:cxn>
                <a:cxn ang="0">
                  <a:pos x="connsiteX2" y="connsiteY2"/>
                </a:cxn>
              </a:cxnLst>
              <a:rect l="l" t="t" r="r" b="b"/>
              <a:pathLst>
                <a:path w="3717074" h="1204332">
                  <a:moveTo>
                    <a:pt x="0" y="1204332"/>
                  </a:moveTo>
                  <a:cubicBezTo>
                    <a:pt x="1024673" y="1137424"/>
                    <a:pt x="2049347" y="1070517"/>
                    <a:pt x="2668859" y="869795"/>
                  </a:cubicBezTo>
                  <a:cubicBezTo>
                    <a:pt x="3288371" y="669073"/>
                    <a:pt x="3502722" y="334536"/>
                    <a:pt x="3717074" y="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56CEF2EC-A619-4B75-A307-B629AF09B021}"/>
                </a:ext>
              </a:extLst>
            </p:cNvPr>
            <p:cNvSpPr txBox="1"/>
            <p:nvPr/>
          </p:nvSpPr>
          <p:spPr>
            <a:xfrm>
              <a:off x="4624926" y="890326"/>
              <a:ext cx="1466664" cy="523220"/>
            </a:xfrm>
            <a:prstGeom prst="rect">
              <a:avLst/>
            </a:prstGeom>
            <a:noFill/>
          </p:spPr>
          <p:txBody>
            <a:bodyPr wrap="square" rtlCol="0">
              <a:spAutoFit/>
            </a:bodyPr>
            <a:lstStyle/>
            <a:p>
              <a:pPr algn="ctr"/>
              <a:r>
                <a:rPr kumimoji="1" lang="ja-JP" altLang="en-US" sz="2800" b="1" dirty="0"/>
                <a:t>患者</a:t>
              </a:r>
            </a:p>
          </p:txBody>
        </p:sp>
        <p:sp>
          <p:nvSpPr>
            <p:cNvPr id="60" name="楕円 59">
              <a:extLst>
                <a:ext uri="{FF2B5EF4-FFF2-40B4-BE49-F238E27FC236}">
                  <a16:creationId xmlns:a16="http://schemas.microsoft.com/office/drawing/2014/main" id="{E92BE2B3-083D-4142-9C35-692744A3B44A}"/>
                </a:ext>
              </a:extLst>
            </p:cNvPr>
            <p:cNvSpPr/>
            <p:nvPr/>
          </p:nvSpPr>
          <p:spPr>
            <a:xfrm>
              <a:off x="6300192" y="1764695"/>
              <a:ext cx="373975" cy="341659"/>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G</a:t>
              </a:r>
              <a:endParaRPr kumimoji="1" lang="ja-JP" altLang="en-US" sz="3200" dirty="0">
                <a:solidFill>
                  <a:schemeClr val="tx1"/>
                </a:solidFill>
              </a:endParaRPr>
            </a:p>
          </p:txBody>
        </p:sp>
        <p:sp>
          <p:nvSpPr>
            <p:cNvPr id="61" name="楕円 60">
              <a:extLst>
                <a:ext uri="{FF2B5EF4-FFF2-40B4-BE49-F238E27FC236}">
                  <a16:creationId xmlns:a16="http://schemas.microsoft.com/office/drawing/2014/main" id="{0BD7640B-ED79-4E57-AFD9-41A743854CE5}"/>
                </a:ext>
              </a:extLst>
            </p:cNvPr>
            <p:cNvSpPr/>
            <p:nvPr/>
          </p:nvSpPr>
          <p:spPr>
            <a:xfrm>
              <a:off x="7002472" y="1777332"/>
              <a:ext cx="373975" cy="341659"/>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H</a:t>
              </a:r>
              <a:endParaRPr kumimoji="1" lang="ja-JP" altLang="en-US" sz="3200" dirty="0">
                <a:solidFill>
                  <a:schemeClr val="tx1"/>
                </a:solidFill>
              </a:endParaRPr>
            </a:p>
          </p:txBody>
        </p:sp>
        <p:sp>
          <p:nvSpPr>
            <p:cNvPr id="62" name="テキスト ボックス 61">
              <a:extLst>
                <a:ext uri="{FF2B5EF4-FFF2-40B4-BE49-F238E27FC236}">
                  <a16:creationId xmlns:a16="http://schemas.microsoft.com/office/drawing/2014/main" id="{1B11A905-C0E7-431E-B1E9-EB27329CC99B}"/>
                </a:ext>
              </a:extLst>
            </p:cNvPr>
            <p:cNvSpPr txBox="1"/>
            <p:nvPr/>
          </p:nvSpPr>
          <p:spPr>
            <a:xfrm>
              <a:off x="6652616" y="1812898"/>
              <a:ext cx="1695984" cy="376793"/>
            </a:xfrm>
            <a:prstGeom prst="rect">
              <a:avLst/>
            </a:prstGeom>
            <a:noFill/>
          </p:spPr>
          <p:txBody>
            <a:bodyPr wrap="square" rtlCol="0">
              <a:spAutoFit/>
            </a:bodyPr>
            <a:lstStyle/>
            <a:p>
              <a:r>
                <a:rPr kumimoji="1" lang="en-US" altLang="ja-JP" sz="2400" dirty="0"/>
                <a:t>vs          disease</a:t>
              </a:r>
              <a:endParaRPr kumimoji="1" lang="ja-JP" altLang="en-US" sz="2400" dirty="0"/>
            </a:p>
          </p:txBody>
        </p:sp>
        <p:sp>
          <p:nvSpPr>
            <p:cNvPr id="63" name="テキスト ボックス 62">
              <a:extLst>
                <a:ext uri="{FF2B5EF4-FFF2-40B4-BE49-F238E27FC236}">
                  <a16:creationId xmlns:a16="http://schemas.microsoft.com/office/drawing/2014/main" id="{56F74A84-AE92-418A-8053-CFF8797CB997}"/>
                </a:ext>
              </a:extLst>
            </p:cNvPr>
            <p:cNvSpPr txBox="1"/>
            <p:nvPr/>
          </p:nvSpPr>
          <p:spPr>
            <a:xfrm>
              <a:off x="3729833" y="2299034"/>
              <a:ext cx="1224136" cy="369332"/>
            </a:xfrm>
            <a:prstGeom prst="rect">
              <a:avLst/>
            </a:prstGeom>
            <a:noFill/>
          </p:spPr>
          <p:txBody>
            <a:bodyPr wrap="square" rtlCol="0">
              <a:spAutoFit/>
            </a:bodyPr>
            <a:lstStyle/>
            <a:p>
              <a:r>
                <a:rPr kumimoji="1" lang="ja-JP" altLang="en-US" b="1" dirty="0">
                  <a:solidFill>
                    <a:srgbClr val="0070C0"/>
                  </a:solidFill>
                  <a:latin typeface="AR P丸ゴシック体E" pitchFamily="50" charset="-128"/>
                  <a:ea typeface="AR P丸ゴシック体E" pitchFamily="50" charset="-128"/>
                </a:rPr>
                <a:t>白血球数</a:t>
              </a:r>
            </a:p>
          </p:txBody>
        </p:sp>
      </p:grpSp>
      <p:cxnSp>
        <p:nvCxnSpPr>
          <p:cNvPr id="64" name="直線矢印コネクタ 63">
            <a:extLst>
              <a:ext uri="{FF2B5EF4-FFF2-40B4-BE49-F238E27FC236}">
                <a16:creationId xmlns:a16="http://schemas.microsoft.com/office/drawing/2014/main" id="{E7F6DFFC-163F-4EE9-932B-E5F8362173EA}"/>
              </a:ext>
            </a:extLst>
          </p:cNvPr>
          <p:cNvCxnSpPr>
            <a:cxnSpLocks/>
          </p:cNvCxnSpPr>
          <p:nvPr/>
        </p:nvCxnSpPr>
        <p:spPr>
          <a:xfrm>
            <a:off x="1639660" y="6067194"/>
            <a:ext cx="6727604" cy="40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正方形/長方形 66">
            <a:extLst>
              <a:ext uri="{FF2B5EF4-FFF2-40B4-BE49-F238E27FC236}">
                <a16:creationId xmlns:a16="http://schemas.microsoft.com/office/drawing/2014/main" id="{E0A7D4CD-969E-4FF1-B4DA-69D2F2BAA6DB}"/>
              </a:ext>
            </a:extLst>
          </p:cNvPr>
          <p:cNvSpPr/>
          <p:nvPr/>
        </p:nvSpPr>
        <p:spPr>
          <a:xfrm>
            <a:off x="179512" y="4950406"/>
            <a:ext cx="1494841" cy="1070882"/>
          </a:xfrm>
          <a:prstGeom prst="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移植までを</a:t>
            </a:r>
            <a:endParaRPr kumimoji="1" lang="en-US" altLang="ja-JP" dirty="0">
              <a:solidFill>
                <a:schemeClr val="tx1"/>
              </a:solidFill>
            </a:endParaRPr>
          </a:p>
          <a:p>
            <a:pPr algn="ctr"/>
            <a:r>
              <a:rPr kumimoji="1" lang="ja-JP" altLang="en-US" dirty="0">
                <a:solidFill>
                  <a:schemeClr val="tx1"/>
                </a:solidFill>
              </a:rPr>
              <a:t>つなぐための治療</a:t>
            </a:r>
          </a:p>
        </p:txBody>
      </p:sp>
    </p:spTree>
    <p:extLst>
      <p:ext uri="{BB962C8B-B14F-4D97-AF65-F5344CB8AC3E}">
        <p14:creationId xmlns:p14="http://schemas.microsoft.com/office/powerpoint/2010/main" val="27793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mj-ea"/>
                <a:ea typeface="+mj-ea"/>
              </a:rPr>
              <a:t>　新規治療薬の上市</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2">
            <a:extLst>
              <a:ext uri="{FF2B5EF4-FFF2-40B4-BE49-F238E27FC236}">
                <a16:creationId xmlns:a16="http://schemas.microsoft.com/office/drawing/2014/main" id="{E7A324F7-3C38-4894-BEB1-D344E9A7603E}"/>
              </a:ext>
            </a:extLst>
          </p:cNvPr>
          <p:cNvSpPr>
            <a:spLocks noChangeArrowheads="1"/>
          </p:cNvSpPr>
          <p:nvPr/>
        </p:nvSpPr>
        <p:spPr bwMode="auto">
          <a:xfrm>
            <a:off x="8963627" y="547689"/>
            <a:ext cx="184731" cy="338554"/>
          </a:xfrm>
          <a:prstGeom prst="rect">
            <a:avLst/>
          </a:prstGeom>
          <a:noFill/>
          <a:ln w="9525">
            <a:noFill/>
            <a:miter lim="800000"/>
            <a:headEnd/>
            <a:tailEnd/>
          </a:ln>
        </p:spPr>
        <p:txBody>
          <a:bodyPr wrap="none">
            <a:spAutoFit/>
          </a:bodyPr>
          <a:lstStyle/>
          <a:p>
            <a:endParaRPr lang="ja-JP" altLang="en-US">
              <a:latin typeface="+mn-ea"/>
              <a:ea typeface="+mn-ea"/>
            </a:endParaRPr>
          </a:p>
        </p:txBody>
      </p:sp>
      <p:sp>
        <p:nvSpPr>
          <p:cNvPr id="27" name="コンテンツ プレースホルダー 2">
            <a:extLst>
              <a:ext uri="{FF2B5EF4-FFF2-40B4-BE49-F238E27FC236}">
                <a16:creationId xmlns:a16="http://schemas.microsoft.com/office/drawing/2014/main" id="{6548EC14-E4DC-4B40-A940-40D8EB783925}"/>
              </a:ext>
            </a:extLst>
          </p:cNvPr>
          <p:cNvSpPr>
            <a:spLocks noGrp="1"/>
          </p:cNvSpPr>
          <p:nvPr>
            <p:ph idx="1"/>
          </p:nvPr>
        </p:nvSpPr>
        <p:spPr>
          <a:xfrm>
            <a:off x="457198" y="764704"/>
            <a:ext cx="8506429" cy="4915421"/>
          </a:xfrm>
        </p:spPr>
        <p:txBody>
          <a:bodyPr/>
          <a:lstStyle/>
          <a:p>
            <a:pPr>
              <a:spcBef>
                <a:spcPts val="0"/>
              </a:spcBef>
              <a:spcAft>
                <a:spcPts val="600"/>
              </a:spcAft>
              <a:buClr>
                <a:srgbClr val="002060"/>
              </a:buClr>
              <a:buSzPct val="80000"/>
              <a:buFont typeface="Wingdings" panose="05000000000000000000" pitchFamily="2" charset="2"/>
              <a:buChar char="l"/>
            </a:pPr>
            <a:r>
              <a:rPr lang="ja-JP" altLang="en-US" sz="2000" dirty="0">
                <a:solidFill>
                  <a:srgbClr val="FF0000"/>
                </a:solidFill>
                <a:latin typeface="+mj-ea"/>
                <a:ea typeface="+mj-ea"/>
              </a:rPr>
              <a:t>急性骨髄性白血病</a:t>
            </a:r>
            <a:r>
              <a:rPr lang="en-US" altLang="ja-JP" sz="2000" dirty="0">
                <a:solidFill>
                  <a:srgbClr val="FF0000"/>
                </a:solidFill>
                <a:latin typeface="+mj-ea"/>
                <a:ea typeface="+mj-ea"/>
              </a:rPr>
              <a:t>…</a:t>
            </a:r>
            <a:r>
              <a:rPr lang="en-US" altLang="ja-JP" sz="2000" dirty="0">
                <a:latin typeface="+mj-ea"/>
                <a:ea typeface="+mj-ea"/>
              </a:rPr>
              <a:t>FLT</a:t>
            </a:r>
            <a:r>
              <a:rPr lang="ja-JP" altLang="en-US" sz="2000" dirty="0">
                <a:latin typeface="+mj-ea"/>
                <a:ea typeface="+mj-ea"/>
              </a:rPr>
              <a:t>阻害薬（キザルチニブ、ギルテリチニブ）、抗</a:t>
            </a:r>
            <a:r>
              <a:rPr lang="en-US" altLang="ja-JP" sz="2000" dirty="0">
                <a:latin typeface="+mj-ea"/>
                <a:ea typeface="+mj-ea"/>
              </a:rPr>
              <a:t>CD33</a:t>
            </a:r>
            <a:r>
              <a:rPr lang="ja-JP" altLang="en-US" sz="2000" dirty="0">
                <a:latin typeface="+mj-ea"/>
                <a:ea typeface="+mj-ea"/>
              </a:rPr>
              <a:t>抗体（ゲムツズマブ・オゾガマイシン）</a:t>
            </a:r>
            <a:endParaRPr lang="en-US" altLang="ja-JP" sz="2000" dirty="0">
              <a:latin typeface="+mj-ea"/>
              <a:ea typeface="+mj-ea"/>
            </a:endParaRPr>
          </a:p>
          <a:p>
            <a:pPr>
              <a:spcBef>
                <a:spcPts val="0"/>
              </a:spcBef>
              <a:spcAft>
                <a:spcPts val="600"/>
              </a:spcAft>
              <a:buClr>
                <a:srgbClr val="002060"/>
              </a:buClr>
              <a:buSzPct val="80000"/>
              <a:buFont typeface="Wingdings" panose="05000000000000000000" pitchFamily="2" charset="2"/>
              <a:buChar char="l"/>
            </a:pPr>
            <a:r>
              <a:rPr lang="ja-JP" altLang="en-US" sz="2000" dirty="0">
                <a:solidFill>
                  <a:srgbClr val="FF0000"/>
                </a:solidFill>
                <a:latin typeface="+mj-ea"/>
                <a:ea typeface="+mj-ea"/>
              </a:rPr>
              <a:t>急性リンパ性白血病</a:t>
            </a:r>
            <a:r>
              <a:rPr lang="en-US" altLang="ja-JP" sz="2000" dirty="0">
                <a:solidFill>
                  <a:srgbClr val="FF0000"/>
                </a:solidFill>
                <a:latin typeface="+mj-ea"/>
                <a:ea typeface="+mj-ea"/>
              </a:rPr>
              <a:t>…</a:t>
            </a:r>
            <a:r>
              <a:rPr lang="ja-JP" altLang="en-US" sz="2000" dirty="0">
                <a:latin typeface="+mj-ea"/>
                <a:ea typeface="+mj-ea"/>
              </a:rPr>
              <a:t>抗</a:t>
            </a:r>
            <a:r>
              <a:rPr lang="en-US" altLang="ja-JP" sz="2000" dirty="0">
                <a:latin typeface="+mj-ea"/>
                <a:ea typeface="+mj-ea"/>
              </a:rPr>
              <a:t>CD22</a:t>
            </a:r>
            <a:r>
              <a:rPr lang="ja-JP" altLang="en-US" sz="2000" dirty="0">
                <a:latin typeface="+mj-ea"/>
                <a:ea typeface="+mj-ea"/>
              </a:rPr>
              <a:t>抗体（イノツズマブ・オゾガマイシン）、</a:t>
            </a:r>
            <a:r>
              <a:rPr lang="en-US" altLang="ja-JP" sz="2000" dirty="0" err="1">
                <a:latin typeface="+mj-ea"/>
                <a:ea typeface="+mj-ea"/>
              </a:rPr>
              <a:t>BiTE</a:t>
            </a:r>
            <a:r>
              <a:rPr lang="ja-JP" altLang="en-US" sz="2000" dirty="0">
                <a:latin typeface="+mj-ea"/>
                <a:ea typeface="+mj-ea"/>
              </a:rPr>
              <a:t>抗体（ブリナツモマブ）</a:t>
            </a:r>
            <a:endParaRPr lang="en-US" altLang="ja-JP" sz="2000" dirty="0">
              <a:solidFill>
                <a:srgbClr val="FF0000"/>
              </a:solidFill>
              <a:latin typeface="+mj-ea"/>
              <a:ea typeface="+mj-ea"/>
            </a:endParaRPr>
          </a:p>
          <a:p>
            <a:pPr>
              <a:spcBef>
                <a:spcPts val="0"/>
              </a:spcBef>
              <a:spcAft>
                <a:spcPts val="600"/>
              </a:spcAft>
              <a:buClr>
                <a:srgbClr val="002060"/>
              </a:buClr>
              <a:buSzPct val="80000"/>
              <a:buFont typeface="Wingdings" panose="05000000000000000000" pitchFamily="2" charset="2"/>
              <a:buChar char="l"/>
            </a:pPr>
            <a:r>
              <a:rPr lang="ja-JP" altLang="en-US" sz="2000" dirty="0">
                <a:solidFill>
                  <a:srgbClr val="FF0000"/>
                </a:solidFill>
                <a:latin typeface="+mj-ea"/>
                <a:ea typeface="+mj-ea"/>
              </a:rPr>
              <a:t>慢性骨髄性白血病</a:t>
            </a:r>
            <a:r>
              <a:rPr lang="en-US" altLang="ja-JP" sz="2000" dirty="0">
                <a:solidFill>
                  <a:srgbClr val="FF0000"/>
                </a:solidFill>
                <a:latin typeface="+mj-ea"/>
                <a:ea typeface="+mj-ea"/>
              </a:rPr>
              <a:t>…</a:t>
            </a:r>
            <a:r>
              <a:rPr lang="ja-JP" altLang="en-US" sz="2000" dirty="0">
                <a:latin typeface="+mj-ea"/>
                <a:ea typeface="+mj-ea"/>
              </a:rPr>
              <a:t>チロシンキナーゼ阻害薬（ボスチニブ、ダサチニブ、ニロチニブ、ポナチニブ）</a:t>
            </a:r>
            <a:endParaRPr lang="en-US" altLang="ja-JP" sz="2000" dirty="0">
              <a:solidFill>
                <a:srgbClr val="FF0000"/>
              </a:solidFill>
              <a:latin typeface="+mj-ea"/>
              <a:ea typeface="+mj-ea"/>
            </a:endParaRPr>
          </a:p>
          <a:p>
            <a:pPr>
              <a:spcBef>
                <a:spcPts val="0"/>
              </a:spcBef>
              <a:spcAft>
                <a:spcPts val="600"/>
              </a:spcAft>
              <a:buClr>
                <a:srgbClr val="002060"/>
              </a:buClr>
              <a:buSzPct val="80000"/>
              <a:buFont typeface="Wingdings" panose="05000000000000000000" pitchFamily="2" charset="2"/>
              <a:buChar char="l"/>
            </a:pPr>
            <a:r>
              <a:rPr lang="ja-JP" altLang="en-US" sz="2000" dirty="0">
                <a:solidFill>
                  <a:srgbClr val="FF0000"/>
                </a:solidFill>
                <a:latin typeface="+mj-ea"/>
                <a:ea typeface="+mj-ea"/>
              </a:rPr>
              <a:t>骨髄線維症</a:t>
            </a:r>
            <a:r>
              <a:rPr lang="en-US" altLang="ja-JP" sz="2000" dirty="0">
                <a:solidFill>
                  <a:srgbClr val="FF0000"/>
                </a:solidFill>
                <a:latin typeface="+mj-ea"/>
                <a:ea typeface="+mj-ea"/>
              </a:rPr>
              <a:t>…</a:t>
            </a:r>
            <a:r>
              <a:rPr lang="en-US" altLang="ja-JP" sz="2000" dirty="0">
                <a:latin typeface="+mj-ea"/>
                <a:ea typeface="+mj-ea"/>
              </a:rPr>
              <a:t>JAK2</a:t>
            </a:r>
            <a:r>
              <a:rPr lang="ja-JP" altLang="en-US" sz="2000" dirty="0">
                <a:latin typeface="+mj-ea"/>
                <a:ea typeface="+mj-ea"/>
              </a:rPr>
              <a:t>阻害薬（ルキソリチニブ）</a:t>
            </a:r>
            <a:endParaRPr lang="en-US" altLang="ja-JP" sz="2000" dirty="0">
              <a:solidFill>
                <a:srgbClr val="FF0000"/>
              </a:solidFill>
              <a:latin typeface="+mj-ea"/>
              <a:ea typeface="+mj-ea"/>
            </a:endParaRPr>
          </a:p>
          <a:p>
            <a:pPr>
              <a:spcBef>
                <a:spcPts val="0"/>
              </a:spcBef>
              <a:spcAft>
                <a:spcPts val="600"/>
              </a:spcAft>
              <a:buClr>
                <a:srgbClr val="002060"/>
              </a:buClr>
              <a:buSzPct val="80000"/>
              <a:buFont typeface="Wingdings" panose="05000000000000000000" pitchFamily="2" charset="2"/>
              <a:buChar char="l"/>
            </a:pPr>
            <a:r>
              <a:rPr lang="ja-JP" altLang="en-US" sz="2000" dirty="0">
                <a:solidFill>
                  <a:srgbClr val="FF0000"/>
                </a:solidFill>
                <a:latin typeface="+mj-ea"/>
                <a:ea typeface="+mj-ea"/>
              </a:rPr>
              <a:t>骨髄異形成症候群</a:t>
            </a:r>
            <a:r>
              <a:rPr lang="en-US" altLang="ja-JP" sz="2000" dirty="0">
                <a:solidFill>
                  <a:srgbClr val="FF0000"/>
                </a:solidFill>
                <a:latin typeface="+mj-ea"/>
                <a:ea typeface="+mj-ea"/>
              </a:rPr>
              <a:t>…</a:t>
            </a:r>
            <a:r>
              <a:rPr lang="ja-JP" altLang="en-US" sz="2000" dirty="0">
                <a:latin typeface="+mj-ea"/>
                <a:ea typeface="+mj-ea"/>
              </a:rPr>
              <a:t>脱メチル化薬（アザシチジン）</a:t>
            </a:r>
            <a:endParaRPr lang="en-US" altLang="ja-JP" sz="2000" dirty="0">
              <a:solidFill>
                <a:srgbClr val="FF0000"/>
              </a:solidFill>
              <a:latin typeface="+mj-ea"/>
              <a:ea typeface="+mj-ea"/>
            </a:endParaRPr>
          </a:p>
          <a:p>
            <a:pPr>
              <a:spcBef>
                <a:spcPts val="0"/>
              </a:spcBef>
              <a:spcAft>
                <a:spcPts val="600"/>
              </a:spcAft>
              <a:buClr>
                <a:srgbClr val="002060"/>
              </a:buClr>
              <a:buSzPct val="80000"/>
              <a:buFont typeface="Wingdings" panose="05000000000000000000" pitchFamily="2" charset="2"/>
              <a:buChar char="l"/>
            </a:pPr>
            <a:r>
              <a:rPr lang="ja-JP" altLang="en-US" sz="2000" dirty="0">
                <a:solidFill>
                  <a:srgbClr val="FF0000"/>
                </a:solidFill>
                <a:latin typeface="+mj-ea"/>
                <a:ea typeface="+mj-ea"/>
              </a:rPr>
              <a:t>悪性リンパ腫</a:t>
            </a:r>
            <a:r>
              <a:rPr lang="en-US" altLang="ja-JP" sz="2000" dirty="0">
                <a:solidFill>
                  <a:srgbClr val="FF0000"/>
                </a:solidFill>
                <a:latin typeface="+mj-ea"/>
                <a:ea typeface="+mj-ea"/>
              </a:rPr>
              <a:t>…</a:t>
            </a:r>
            <a:r>
              <a:rPr lang="ja-JP" altLang="en-US" sz="2000" dirty="0">
                <a:latin typeface="+mj-ea"/>
                <a:ea typeface="+mj-ea"/>
              </a:rPr>
              <a:t>抗</a:t>
            </a:r>
            <a:r>
              <a:rPr lang="en-US" altLang="ja-JP" sz="2000" dirty="0">
                <a:latin typeface="+mj-ea"/>
                <a:ea typeface="+mj-ea"/>
              </a:rPr>
              <a:t>CD20</a:t>
            </a:r>
            <a:r>
              <a:rPr lang="ja-JP" altLang="en-US" sz="2000" dirty="0">
                <a:latin typeface="+mj-ea"/>
                <a:ea typeface="+mj-ea"/>
              </a:rPr>
              <a:t>抗体（オビヌツズマブ）、抗</a:t>
            </a:r>
            <a:r>
              <a:rPr lang="en-US" altLang="ja-JP" sz="2000" dirty="0">
                <a:latin typeface="+mj-ea"/>
                <a:ea typeface="+mj-ea"/>
              </a:rPr>
              <a:t>CD30</a:t>
            </a:r>
            <a:r>
              <a:rPr lang="ja-JP" altLang="en-US" sz="2000" dirty="0">
                <a:latin typeface="+mj-ea"/>
                <a:ea typeface="+mj-ea"/>
              </a:rPr>
              <a:t>抗体（ブレンツキシマブ・ベドチン）</a:t>
            </a:r>
          </a:p>
          <a:p>
            <a:pPr>
              <a:spcBef>
                <a:spcPts val="0"/>
              </a:spcBef>
              <a:spcAft>
                <a:spcPts val="600"/>
              </a:spcAft>
              <a:buClr>
                <a:srgbClr val="002060"/>
              </a:buClr>
              <a:buSzPct val="80000"/>
              <a:buFont typeface="Wingdings" panose="05000000000000000000" pitchFamily="2" charset="2"/>
              <a:buChar char="l"/>
            </a:pPr>
            <a:r>
              <a:rPr lang="ja-JP" altLang="en-US" sz="2000" dirty="0">
                <a:solidFill>
                  <a:srgbClr val="FF0000"/>
                </a:solidFill>
                <a:latin typeface="+mj-ea"/>
                <a:ea typeface="+mj-ea"/>
              </a:rPr>
              <a:t>再生不良性貧血</a:t>
            </a:r>
            <a:r>
              <a:rPr lang="en-US" altLang="ja-JP" sz="2000" dirty="0">
                <a:solidFill>
                  <a:srgbClr val="FF0000"/>
                </a:solidFill>
                <a:latin typeface="+mj-ea"/>
                <a:ea typeface="+mj-ea"/>
              </a:rPr>
              <a:t>…</a:t>
            </a:r>
            <a:r>
              <a:rPr lang="en-US" altLang="ja-JP" sz="2000" dirty="0">
                <a:latin typeface="+mj-ea"/>
                <a:ea typeface="+mj-ea"/>
              </a:rPr>
              <a:t>TPO</a:t>
            </a:r>
            <a:r>
              <a:rPr lang="ja-JP" altLang="en-US" sz="2000" dirty="0">
                <a:latin typeface="+mj-ea"/>
                <a:ea typeface="+mj-ea"/>
              </a:rPr>
              <a:t>受容体作動薬（ロミプロスチム、エルトロンボパグ）</a:t>
            </a:r>
            <a:endParaRPr lang="en-US" altLang="ja-JP" sz="2000" dirty="0">
              <a:latin typeface="+mj-ea"/>
              <a:ea typeface="+mj-ea"/>
            </a:endParaRPr>
          </a:p>
          <a:p>
            <a:pPr marL="0" indent="0">
              <a:spcBef>
                <a:spcPts val="0"/>
              </a:spcBef>
              <a:spcAft>
                <a:spcPts val="0"/>
              </a:spcAft>
              <a:buClr>
                <a:srgbClr val="002060"/>
              </a:buClr>
              <a:buSzPct val="80000"/>
              <a:buNone/>
            </a:pPr>
            <a:endParaRPr lang="en-US" altLang="ja-JP" sz="2000" dirty="0">
              <a:latin typeface="+mj-ea"/>
              <a:ea typeface="+mj-ea"/>
            </a:endParaRPr>
          </a:p>
          <a:p>
            <a:pPr marL="0" indent="0">
              <a:spcBef>
                <a:spcPts val="0"/>
              </a:spcBef>
              <a:spcAft>
                <a:spcPts val="0"/>
              </a:spcAft>
              <a:buClr>
                <a:srgbClr val="002060"/>
              </a:buClr>
              <a:buSzPct val="80000"/>
              <a:buNone/>
            </a:pPr>
            <a:endParaRPr lang="en-US" altLang="ja-JP" sz="2000" dirty="0">
              <a:latin typeface="+mj-ea"/>
              <a:ea typeface="+mj-ea"/>
            </a:endParaRPr>
          </a:p>
          <a:p>
            <a:pPr marL="0" indent="0">
              <a:spcBef>
                <a:spcPts val="0"/>
              </a:spcBef>
              <a:spcAft>
                <a:spcPts val="0"/>
              </a:spcAft>
              <a:buClr>
                <a:srgbClr val="002060"/>
              </a:buClr>
              <a:buSzPct val="80000"/>
              <a:buNone/>
            </a:pPr>
            <a:endParaRPr lang="en-US" altLang="ja-JP" sz="2000" dirty="0">
              <a:latin typeface="+mj-ea"/>
              <a:ea typeface="+mj-ea"/>
            </a:endParaRPr>
          </a:p>
          <a:p>
            <a:pPr marL="0" indent="0">
              <a:spcBef>
                <a:spcPts val="0"/>
              </a:spcBef>
              <a:spcAft>
                <a:spcPts val="0"/>
              </a:spcAft>
              <a:buClr>
                <a:srgbClr val="002060"/>
              </a:buClr>
              <a:buSzPct val="80000"/>
              <a:buNone/>
            </a:pPr>
            <a:endParaRPr lang="en-US" altLang="ja-JP" sz="2000" dirty="0">
              <a:latin typeface="+mj-ea"/>
              <a:ea typeface="+mj-ea"/>
            </a:endParaRPr>
          </a:p>
          <a:p>
            <a:pPr marL="0" indent="0">
              <a:spcBef>
                <a:spcPts val="0"/>
              </a:spcBef>
              <a:spcAft>
                <a:spcPts val="0"/>
              </a:spcAft>
              <a:buClr>
                <a:srgbClr val="002060"/>
              </a:buClr>
              <a:buSzPct val="80000"/>
              <a:buNone/>
            </a:pPr>
            <a:endParaRPr lang="en-US" altLang="ja-JP" sz="2000" dirty="0">
              <a:latin typeface="+mj-ea"/>
              <a:ea typeface="+mj-ea"/>
            </a:endParaRPr>
          </a:p>
          <a:p>
            <a:pPr marL="0" indent="0">
              <a:spcBef>
                <a:spcPts val="0"/>
              </a:spcBef>
              <a:spcAft>
                <a:spcPts val="0"/>
              </a:spcAft>
              <a:buClr>
                <a:srgbClr val="002060"/>
              </a:buClr>
              <a:buSzPct val="80000"/>
              <a:buNone/>
            </a:pPr>
            <a:r>
              <a:rPr lang="en-US" altLang="ja-JP" sz="2000" dirty="0">
                <a:latin typeface="+mj-ea"/>
                <a:ea typeface="+mj-ea"/>
              </a:rPr>
              <a:t>※</a:t>
            </a:r>
            <a:r>
              <a:rPr lang="ja-JP" altLang="en-US" sz="2000" dirty="0">
                <a:latin typeface="+mj-ea"/>
                <a:ea typeface="+mj-ea"/>
              </a:rPr>
              <a:t>　一部適応外、または、効果が十分に示されていない薬剤を含む。</a:t>
            </a:r>
            <a:endParaRPr lang="en-US" altLang="ja-JP" sz="2000" dirty="0">
              <a:latin typeface="+mj-ea"/>
              <a:ea typeface="+mj-ea"/>
            </a:endParaRPr>
          </a:p>
        </p:txBody>
      </p:sp>
      <p:sp>
        <p:nvSpPr>
          <p:cNvPr id="32" name="正方形/長方形 31">
            <a:extLst>
              <a:ext uri="{FF2B5EF4-FFF2-40B4-BE49-F238E27FC236}">
                <a16:creationId xmlns:a16="http://schemas.microsoft.com/office/drawing/2014/main" id="{EBE2C033-FB70-4E32-8C95-B21C8534EAC5}"/>
              </a:ext>
            </a:extLst>
          </p:cNvPr>
          <p:cNvSpPr/>
          <p:nvPr/>
        </p:nvSpPr>
        <p:spPr>
          <a:xfrm>
            <a:off x="179512" y="4950406"/>
            <a:ext cx="1494841" cy="1070882"/>
          </a:xfrm>
          <a:prstGeom prst="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移植までを</a:t>
            </a:r>
            <a:endParaRPr kumimoji="1" lang="en-US" altLang="ja-JP" dirty="0">
              <a:solidFill>
                <a:schemeClr val="tx1"/>
              </a:solidFill>
            </a:endParaRPr>
          </a:p>
          <a:p>
            <a:pPr algn="ctr"/>
            <a:r>
              <a:rPr kumimoji="1" lang="ja-JP" altLang="en-US" dirty="0">
                <a:solidFill>
                  <a:schemeClr val="tx1"/>
                </a:solidFill>
              </a:rPr>
              <a:t>つなぐための治療</a:t>
            </a:r>
          </a:p>
        </p:txBody>
      </p:sp>
      <p:sp>
        <p:nvSpPr>
          <p:cNvPr id="33" name="テキスト ボックス 8">
            <a:extLst>
              <a:ext uri="{FF2B5EF4-FFF2-40B4-BE49-F238E27FC236}">
                <a16:creationId xmlns:a16="http://schemas.microsoft.com/office/drawing/2014/main" id="{A2E1C6B8-AB86-4A53-B5E8-EE5DC9F0633A}"/>
              </a:ext>
            </a:extLst>
          </p:cNvPr>
          <p:cNvSpPr txBox="1">
            <a:spLocks noChangeArrowheads="1"/>
          </p:cNvSpPr>
          <p:nvPr/>
        </p:nvSpPr>
        <p:spPr bwMode="auto">
          <a:xfrm>
            <a:off x="1907704" y="5084650"/>
            <a:ext cx="58326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mj-ea"/>
                <a:ea typeface="+mj-ea"/>
              </a:rPr>
              <a:t>＝</a:t>
            </a:r>
            <a:r>
              <a:rPr lang="en-US" altLang="ja-JP" sz="3600" dirty="0">
                <a:latin typeface="+mj-ea"/>
                <a:ea typeface="+mj-ea"/>
              </a:rPr>
              <a:t>Bridge</a:t>
            </a:r>
            <a:r>
              <a:rPr lang="ja-JP" altLang="en-US" sz="3600" dirty="0">
                <a:latin typeface="+mj-ea"/>
                <a:ea typeface="+mj-ea"/>
              </a:rPr>
              <a:t> </a:t>
            </a:r>
            <a:r>
              <a:rPr lang="en-US" altLang="ja-JP" sz="3600" dirty="0">
                <a:latin typeface="+mj-ea"/>
                <a:ea typeface="+mj-ea"/>
              </a:rPr>
              <a:t>to</a:t>
            </a:r>
            <a:r>
              <a:rPr lang="ja-JP" altLang="en-US" sz="3600" dirty="0">
                <a:latin typeface="+mj-ea"/>
                <a:ea typeface="+mj-ea"/>
              </a:rPr>
              <a:t> </a:t>
            </a:r>
            <a:r>
              <a:rPr lang="en-US" altLang="ja-JP" sz="3600" dirty="0">
                <a:latin typeface="+mj-ea"/>
                <a:ea typeface="+mj-ea"/>
              </a:rPr>
              <a:t>Transplantation</a:t>
            </a:r>
          </a:p>
        </p:txBody>
      </p:sp>
    </p:spTree>
    <p:extLst>
      <p:ext uri="{BB962C8B-B14F-4D97-AF65-F5344CB8AC3E}">
        <p14:creationId xmlns:p14="http://schemas.microsoft.com/office/powerpoint/2010/main" val="23588270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より安全な移植を目指して</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EC47754-5549-41DE-BE13-0871E48C02FE}"/>
              </a:ext>
            </a:extLst>
          </p:cNvPr>
          <p:cNvSpPr txBox="1"/>
          <p:nvPr/>
        </p:nvSpPr>
        <p:spPr>
          <a:xfrm>
            <a:off x="107504" y="1196752"/>
            <a:ext cx="7128792" cy="523220"/>
          </a:xfrm>
          <a:prstGeom prst="rect">
            <a:avLst/>
          </a:prstGeom>
          <a:noFill/>
        </p:spPr>
        <p:txBody>
          <a:bodyPr wrap="square" rtlCol="0">
            <a:spAutoFit/>
          </a:bodyPr>
          <a:lstStyle/>
          <a:p>
            <a:r>
              <a:rPr kumimoji="1" lang="ja-JP" altLang="en-US" sz="2800" dirty="0">
                <a:solidFill>
                  <a:schemeClr val="bg1">
                    <a:lumMod val="50000"/>
                  </a:schemeClr>
                </a:solidFill>
                <a:latin typeface="HGP創英角ｺﾞｼｯｸUB" pitchFamily="50" charset="-128"/>
                <a:ea typeface="HGP創英角ｺﾞｼｯｸUB" pitchFamily="50" charset="-128"/>
              </a:rPr>
              <a:t>造血幹細胞移植での最大の予後要因　３つ</a:t>
            </a:r>
            <a:endParaRPr kumimoji="1" lang="ja-JP" altLang="en-US" sz="2800" b="1" dirty="0">
              <a:solidFill>
                <a:schemeClr val="bg1">
                  <a:lumMod val="50000"/>
                </a:schemeClr>
              </a:solidFill>
              <a:latin typeface="HGP創英角ｺﾞｼｯｸUB" pitchFamily="50" charset="-128"/>
              <a:ea typeface="HGP創英角ｺﾞｼｯｸUB" pitchFamily="50" charset="-128"/>
            </a:endParaRPr>
          </a:p>
        </p:txBody>
      </p:sp>
      <p:sp>
        <p:nvSpPr>
          <p:cNvPr id="9" name="テキスト ボックス 8">
            <a:extLst>
              <a:ext uri="{FF2B5EF4-FFF2-40B4-BE49-F238E27FC236}">
                <a16:creationId xmlns:a16="http://schemas.microsoft.com/office/drawing/2014/main" id="{6CA7802C-4B24-4A19-A7DF-1592C6988846}"/>
              </a:ext>
            </a:extLst>
          </p:cNvPr>
          <p:cNvSpPr txBox="1"/>
          <p:nvPr/>
        </p:nvSpPr>
        <p:spPr>
          <a:xfrm>
            <a:off x="539552" y="1988840"/>
            <a:ext cx="8928992" cy="4185761"/>
          </a:xfrm>
          <a:prstGeom prst="rect">
            <a:avLst/>
          </a:prstGeom>
          <a:noFill/>
        </p:spPr>
        <p:txBody>
          <a:bodyPr wrap="square" rtlCol="0">
            <a:spAutoFit/>
          </a:bodyPr>
          <a:lstStyle/>
          <a:p>
            <a:pPr marL="571500" indent="-571500">
              <a:spcAft>
                <a:spcPts val="1200"/>
              </a:spcAft>
              <a:buClr>
                <a:schemeClr val="accent2">
                  <a:lumMod val="75000"/>
                </a:schemeClr>
              </a:buClr>
              <a:buSzPct val="70000"/>
              <a:buFont typeface="Wingdings" panose="05000000000000000000" pitchFamily="2" charset="2"/>
              <a:buChar char="l"/>
            </a:pPr>
            <a:r>
              <a:rPr lang="ja-JP" altLang="en-US" sz="3600" b="1" dirty="0"/>
              <a:t>年齢</a:t>
            </a:r>
            <a:endParaRPr lang="en-US" altLang="ja-JP" sz="3600" b="1" dirty="0"/>
          </a:p>
          <a:p>
            <a:pPr>
              <a:spcAft>
                <a:spcPts val="1200"/>
              </a:spcAft>
              <a:buClr>
                <a:schemeClr val="accent2">
                  <a:lumMod val="75000"/>
                </a:schemeClr>
              </a:buClr>
              <a:buSzPct val="70000"/>
            </a:pPr>
            <a:r>
              <a:rPr kumimoji="1" lang="ja-JP" altLang="en-US" sz="3600" dirty="0"/>
              <a:t>　　　　　→</a:t>
            </a:r>
            <a:r>
              <a:rPr kumimoji="1" lang="ja-JP" altLang="en-US" sz="3600" b="1" dirty="0">
                <a:solidFill>
                  <a:srgbClr val="FF0000"/>
                </a:solidFill>
              </a:rPr>
              <a:t>ミニ移植</a:t>
            </a:r>
            <a:r>
              <a:rPr kumimoji="1" lang="ja-JP" altLang="en-US" sz="3600" dirty="0"/>
              <a:t>の開発</a:t>
            </a:r>
            <a:endParaRPr kumimoji="1" lang="en-US" altLang="ja-JP" sz="3200" dirty="0"/>
          </a:p>
          <a:p>
            <a:pPr marL="571500" indent="-571500">
              <a:spcAft>
                <a:spcPts val="1200"/>
              </a:spcAft>
              <a:buClr>
                <a:schemeClr val="accent2">
                  <a:lumMod val="75000"/>
                </a:schemeClr>
              </a:buClr>
              <a:buSzPct val="70000"/>
              <a:buFont typeface="Wingdings" panose="05000000000000000000" pitchFamily="2" charset="2"/>
              <a:buChar char="l"/>
            </a:pPr>
            <a:r>
              <a:rPr kumimoji="1" lang="ja-JP" altLang="en-US" sz="3600" b="1" dirty="0"/>
              <a:t>病期・病態</a:t>
            </a:r>
            <a:endParaRPr kumimoji="1" lang="en-US" altLang="ja-JP" sz="3600" b="1" dirty="0"/>
          </a:p>
          <a:p>
            <a:pPr>
              <a:spcAft>
                <a:spcPts val="1200"/>
              </a:spcAft>
              <a:buClr>
                <a:schemeClr val="accent2">
                  <a:lumMod val="75000"/>
                </a:schemeClr>
              </a:buClr>
              <a:buSzPct val="70000"/>
            </a:pPr>
            <a:r>
              <a:rPr lang="ja-JP" altLang="en-US" sz="3600" dirty="0"/>
              <a:t>　　　　　→</a:t>
            </a:r>
            <a:r>
              <a:rPr lang="ja-JP" altLang="en-US" sz="3600" dirty="0">
                <a:solidFill>
                  <a:srgbClr val="FF0000"/>
                </a:solidFill>
              </a:rPr>
              <a:t>新規分子標的薬</a:t>
            </a:r>
            <a:r>
              <a:rPr lang="ja-JP" altLang="en-US" sz="3600" dirty="0"/>
              <a:t>の登場</a:t>
            </a:r>
            <a:endParaRPr kumimoji="1" lang="en-US" altLang="ja-JP" sz="3600" dirty="0"/>
          </a:p>
          <a:p>
            <a:pPr marL="571500" indent="-571500">
              <a:spcAft>
                <a:spcPts val="1200"/>
              </a:spcAft>
              <a:buClr>
                <a:schemeClr val="accent2">
                  <a:lumMod val="75000"/>
                </a:schemeClr>
              </a:buClr>
              <a:buSzPct val="70000"/>
              <a:buFont typeface="Wingdings" panose="05000000000000000000" pitchFamily="2" charset="2"/>
              <a:buChar char="l"/>
            </a:pPr>
            <a:r>
              <a:rPr lang="en-US" altLang="ja-JP" sz="3600" b="1" dirty="0"/>
              <a:t>HLA</a:t>
            </a:r>
            <a:r>
              <a:rPr kumimoji="1" lang="ja-JP" altLang="en-US" sz="3600" b="1" dirty="0"/>
              <a:t>適合性</a:t>
            </a:r>
            <a:endParaRPr kumimoji="1" lang="en-US" altLang="ja-JP" sz="3600" b="1" dirty="0"/>
          </a:p>
          <a:p>
            <a:pPr>
              <a:spcAft>
                <a:spcPts val="1200"/>
              </a:spcAft>
              <a:buClr>
                <a:schemeClr val="accent2">
                  <a:lumMod val="75000"/>
                </a:schemeClr>
              </a:buClr>
              <a:buSzPct val="70000"/>
            </a:pPr>
            <a:r>
              <a:rPr lang="ja-JP" altLang="en-US" sz="3600" dirty="0"/>
              <a:t>　　　　　→</a:t>
            </a:r>
            <a:r>
              <a:rPr lang="ja-JP" altLang="en-US" sz="3600" dirty="0">
                <a:solidFill>
                  <a:srgbClr val="FF0000"/>
                </a:solidFill>
              </a:rPr>
              <a:t>ハプロ移植</a:t>
            </a:r>
            <a:r>
              <a:rPr lang="ja-JP" altLang="en-US" sz="3600" dirty="0"/>
              <a:t>の開発</a:t>
            </a:r>
            <a:endParaRPr kumimoji="1" lang="ja-JP" altLang="en-US" sz="3600" dirty="0"/>
          </a:p>
        </p:txBody>
      </p:sp>
      <p:sp>
        <p:nvSpPr>
          <p:cNvPr id="6" name="正方形/長方形 5">
            <a:extLst>
              <a:ext uri="{FF2B5EF4-FFF2-40B4-BE49-F238E27FC236}">
                <a16:creationId xmlns:a16="http://schemas.microsoft.com/office/drawing/2014/main" id="{EB982D55-2DBE-4F64-8340-B3812E77F703}"/>
              </a:ext>
            </a:extLst>
          </p:cNvPr>
          <p:cNvSpPr/>
          <p:nvPr/>
        </p:nvSpPr>
        <p:spPr>
          <a:xfrm>
            <a:off x="323528" y="1923173"/>
            <a:ext cx="8136904" cy="280197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489853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移植件数の推移</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34C1DE48-8407-44D1-B598-F661235FD9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0858" y="839520"/>
            <a:ext cx="4366641" cy="2519996"/>
          </a:xfrm>
          <a:prstGeom prst="rect">
            <a:avLst/>
          </a:prstGeom>
        </p:spPr>
      </p:pic>
      <p:sp>
        <p:nvSpPr>
          <p:cNvPr id="10" name="テキスト ボックス 9">
            <a:extLst>
              <a:ext uri="{FF2B5EF4-FFF2-40B4-BE49-F238E27FC236}">
                <a16:creationId xmlns:a16="http://schemas.microsoft.com/office/drawing/2014/main" id="{B9640B05-36AA-4A82-83B3-323471658566}"/>
              </a:ext>
            </a:extLst>
          </p:cNvPr>
          <p:cNvSpPr txBox="1"/>
          <p:nvPr/>
        </p:nvSpPr>
        <p:spPr>
          <a:xfrm>
            <a:off x="164854" y="836712"/>
            <a:ext cx="1197764"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ヒラギノ丸ゴ ProN W4"/>
                <a:ea typeface="ヒラギノ丸ゴ ProN W4"/>
                <a:cs typeface="ヒラギノ丸ゴ ProN W4"/>
              </a:rPr>
              <a:t>(</a:t>
            </a:r>
            <a:r>
              <a:rPr kumimoji="0" lang="ja-JP" altLang="en-US" sz="1600" b="1" i="0" u="none" strike="noStrike" kern="1200" cap="none" spc="0" normalizeH="0" baseline="0" noProof="0" dirty="0">
                <a:ln>
                  <a:noFill/>
                </a:ln>
                <a:solidFill>
                  <a:prstClr val="black"/>
                </a:solidFill>
                <a:effectLst/>
                <a:uLnTx/>
                <a:uFillTx/>
                <a:latin typeface="ヒラギノ丸ゴ ProN W4"/>
                <a:ea typeface="ヒラギノ丸ゴ ProN W4"/>
                <a:cs typeface="ヒラギノ丸ゴ ProN W4"/>
              </a:rPr>
              <a:t>全国</a:t>
            </a:r>
            <a:r>
              <a:rPr kumimoji="0" lang="en-US" altLang="ja-JP" sz="1600" b="1" i="0" u="none" strike="noStrike" kern="1200" cap="none" spc="0" normalizeH="0" baseline="0" noProof="0" dirty="0">
                <a:ln>
                  <a:noFill/>
                </a:ln>
                <a:solidFill>
                  <a:prstClr val="black"/>
                </a:solidFill>
                <a:effectLst/>
                <a:uLnTx/>
                <a:uFillTx/>
                <a:latin typeface="ヒラギノ丸ゴ ProN W4"/>
                <a:ea typeface="ヒラギノ丸ゴ ProN W4"/>
                <a:cs typeface="ヒラギノ丸ゴ ProN W4"/>
              </a:rPr>
              <a:t>data)</a:t>
            </a:r>
            <a:endParaRPr kumimoji="1" lang="ja-JP" altLang="en-US" sz="1600" b="1" i="0" u="none" strike="noStrike" kern="1200" cap="none" spc="0" normalizeH="0" baseline="0" noProof="0" dirty="0">
              <a:ln>
                <a:noFill/>
              </a:ln>
              <a:solidFill>
                <a:prstClr val="black"/>
              </a:solidFill>
              <a:effectLst/>
              <a:uLnTx/>
              <a:uFillTx/>
              <a:latin typeface="ヒラギノ丸ゴ ProN W4"/>
              <a:ea typeface="ヒラギノ丸ゴ ProN W4"/>
              <a:cs typeface="ヒラギノ丸ゴ ProN W4"/>
            </a:endParaRPr>
          </a:p>
        </p:txBody>
      </p:sp>
      <p:sp>
        <p:nvSpPr>
          <p:cNvPr id="11" name="テキスト ボックス 10">
            <a:extLst>
              <a:ext uri="{FF2B5EF4-FFF2-40B4-BE49-F238E27FC236}">
                <a16:creationId xmlns:a16="http://schemas.microsoft.com/office/drawing/2014/main" id="{12B065A1-6DA2-4298-B78D-F892531D2941}"/>
              </a:ext>
            </a:extLst>
          </p:cNvPr>
          <p:cNvSpPr txBox="1"/>
          <p:nvPr/>
        </p:nvSpPr>
        <p:spPr>
          <a:xfrm>
            <a:off x="6072672" y="3001687"/>
            <a:ext cx="3035832"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ヒラギノ丸ゴ ProN W4"/>
                <a:ea typeface="ヒラギノ丸ゴ ProN W4"/>
                <a:cs typeface="ヒラギノ丸ゴ ProN W4"/>
              </a:rPr>
              <a:t>(</a:t>
            </a:r>
            <a:r>
              <a:rPr kumimoji="1" lang="ja-JP" altLang="en-US" sz="1400" b="0" i="0" u="none" strike="noStrike" kern="1200" cap="none" spc="0" normalizeH="0" baseline="0" noProof="0" dirty="0">
                <a:ln>
                  <a:noFill/>
                </a:ln>
                <a:solidFill>
                  <a:prstClr val="black"/>
                </a:solidFill>
                <a:effectLst/>
                <a:uLnTx/>
                <a:uFillTx/>
                <a:latin typeface="ヒラギノ丸ゴ ProN W4"/>
                <a:ea typeface="ヒラギノ丸ゴ ProN W4"/>
                <a:cs typeface="ヒラギノ丸ゴ ProN W4"/>
              </a:rPr>
              <a:t>日本造血細胞移植</a:t>
            </a:r>
            <a:r>
              <a:rPr kumimoji="0" lang="ja-JP" altLang="en-US" sz="1400" b="0" i="0" u="none" strike="noStrike" kern="1200" cap="none" spc="0" normalizeH="0" baseline="0" noProof="0" dirty="0">
                <a:ln>
                  <a:noFill/>
                </a:ln>
                <a:solidFill>
                  <a:prstClr val="black"/>
                </a:solidFill>
                <a:effectLst/>
                <a:uLnTx/>
                <a:uFillTx/>
                <a:latin typeface="ヒラギノ丸ゴ ProN W4"/>
                <a:ea typeface="ヒラギノ丸ゴ ProN W4"/>
                <a:cs typeface="ヒラギノ丸ゴ ProN W4"/>
              </a:rPr>
              <a:t>データセンター</a:t>
            </a:r>
            <a:r>
              <a:rPr kumimoji="0" lang="en-US" altLang="ja-JP" sz="1400" b="0" i="0" u="none" strike="noStrike" kern="1200" cap="none" spc="0" normalizeH="0" baseline="0" noProof="0" dirty="0">
                <a:ln>
                  <a:noFill/>
                </a:ln>
                <a:solidFill>
                  <a:prstClr val="black"/>
                </a:solidFill>
                <a:effectLst/>
                <a:uLnTx/>
                <a:uFillTx/>
                <a:latin typeface="ヒラギノ丸ゴ ProN W4"/>
                <a:ea typeface="ヒラギノ丸ゴ ProN W4"/>
                <a:cs typeface="ヒラギノ丸ゴ ProN W4"/>
              </a:rPr>
              <a:t>)</a:t>
            </a:r>
            <a:endParaRPr kumimoji="1" lang="ja-JP" altLang="en-US" sz="1400" b="0" i="0" u="none" strike="noStrike" kern="1200" cap="none" spc="0" normalizeH="0" baseline="0" noProof="0" dirty="0">
              <a:ln>
                <a:noFill/>
              </a:ln>
              <a:solidFill>
                <a:prstClr val="black"/>
              </a:solidFill>
              <a:effectLst/>
              <a:uLnTx/>
              <a:uFillTx/>
              <a:latin typeface="ヒラギノ丸ゴ ProN W4"/>
              <a:ea typeface="ヒラギノ丸ゴ ProN W4"/>
              <a:cs typeface="ヒラギノ丸ゴ ProN W4"/>
            </a:endParaRPr>
          </a:p>
        </p:txBody>
      </p:sp>
      <p:sp>
        <p:nvSpPr>
          <p:cNvPr id="12" name="テキスト ボックス 11">
            <a:extLst>
              <a:ext uri="{FF2B5EF4-FFF2-40B4-BE49-F238E27FC236}">
                <a16:creationId xmlns:a16="http://schemas.microsoft.com/office/drawing/2014/main" id="{712D3088-6FAC-4B91-90AB-9258B900C16C}"/>
              </a:ext>
            </a:extLst>
          </p:cNvPr>
          <p:cNvSpPr txBox="1"/>
          <p:nvPr/>
        </p:nvSpPr>
        <p:spPr>
          <a:xfrm>
            <a:off x="6373926" y="1808231"/>
            <a:ext cx="2518638"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ヒラギノ丸ゴ ProN W4"/>
                <a:ea typeface="ヒラギノ丸ゴ ProN W4"/>
                <a:cs typeface="ヒラギノ丸ゴ ProN W4"/>
              </a:rPr>
              <a:t>3,500-4,000 </a:t>
            </a:r>
            <a:r>
              <a:rPr kumimoji="1" lang="ja-JP" altLang="en-US" sz="2000" b="1" i="0" u="none" strike="noStrike" kern="1200" cap="none" spc="0" normalizeH="0" baseline="0" noProof="0" dirty="0">
                <a:ln>
                  <a:noFill/>
                </a:ln>
                <a:solidFill>
                  <a:prstClr val="black"/>
                </a:solidFill>
                <a:effectLst/>
                <a:uLnTx/>
                <a:uFillTx/>
                <a:latin typeface="ヒラギノ丸ゴ ProN W4"/>
                <a:ea typeface="ヒラギノ丸ゴ ProN W4"/>
                <a:cs typeface="ヒラギノ丸ゴ ProN W4"/>
              </a:rPr>
              <a:t>件</a:t>
            </a:r>
            <a:r>
              <a:rPr kumimoji="1" lang="en-US" altLang="ja-JP" sz="2000" b="1" i="0" u="none" strike="noStrike" kern="1200" cap="none" spc="0" normalizeH="0" baseline="0" noProof="0" dirty="0">
                <a:ln>
                  <a:noFill/>
                </a:ln>
                <a:solidFill>
                  <a:prstClr val="black"/>
                </a:solidFill>
                <a:effectLst/>
                <a:uLnTx/>
                <a:uFillTx/>
                <a:latin typeface="ヒラギノ丸ゴ ProN W4"/>
                <a:ea typeface="ヒラギノ丸ゴ ProN W4"/>
                <a:cs typeface="ヒラギノ丸ゴ ProN W4"/>
              </a:rPr>
              <a:t>/</a:t>
            </a:r>
            <a:r>
              <a:rPr kumimoji="1" lang="ja-JP" altLang="en-US" sz="2000" b="1" i="0" u="none" strike="noStrike" kern="1200" cap="none" spc="0" normalizeH="0" baseline="0" noProof="0" dirty="0">
                <a:ln>
                  <a:noFill/>
                </a:ln>
                <a:solidFill>
                  <a:prstClr val="black"/>
                </a:solidFill>
                <a:effectLst/>
                <a:uLnTx/>
                <a:uFillTx/>
                <a:latin typeface="ヒラギノ丸ゴ ProN W4"/>
                <a:ea typeface="ヒラギノ丸ゴ ProN W4"/>
                <a:cs typeface="ヒラギノ丸ゴ ProN W4"/>
              </a:rPr>
              <a:t>年</a:t>
            </a:r>
          </a:p>
        </p:txBody>
      </p:sp>
      <p:pic>
        <p:nvPicPr>
          <p:cNvPr id="13" name="図 12">
            <a:extLst>
              <a:ext uri="{FF2B5EF4-FFF2-40B4-BE49-F238E27FC236}">
                <a16:creationId xmlns:a16="http://schemas.microsoft.com/office/drawing/2014/main" id="{1599B0D4-FDF6-431D-8E8C-564D2E8B9F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56" y="3573016"/>
            <a:ext cx="4266220" cy="3050186"/>
          </a:xfrm>
          <a:prstGeom prst="rect">
            <a:avLst/>
          </a:prstGeom>
        </p:spPr>
      </p:pic>
      <p:pic>
        <p:nvPicPr>
          <p:cNvPr id="14" name="図 13">
            <a:extLst>
              <a:ext uri="{FF2B5EF4-FFF2-40B4-BE49-F238E27FC236}">
                <a16:creationId xmlns:a16="http://schemas.microsoft.com/office/drawing/2014/main" id="{B427C953-28A9-4058-8E45-38FAD53169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976" y="3563620"/>
            <a:ext cx="4697387" cy="3059582"/>
          </a:xfrm>
          <a:prstGeom prst="rect">
            <a:avLst/>
          </a:prstGeom>
        </p:spPr>
      </p:pic>
      <p:sp>
        <p:nvSpPr>
          <p:cNvPr id="2" name="矢印: 右 1">
            <a:extLst>
              <a:ext uri="{FF2B5EF4-FFF2-40B4-BE49-F238E27FC236}">
                <a16:creationId xmlns:a16="http://schemas.microsoft.com/office/drawing/2014/main" id="{D44EDE85-4193-44A5-9C39-AF0D6B4A134E}"/>
              </a:ext>
            </a:extLst>
          </p:cNvPr>
          <p:cNvSpPr/>
          <p:nvPr/>
        </p:nvSpPr>
        <p:spPr>
          <a:xfrm rot="1040965">
            <a:off x="3075690" y="4113336"/>
            <a:ext cx="792088" cy="432048"/>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A999D149-C889-40F6-B8BC-80F07080CDF3}"/>
              </a:ext>
            </a:extLst>
          </p:cNvPr>
          <p:cNvSpPr/>
          <p:nvPr/>
        </p:nvSpPr>
        <p:spPr>
          <a:xfrm rot="1040965">
            <a:off x="8165564" y="4154482"/>
            <a:ext cx="792088" cy="432048"/>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01A156F7-4F1D-4B76-812B-9F57B7D4E6FC}"/>
              </a:ext>
            </a:extLst>
          </p:cNvPr>
          <p:cNvSpPr/>
          <p:nvPr/>
        </p:nvSpPr>
        <p:spPr>
          <a:xfrm rot="20390956">
            <a:off x="5318118" y="576973"/>
            <a:ext cx="792088" cy="432048"/>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9AAB455-8F05-43D4-A283-4D16BC1AC4FC}"/>
              </a:ext>
            </a:extLst>
          </p:cNvPr>
          <p:cNvSpPr txBox="1"/>
          <p:nvPr/>
        </p:nvSpPr>
        <p:spPr>
          <a:xfrm>
            <a:off x="566682" y="4372359"/>
            <a:ext cx="1656184" cy="369332"/>
          </a:xfrm>
          <a:prstGeom prst="rect">
            <a:avLst/>
          </a:prstGeom>
          <a:noFill/>
        </p:spPr>
        <p:txBody>
          <a:bodyPr wrap="square" rtlCol="0">
            <a:spAutoFit/>
          </a:bodyPr>
          <a:lstStyle/>
          <a:p>
            <a:r>
              <a:rPr kumimoji="1" lang="ja-JP" altLang="en-US" b="1" dirty="0">
                <a:solidFill>
                  <a:srgbClr val="00B050"/>
                </a:solidFill>
              </a:rPr>
              <a:t>骨髄バンク</a:t>
            </a:r>
          </a:p>
        </p:txBody>
      </p:sp>
      <p:sp>
        <p:nvSpPr>
          <p:cNvPr id="17" name="テキスト ボックス 16">
            <a:extLst>
              <a:ext uri="{FF2B5EF4-FFF2-40B4-BE49-F238E27FC236}">
                <a16:creationId xmlns:a16="http://schemas.microsoft.com/office/drawing/2014/main" id="{42800925-A93E-4A25-A6C5-B6A88563B8E9}"/>
              </a:ext>
            </a:extLst>
          </p:cNvPr>
          <p:cNvSpPr txBox="1"/>
          <p:nvPr/>
        </p:nvSpPr>
        <p:spPr>
          <a:xfrm>
            <a:off x="4797774" y="4060995"/>
            <a:ext cx="1656184" cy="369332"/>
          </a:xfrm>
          <a:prstGeom prst="rect">
            <a:avLst/>
          </a:prstGeom>
          <a:noFill/>
        </p:spPr>
        <p:txBody>
          <a:bodyPr wrap="square" rtlCol="0">
            <a:spAutoFit/>
          </a:bodyPr>
          <a:lstStyle/>
          <a:p>
            <a:r>
              <a:rPr kumimoji="1" lang="ja-JP" altLang="en-US" b="1" dirty="0">
                <a:solidFill>
                  <a:schemeClr val="accent6">
                    <a:lumMod val="75000"/>
                  </a:schemeClr>
                </a:solidFill>
              </a:rPr>
              <a:t>臍帯血バンク</a:t>
            </a:r>
          </a:p>
        </p:txBody>
      </p:sp>
    </p:spTree>
    <p:extLst>
      <p:ext uri="{BB962C8B-B14F-4D97-AF65-F5344CB8AC3E}">
        <p14:creationId xmlns:p14="http://schemas.microsoft.com/office/powerpoint/2010/main" val="50698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移植件数の推移</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Picture 2" descr="Z:\Analyses of Annual Report\Pamphlet_Slide\2018\Pamphlet_Slide\Slide\transplants_2018_JDCHCT_Slide_jpn_2019MMDD\スライド23.JPG">
            <a:extLst>
              <a:ext uri="{FF2B5EF4-FFF2-40B4-BE49-F238E27FC236}">
                <a16:creationId xmlns:a16="http://schemas.microsoft.com/office/drawing/2014/main" id="{1F328ACD-29E0-4C75-997F-52E2C3BBA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998730"/>
            <a:ext cx="7812360" cy="5859270"/>
          </a:xfrm>
          <a:prstGeom prst="rect">
            <a:avLst/>
          </a:prstGeom>
          <a:noFill/>
          <a:extLst>
            <a:ext uri="{909E8E84-426E-40DD-AFC4-6F175D3DCCD1}">
              <a14:hiddenFill xmlns:a14="http://schemas.microsoft.com/office/drawing/2010/main">
                <a:solidFill>
                  <a:srgbClr val="FFFFFF"/>
                </a:solidFill>
              </a14:hiddenFill>
            </a:ext>
          </a:extLst>
        </p:spPr>
      </p:pic>
      <p:sp>
        <p:nvSpPr>
          <p:cNvPr id="6" name="楕円 5">
            <a:extLst>
              <a:ext uri="{FF2B5EF4-FFF2-40B4-BE49-F238E27FC236}">
                <a16:creationId xmlns:a16="http://schemas.microsoft.com/office/drawing/2014/main" id="{3E55F6D0-EF5A-47F6-ADD5-296597F4699C}"/>
              </a:ext>
            </a:extLst>
          </p:cNvPr>
          <p:cNvSpPr/>
          <p:nvPr/>
        </p:nvSpPr>
        <p:spPr>
          <a:xfrm>
            <a:off x="5148064" y="3356992"/>
            <a:ext cx="1728192" cy="16561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0427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血縁者からの移植が増加した</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2">
            <a:extLst>
              <a:ext uri="{FF2B5EF4-FFF2-40B4-BE49-F238E27FC236}">
                <a16:creationId xmlns:a16="http://schemas.microsoft.com/office/drawing/2014/main" id="{E7A324F7-3C38-4894-BEB1-D344E9A7603E}"/>
              </a:ext>
            </a:extLst>
          </p:cNvPr>
          <p:cNvSpPr>
            <a:spLocks noChangeArrowheads="1"/>
          </p:cNvSpPr>
          <p:nvPr/>
        </p:nvSpPr>
        <p:spPr bwMode="auto">
          <a:xfrm>
            <a:off x="8963627" y="547689"/>
            <a:ext cx="184731" cy="338554"/>
          </a:xfrm>
          <a:prstGeom prst="rect">
            <a:avLst/>
          </a:prstGeom>
          <a:noFill/>
          <a:ln w="9525">
            <a:noFill/>
            <a:miter lim="800000"/>
            <a:headEnd/>
            <a:tailEnd/>
          </a:ln>
        </p:spPr>
        <p:txBody>
          <a:bodyPr wrap="none">
            <a:spAutoFit/>
          </a:bodyPr>
          <a:lstStyle/>
          <a:p>
            <a:endParaRPr lang="ja-JP" altLang="en-US">
              <a:latin typeface="+mn-ea"/>
              <a:ea typeface="+mn-ea"/>
            </a:endParaRPr>
          </a:p>
        </p:txBody>
      </p:sp>
      <p:grpSp>
        <p:nvGrpSpPr>
          <p:cNvPr id="7" name="Group 4">
            <a:extLst>
              <a:ext uri="{FF2B5EF4-FFF2-40B4-BE49-F238E27FC236}">
                <a16:creationId xmlns:a16="http://schemas.microsoft.com/office/drawing/2014/main" id="{5C78F5BD-B1DB-457F-B5E6-D258595D1F02}"/>
              </a:ext>
            </a:extLst>
          </p:cNvPr>
          <p:cNvGrpSpPr>
            <a:grpSpLocks/>
          </p:cNvGrpSpPr>
          <p:nvPr/>
        </p:nvGrpSpPr>
        <p:grpSpPr bwMode="auto">
          <a:xfrm>
            <a:off x="1155503" y="1196984"/>
            <a:ext cx="7417002" cy="4151313"/>
            <a:chOff x="294" y="667"/>
            <a:chExt cx="4153" cy="2615"/>
          </a:xfrm>
        </p:grpSpPr>
        <p:sp>
          <p:nvSpPr>
            <p:cNvPr id="8" name="Text Box 5">
              <a:extLst>
                <a:ext uri="{FF2B5EF4-FFF2-40B4-BE49-F238E27FC236}">
                  <a16:creationId xmlns:a16="http://schemas.microsoft.com/office/drawing/2014/main" id="{8CF8F04A-4548-43D2-BF93-1E9C42937E6B}"/>
                </a:ext>
              </a:extLst>
            </p:cNvPr>
            <p:cNvSpPr txBox="1">
              <a:spLocks noChangeArrowheads="1"/>
            </p:cNvSpPr>
            <p:nvPr/>
          </p:nvSpPr>
          <p:spPr bwMode="auto">
            <a:xfrm>
              <a:off x="614" y="768"/>
              <a:ext cx="280" cy="679"/>
            </a:xfrm>
            <a:prstGeom prst="rect">
              <a:avLst/>
            </a:prstGeom>
            <a:solidFill>
              <a:srgbClr val="08B9FF"/>
            </a:solidFill>
            <a:ln w="9525">
              <a:noFill/>
              <a:miter lim="800000"/>
              <a:headEnd/>
              <a:tailEnd/>
            </a:ln>
          </p:spPr>
          <p:txBody>
            <a:bodyPr wrap="none">
              <a:spAutoFit/>
            </a:bodyPr>
            <a:lstStyle/>
            <a:p>
              <a:r>
                <a:rPr lang="en-US" altLang="ja-JP" dirty="0">
                  <a:solidFill>
                    <a:srgbClr val="000000"/>
                  </a:solidFill>
                  <a:latin typeface="+mn-ea"/>
                  <a:ea typeface="+mn-ea"/>
                </a:rPr>
                <a:t>A</a:t>
              </a:r>
            </a:p>
            <a:p>
              <a:r>
                <a:rPr lang="en-US" altLang="ja-JP" dirty="0">
                  <a:solidFill>
                    <a:srgbClr val="000000"/>
                  </a:solidFill>
                  <a:latin typeface="+mn-ea"/>
                  <a:ea typeface="+mn-ea"/>
                </a:rPr>
                <a:t>B</a:t>
              </a:r>
            </a:p>
            <a:p>
              <a:r>
                <a:rPr lang="en-US" altLang="ja-JP" dirty="0">
                  <a:solidFill>
                    <a:srgbClr val="000000"/>
                  </a:solidFill>
                  <a:latin typeface="+mn-ea"/>
                  <a:ea typeface="+mn-ea"/>
                </a:rPr>
                <a:t>C</a:t>
              </a:r>
            </a:p>
            <a:p>
              <a:r>
                <a:rPr lang="en-US" altLang="ja-JP" dirty="0">
                  <a:solidFill>
                    <a:srgbClr val="000000"/>
                  </a:solidFill>
                  <a:latin typeface="+mn-ea"/>
                  <a:ea typeface="+mn-ea"/>
                </a:rPr>
                <a:t>DR</a:t>
              </a:r>
            </a:p>
          </p:txBody>
        </p:sp>
        <p:sp>
          <p:nvSpPr>
            <p:cNvPr id="9" name="Text Box 6">
              <a:extLst>
                <a:ext uri="{FF2B5EF4-FFF2-40B4-BE49-F238E27FC236}">
                  <a16:creationId xmlns:a16="http://schemas.microsoft.com/office/drawing/2014/main" id="{693FBE7E-553A-4B93-8817-09FF821D3354}"/>
                </a:ext>
              </a:extLst>
            </p:cNvPr>
            <p:cNvSpPr txBox="1">
              <a:spLocks noChangeArrowheads="1"/>
            </p:cNvSpPr>
            <p:nvPr/>
          </p:nvSpPr>
          <p:spPr bwMode="auto">
            <a:xfrm>
              <a:off x="1116" y="768"/>
              <a:ext cx="324" cy="679"/>
            </a:xfrm>
            <a:prstGeom prst="rect">
              <a:avLst/>
            </a:prstGeom>
            <a:solidFill>
              <a:srgbClr val="FFFF1D"/>
            </a:solidFill>
            <a:ln w="9525">
              <a:noFill/>
              <a:miter lim="800000"/>
              <a:headEnd/>
              <a:tailEnd/>
            </a:ln>
          </p:spPr>
          <p:txBody>
            <a:bodyPr>
              <a:spAutoFit/>
            </a:bodyPr>
            <a:lstStyle/>
            <a:p>
              <a:r>
                <a:rPr lang="en-US" altLang="ja-JP" dirty="0">
                  <a:solidFill>
                    <a:srgbClr val="000000"/>
                  </a:solidFill>
                  <a:latin typeface="+mn-ea"/>
                  <a:ea typeface="+mn-ea"/>
                </a:rPr>
                <a:t>A</a:t>
              </a:r>
            </a:p>
            <a:p>
              <a:r>
                <a:rPr lang="en-US" altLang="ja-JP" dirty="0">
                  <a:solidFill>
                    <a:srgbClr val="000000"/>
                  </a:solidFill>
                  <a:latin typeface="+mn-ea"/>
                  <a:ea typeface="+mn-ea"/>
                </a:rPr>
                <a:t>B</a:t>
              </a:r>
            </a:p>
            <a:p>
              <a:r>
                <a:rPr lang="en-US" altLang="ja-JP" dirty="0">
                  <a:solidFill>
                    <a:srgbClr val="000000"/>
                  </a:solidFill>
                  <a:latin typeface="+mn-ea"/>
                  <a:ea typeface="+mn-ea"/>
                </a:rPr>
                <a:t>C</a:t>
              </a:r>
            </a:p>
            <a:p>
              <a:r>
                <a:rPr lang="en-US" altLang="ja-JP" dirty="0">
                  <a:solidFill>
                    <a:srgbClr val="000000"/>
                  </a:solidFill>
                  <a:latin typeface="+mn-ea"/>
                  <a:ea typeface="+mn-ea"/>
                </a:rPr>
                <a:t>DR</a:t>
              </a:r>
            </a:p>
          </p:txBody>
        </p:sp>
        <p:sp>
          <p:nvSpPr>
            <p:cNvPr id="10" name="Text Box 7">
              <a:extLst>
                <a:ext uri="{FF2B5EF4-FFF2-40B4-BE49-F238E27FC236}">
                  <a16:creationId xmlns:a16="http://schemas.microsoft.com/office/drawing/2014/main" id="{16E32E74-BDCF-42E4-A575-E3C4BDD8AAD4}"/>
                </a:ext>
              </a:extLst>
            </p:cNvPr>
            <p:cNvSpPr txBox="1">
              <a:spLocks noChangeArrowheads="1"/>
            </p:cNvSpPr>
            <p:nvPr/>
          </p:nvSpPr>
          <p:spPr bwMode="auto">
            <a:xfrm>
              <a:off x="3386" y="768"/>
              <a:ext cx="280" cy="679"/>
            </a:xfrm>
            <a:prstGeom prst="rect">
              <a:avLst/>
            </a:prstGeom>
            <a:solidFill>
              <a:srgbClr val="FF0DF6"/>
            </a:solidFill>
            <a:ln w="9525">
              <a:noFill/>
              <a:miter lim="800000"/>
              <a:headEnd/>
              <a:tailEnd/>
            </a:ln>
          </p:spPr>
          <p:txBody>
            <a:bodyPr wrap="none">
              <a:spAutoFit/>
            </a:bodyPr>
            <a:lstStyle/>
            <a:p>
              <a:r>
                <a:rPr lang="en-US" altLang="ja-JP" dirty="0">
                  <a:solidFill>
                    <a:srgbClr val="000000"/>
                  </a:solidFill>
                  <a:latin typeface="+mn-ea"/>
                  <a:ea typeface="+mn-ea"/>
                </a:rPr>
                <a:t>A</a:t>
              </a:r>
            </a:p>
            <a:p>
              <a:r>
                <a:rPr lang="en-US" altLang="ja-JP" dirty="0">
                  <a:solidFill>
                    <a:srgbClr val="000000"/>
                  </a:solidFill>
                  <a:latin typeface="+mn-ea"/>
                  <a:ea typeface="+mn-ea"/>
                </a:rPr>
                <a:t>B</a:t>
              </a:r>
            </a:p>
            <a:p>
              <a:r>
                <a:rPr lang="en-US" altLang="ja-JP" dirty="0">
                  <a:solidFill>
                    <a:srgbClr val="000000"/>
                  </a:solidFill>
                  <a:latin typeface="+mn-ea"/>
                  <a:ea typeface="+mn-ea"/>
                </a:rPr>
                <a:t>C</a:t>
              </a:r>
            </a:p>
            <a:p>
              <a:r>
                <a:rPr lang="en-US" altLang="ja-JP" dirty="0">
                  <a:solidFill>
                    <a:srgbClr val="000000"/>
                  </a:solidFill>
                  <a:latin typeface="+mn-ea"/>
                  <a:ea typeface="+mn-ea"/>
                </a:rPr>
                <a:t>DR</a:t>
              </a:r>
            </a:p>
          </p:txBody>
        </p:sp>
        <p:sp>
          <p:nvSpPr>
            <p:cNvPr id="11" name="Text Box 8">
              <a:extLst>
                <a:ext uri="{FF2B5EF4-FFF2-40B4-BE49-F238E27FC236}">
                  <a16:creationId xmlns:a16="http://schemas.microsoft.com/office/drawing/2014/main" id="{78EB10D3-E5E5-4BE2-BCD3-979FA6AE22FF}"/>
                </a:ext>
              </a:extLst>
            </p:cNvPr>
            <p:cNvSpPr txBox="1">
              <a:spLocks noChangeArrowheads="1"/>
            </p:cNvSpPr>
            <p:nvPr/>
          </p:nvSpPr>
          <p:spPr bwMode="auto">
            <a:xfrm>
              <a:off x="3899" y="768"/>
              <a:ext cx="280" cy="679"/>
            </a:xfrm>
            <a:prstGeom prst="rect">
              <a:avLst/>
            </a:prstGeom>
            <a:solidFill>
              <a:srgbClr val="00FF00"/>
            </a:solidFill>
            <a:ln w="9525">
              <a:noFill/>
              <a:miter lim="800000"/>
              <a:headEnd/>
              <a:tailEnd/>
            </a:ln>
          </p:spPr>
          <p:txBody>
            <a:bodyPr wrap="none">
              <a:spAutoFit/>
            </a:bodyPr>
            <a:lstStyle/>
            <a:p>
              <a:r>
                <a:rPr lang="en-US" altLang="ja-JP" dirty="0">
                  <a:solidFill>
                    <a:srgbClr val="000000"/>
                  </a:solidFill>
                  <a:latin typeface="+mn-ea"/>
                  <a:ea typeface="+mn-ea"/>
                </a:rPr>
                <a:t>A</a:t>
              </a:r>
            </a:p>
            <a:p>
              <a:r>
                <a:rPr lang="en-US" altLang="ja-JP" dirty="0">
                  <a:solidFill>
                    <a:srgbClr val="000000"/>
                  </a:solidFill>
                  <a:latin typeface="+mn-ea"/>
                  <a:ea typeface="+mn-ea"/>
                </a:rPr>
                <a:t>B</a:t>
              </a:r>
            </a:p>
            <a:p>
              <a:r>
                <a:rPr lang="en-US" altLang="ja-JP" dirty="0">
                  <a:solidFill>
                    <a:srgbClr val="000000"/>
                  </a:solidFill>
                  <a:latin typeface="+mn-ea"/>
                  <a:ea typeface="+mn-ea"/>
                </a:rPr>
                <a:t>C</a:t>
              </a:r>
            </a:p>
            <a:p>
              <a:r>
                <a:rPr lang="en-US" altLang="ja-JP" dirty="0">
                  <a:solidFill>
                    <a:srgbClr val="000000"/>
                  </a:solidFill>
                  <a:latin typeface="+mn-ea"/>
                  <a:ea typeface="+mn-ea"/>
                </a:rPr>
                <a:t>DR</a:t>
              </a:r>
            </a:p>
          </p:txBody>
        </p:sp>
        <p:sp>
          <p:nvSpPr>
            <p:cNvPr id="12" name="Line 9">
              <a:extLst>
                <a:ext uri="{FF2B5EF4-FFF2-40B4-BE49-F238E27FC236}">
                  <a16:creationId xmlns:a16="http://schemas.microsoft.com/office/drawing/2014/main" id="{50703817-9B77-4B94-BE63-6AED21CAC948}"/>
                </a:ext>
              </a:extLst>
            </p:cNvPr>
            <p:cNvSpPr>
              <a:spLocks noChangeShapeType="1"/>
            </p:cNvSpPr>
            <p:nvPr/>
          </p:nvSpPr>
          <p:spPr bwMode="auto">
            <a:xfrm>
              <a:off x="1466" y="1056"/>
              <a:ext cx="1872" cy="0"/>
            </a:xfrm>
            <a:prstGeom prst="line">
              <a:avLst/>
            </a:prstGeom>
            <a:noFill/>
            <a:ln w="9525">
              <a:solidFill>
                <a:schemeClr val="tx1"/>
              </a:solidFill>
              <a:round/>
              <a:headEnd/>
              <a:tailEnd/>
            </a:ln>
          </p:spPr>
          <p:txBody>
            <a:bodyPr wrap="none" anchor="ctr"/>
            <a:lstStyle/>
            <a:p>
              <a:endParaRPr lang="ja-JP" altLang="en-US">
                <a:latin typeface="+mn-ea"/>
                <a:ea typeface="+mn-ea"/>
              </a:endParaRPr>
            </a:p>
          </p:txBody>
        </p:sp>
        <p:sp>
          <p:nvSpPr>
            <p:cNvPr id="13" name="Line 10">
              <a:extLst>
                <a:ext uri="{FF2B5EF4-FFF2-40B4-BE49-F238E27FC236}">
                  <a16:creationId xmlns:a16="http://schemas.microsoft.com/office/drawing/2014/main" id="{AA359683-2F81-479B-9FF7-C92107556672}"/>
                </a:ext>
              </a:extLst>
            </p:cNvPr>
            <p:cNvSpPr>
              <a:spLocks noChangeShapeType="1"/>
            </p:cNvSpPr>
            <p:nvPr/>
          </p:nvSpPr>
          <p:spPr bwMode="auto">
            <a:xfrm>
              <a:off x="2400" y="1056"/>
              <a:ext cx="0" cy="960"/>
            </a:xfrm>
            <a:prstGeom prst="line">
              <a:avLst/>
            </a:prstGeom>
            <a:noFill/>
            <a:ln w="9525">
              <a:solidFill>
                <a:schemeClr val="tx1"/>
              </a:solidFill>
              <a:round/>
              <a:headEnd/>
              <a:tailEnd/>
            </a:ln>
          </p:spPr>
          <p:txBody>
            <a:bodyPr wrap="none" anchor="ctr"/>
            <a:lstStyle/>
            <a:p>
              <a:endParaRPr lang="ja-JP" altLang="en-US">
                <a:latin typeface="+mn-ea"/>
                <a:ea typeface="+mn-ea"/>
              </a:endParaRPr>
            </a:p>
          </p:txBody>
        </p:sp>
        <p:grpSp>
          <p:nvGrpSpPr>
            <p:cNvPr id="14" name="Group 11">
              <a:extLst>
                <a:ext uri="{FF2B5EF4-FFF2-40B4-BE49-F238E27FC236}">
                  <a16:creationId xmlns:a16="http://schemas.microsoft.com/office/drawing/2014/main" id="{90D3F17C-08C8-4D23-B543-DD6B36F03E53}"/>
                </a:ext>
              </a:extLst>
            </p:cNvPr>
            <p:cNvGrpSpPr>
              <a:grpSpLocks/>
            </p:cNvGrpSpPr>
            <p:nvPr/>
          </p:nvGrpSpPr>
          <p:grpSpPr bwMode="auto">
            <a:xfrm>
              <a:off x="717" y="2020"/>
              <a:ext cx="3365" cy="576"/>
              <a:chOff x="816" y="2064"/>
              <a:chExt cx="3365" cy="576"/>
            </a:xfrm>
          </p:grpSpPr>
          <p:grpSp>
            <p:nvGrpSpPr>
              <p:cNvPr id="26" name="Group 12">
                <a:extLst>
                  <a:ext uri="{FF2B5EF4-FFF2-40B4-BE49-F238E27FC236}">
                    <a16:creationId xmlns:a16="http://schemas.microsoft.com/office/drawing/2014/main" id="{B2EA57B3-4C8F-438F-A087-0116C4269C78}"/>
                  </a:ext>
                </a:extLst>
              </p:cNvPr>
              <p:cNvGrpSpPr>
                <a:grpSpLocks/>
              </p:cNvGrpSpPr>
              <p:nvPr/>
            </p:nvGrpSpPr>
            <p:grpSpPr bwMode="auto">
              <a:xfrm>
                <a:off x="816" y="2064"/>
                <a:ext cx="3360" cy="576"/>
                <a:chOff x="816" y="2064"/>
                <a:chExt cx="3360" cy="576"/>
              </a:xfrm>
            </p:grpSpPr>
            <p:sp>
              <p:nvSpPr>
                <p:cNvPr id="28" name="Line 13">
                  <a:extLst>
                    <a:ext uri="{FF2B5EF4-FFF2-40B4-BE49-F238E27FC236}">
                      <a16:creationId xmlns:a16="http://schemas.microsoft.com/office/drawing/2014/main" id="{E6500302-9E95-4DBE-98CE-165E57E89517}"/>
                    </a:ext>
                  </a:extLst>
                </p:cNvPr>
                <p:cNvSpPr>
                  <a:spLocks noChangeShapeType="1"/>
                </p:cNvSpPr>
                <p:nvPr/>
              </p:nvSpPr>
              <p:spPr bwMode="auto">
                <a:xfrm>
                  <a:off x="816" y="2064"/>
                  <a:ext cx="0" cy="576"/>
                </a:xfrm>
                <a:prstGeom prst="line">
                  <a:avLst/>
                </a:prstGeom>
                <a:noFill/>
                <a:ln w="9525">
                  <a:solidFill>
                    <a:schemeClr val="tx1"/>
                  </a:solidFill>
                  <a:round/>
                  <a:headEnd/>
                  <a:tailEnd/>
                </a:ln>
              </p:spPr>
              <p:txBody>
                <a:bodyPr wrap="none" anchor="ctr"/>
                <a:lstStyle/>
                <a:p>
                  <a:endParaRPr lang="ja-JP" altLang="en-US">
                    <a:latin typeface="+mn-ea"/>
                    <a:ea typeface="+mn-ea"/>
                  </a:endParaRPr>
                </a:p>
              </p:txBody>
            </p:sp>
            <p:sp>
              <p:nvSpPr>
                <p:cNvPr id="29" name="Line 14">
                  <a:extLst>
                    <a:ext uri="{FF2B5EF4-FFF2-40B4-BE49-F238E27FC236}">
                      <a16:creationId xmlns:a16="http://schemas.microsoft.com/office/drawing/2014/main" id="{75708641-4ED1-4503-A9FC-52CCBF229287}"/>
                    </a:ext>
                  </a:extLst>
                </p:cNvPr>
                <p:cNvSpPr>
                  <a:spLocks noChangeShapeType="1"/>
                </p:cNvSpPr>
                <p:nvPr/>
              </p:nvSpPr>
              <p:spPr bwMode="auto">
                <a:xfrm>
                  <a:off x="1936" y="2064"/>
                  <a:ext cx="0" cy="576"/>
                </a:xfrm>
                <a:prstGeom prst="line">
                  <a:avLst/>
                </a:prstGeom>
                <a:noFill/>
                <a:ln w="9525">
                  <a:solidFill>
                    <a:schemeClr val="tx1"/>
                  </a:solidFill>
                  <a:round/>
                  <a:headEnd/>
                  <a:tailEnd/>
                </a:ln>
              </p:spPr>
              <p:txBody>
                <a:bodyPr wrap="none" anchor="ctr"/>
                <a:lstStyle/>
                <a:p>
                  <a:endParaRPr lang="ja-JP" altLang="en-US">
                    <a:latin typeface="+mn-ea"/>
                    <a:ea typeface="+mn-ea"/>
                  </a:endParaRPr>
                </a:p>
              </p:txBody>
            </p:sp>
            <p:sp>
              <p:nvSpPr>
                <p:cNvPr id="30" name="Line 15">
                  <a:extLst>
                    <a:ext uri="{FF2B5EF4-FFF2-40B4-BE49-F238E27FC236}">
                      <a16:creationId xmlns:a16="http://schemas.microsoft.com/office/drawing/2014/main" id="{C623E9B4-EC6C-460D-8953-643D7586E14D}"/>
                    </a:ext>
                  </a:extLst>
                </p:cNvPr>
                <p:cNvSpPr>
                  <a:spLocks noChangeShapeType="1"/>
                </p:cNvSpPr>
                <p:nvPr/>
              </p:nvSpPr>
              <p:spPr bwMode="auto">
                <a:xfrm>
                  <a:off x="3056" y="2064"/>
                  <a:ext cx="0" cy="576"/>
                </a:xfrm>
                <a:prstGeom prst="line">
                  <a:avLst/>
                </a:prstGeom>
                <a:noFill/>
                <a:ln w="9525">
                  <a:solidFill>
                    <a:schemeClr val="tx1"/>
                  </a:solidFill>
                  <a:round/>
                  <a:headEnd/>
                  <a:tailEnd/>
                </a:ln>
              </p:spPr>
              <p:txBody>
                <a:bodyPr wrap="none" anchor="ctr"/>
                <a:lstStyle/>
                <a:p>
                  <a:endParaRPr lang="ja-JP" altLang="en-US">
                    <a:latin typeface="+mn-ea"/>
                    <a:ea typeface="+mn-ea"/>
                  </a:endParaRPr>
                </a:p>
              </p:txBody>
            </p:sp>
            <p:sp>
              <p:nvSpPr>
                <p:cNvPr id="31" name="Line 16">
                  <a:extLst>
                    <a:ext uri="{FF2B5EF4-FFF2-40B4-BE49-F238E27FC236}">
                      <a16:creationId xmlns:a16="http://schemas.microsoft.com/office/drawing/2014/main" id="{C2052071-891E-42D0-B19D-0337624ECA23}"/>
                    </a:ext>
                  </a:extLst>
                </p:cNvPr>
                <p:cNvSpPr>
                  <a:spLocks noChangeShapeType="1"/>
                </p:cNvSpPr>
                <p:nvPr/>
              </p:nvSpPr>
              <p:spPr bwMode="auto">
                <a:xfrm>
                  <a:off x="4176" y="2064"/>
                  <a:ext cx="0" cy="576"/>
                </a:xfrm>
                <a:prstGeom prst="line">
                  <a:avLst/>
                </a:prstGeom>
                <a:noFill/>
                <a:ln w="9525">
                  <a:solidFill>
                    <a:schemeClr val="tx1"/>
                  </a:solidFill>
                  <a:round/>
                  <a:headEnd/>
                  <a:tailEnd/>
                </a:ln>
              </p:spPr>
              <p:txBody>
                <a:bodyPr wrap="none" anchor="ctr"/>
                <a:lstStyle/>
                <a:p>
                  <a:endParaRPr lang="ja-JP" altLang="en-US">
                    <a:latin typeface="+mn-ea"/>
                    <a:ea typeface="+mn-ea"/>
                  </a:endParaRPr>
                </a:p>
              </p:txBody>
            </p:sp>
          </p:grpSp>
          <p:sp>
            <p:nvSpPr>
              <p:cNvPr id="27" name="Line 17">
                <a:extLst>
                  <a:ext uri="{FF2B5EF4-FFF2-40B4-BE49-F238E27FC236}">
                    <a16:creationId xmlns:a16="http://schemas.microsoft.com/office/drawing/2014/main" id="{E7DD1980-906A-46AB-B8D4-E523C55B15B3}"/>
                  </a:ext>
                </a:extLst>
              </p:cNvPr>
              <p:cNvSpPr>
                <a:spLocks noChangeShapeType="1"/>
              </p:cNvSpPr>
              <p:nvPr/>
            </p:nvSpPr>
            <p:spPr bwMode="auto">
              <a:xfrm>
                <a:off x="821" y="2064"/>
                <a:ext cx="3360" cy="0"/>
              </a:xfrm>
              <a:prstGeom prst="line">
                <a:avLst/>
              </a:prstGeom>
              <a:noFill/>
              <a:ln w="9525">
                <a:solidFill>
                  <a:schemeClr val="tx1"/>
                </a:solidFill>
                <a:round/>
                <a:headEnd/>
                <a:tailEnd/>
              </a:ln>
            </p:spPr>
            <p:txBody>
              <a:bodyPr wrap="none" anchor="ctr"/>
              <a:lstStyle/>
              <a:p>
                <a:endParaRPr lang="ja-JP" altLang="en-US">
                  <a:latin typeface="+mn-ea"/>
                  <a:ea typeface="+mn-ea"/>
                </a:endParaRPr>
              </a:p>
            </p:txBody>
          </p:sp>
        </p:grpSp>
        <p:sp>
          <p:nvSpPr>
            <p:cNvPr id="15" name="Text Box 18">
              <a:extLst>
                <a:ext uri="{FF2B5EF4-FFF2-40B4-BE49-F238E27FC236}">
                  <a16:creationId xmlns:a16="http://schemas.microsoft.com/office/drawing/2014/main" id="{F2DCF0B8-CFFD-4957-82F9-C12D8A11CACC}"/>
                </a:ext>
              </a:extLst>
            </p:cNvPr>
            <p:cNvSpPr txBox="1">
              <a:spLocks noChangeArrowheads="1"/>
            </p:cNvSpPr>
            <p:nvPr/>
          </p:nvSpPr>
          <p:spPr bwMode="auto">
            <a:xfrm>
              <a:off x="294" y="2603"/>
              <a:ext cx="280" cy="679"/>
            </a:xfrm>
            <a:prstGeom prst="rect">
              <a:avLst/>
            </a:prstGeom>
            <a:solidFill>
              <a:srgbClr val="08B9FF"/>
            </a:solidFill>
            <a:ln w="9525">
              <a:noFill/>
              <a:miter lim="800000"/>
              <a:headEnd/>
              <a:tailEnd/>
            </a:ln>
          </p:spPr>
          <p:txBody>
            <a:bodyPr wrap="none">
              <a:spAutoFit/>
            </a:bodyPr>
            <a:lstStyle/>
            <a:p>
              <a:r>
                <a:rPr lang="en-US" altLang="ja-JP" dirty="0">
                  <a:solidFill>
                    <a:srgbClr val="000000"/>
                  </a:solidFill>
                  <a:latin typeface="+mn-ea"/>
                  <a:ea typeface="+mn-ea"/>
                </a:rPr>
                <a:t>A</a:t>
              </a:r>
            </a:p>
            <a:p>
              <a:r>
                <a:rPr lang="en-US" altLang="ja-JP" dirty="0">
                  <a:solidFill>
                    <a:srgbClr val="000000"/>
                  </a:solidFill>
                  <a:latin typeface="+mn-ea"/>
                  <a:ea typeface="+mn-ea"/>
                </a:rPr>
                <a:t>B</a:t>
              </a:r>
            </a:p>
            <a:p>
              <a:r>
                <a:rPr lang="en-US" altLang="ja-JP" dirty="0">
                  <a:solidFill>
                    <a:srgbClr val="000000"/>
                  </a:solidFill>
                  <a:latin typeface="+mn-ea"/>
                  <a:ea typeface="+mn-ea"/>
                </a:rPr>
                <a:t>C</a:t>
              </a:r>
            </a:p>
            <a:p>
              <a:r>
                <a:rPr lang="en-US" altLang="ja-JP" dirty="0">
                  <a:solidFill>
                    <a:srgbClr val="000000"/>
                  </a:solidFill>
                  <a:latin typeface="+mn-ea"/>
                  <a:ea typeface="+mn-ea"/>
                </a:rPr>
                <a:t>DR</a:t>
              </a:r>
            </a:p>
          </p:txBody>
        </p:sp>
        <p:sp>
          <p:nvSpPr>
            <p:cNvPr id="16" name="Text Box 19">
              <a:extLst>
                <a:ext uri="{FF2B5EF4-FFF2-40B4-BE49-F238E27FC236}">
                  <a16:creationId xmlns:a16="http://schemas.microsoft.com/office/drawing/2014/main" id="{0AED76A9-B573-4950-9BFA-B323A3B41A21}"/>
                </a:ext>
              </a:extLst>
            </p:cNvPr>
            <p:cNvSpPr txBox="1">
              <a:spLocks noChangeArrowheads="1"/>
            </p:cNvSpPr>
            <p:nvPr/>
          </p:nvSpPr>
          <p:spPr bwMode="auto">
            <a:xfrm>
              <a:off x="1421" y="2603"/>
              <a:ext cx="280" cy="679"/>
            </a:xfrm>
            <a:prstGeom prst="rect">
              <a:avLst/>
            </a:prstGeom>
            <a:solidFill>
              <a:srgbClr val="08B9FF"/>
            </a:solidFill>
            <a:ln w="9525">
              <a:noFill/>
              <a:miter lim="800000"/>
              <a:headEnd/>
              <a:tailEnd/>
            </a:ln>
          </p:spPr>
          <p:txBody>
            <a:bodyPr wrap="none">
              <a:spAutoFit/>
            </a:bodyPr>
            <a:lstStyle/>
            <a:p>
              <a:r>
                <a:rPr lang="en-US" altLang="ja-JP" dirty="0">
                  <a:solidFill>
                    <a:srgbClr val="000000"/>
                  </a:solidFill>
                  <a:latin typeface="+mn-ea"/>
                  <a:ea typeface="+mn-ea"/>
                </a:rPr>
                <a:t>A</a:t>
              </a:r>
            </a:p>
            <a:p>
              <a:r>
                <a:rPr lang="en-US" altLang="ja-JP" dirty="0">
                  <a:solidFill>
                    <a:srgbClr val="000000"/>
                  </a:solidFill>
                  <a:latin typeface="+mn-ea"/>
                  <a:ea typeface="+mn-ea"/>
                </a:rPr>
                <a:t>B</a:t>
              </a:r>
            </a:p>
            <a:p>
              <a:r>
                <a:rPr lang="en-US" altLang="ja-JP" dirty="0">
                  <a:solidFill>
                    <a:srgbClr val="000000"/>
                  </a:solidFill>
                  <a:latin typeface="+mn-ea"/>
                  <a:ea typeface="+mn-ea"/>
                </a:rPr>
                <a:t>C</a:t>
              </a:r>
            </a:p>
            <a:p>
              <a:r>
                <a:rPr lang="en-US" altLang="ja-JP" dirty="0">
                  <a:solidFill>
                    <a:srgbClr val="000000"/>
                  </a:solidFill>
                  <a:latin typeface="+mn-ea"/>
                  <a:ea typeface="+mn-ea"/>
                </a:rPr>
                <a:t>DR</a:t>
              </a:r>
            </a:p>
          </p:txBody>
        </p:sp>
        <p:sp>
          <p:nvSpPr>
            <p:cNvPr id="17" name="Text Box 20">
              <a:extLst>
                <a:ext uri="{FF2B5EF4-FFF2-40B4-BE49-F238E27FC236}">
                  <a16:creationId xmlns:a16="http://schemas.microsoft.com/office/drawing/2014/main" id="{3F8907A0-C620-44F1-9907-A86B05B523B2}"/>
                </a:ext>
              </a:extLst>
            </p:cNvPr>
            <p:cNvSpPr txBox="1">
              <a:spLocks noChangeArrowheads="1"/>
            </p:cNvSpPr>
            <p:nvPr/>
          </p:nvSpPr>
          <p:spPr bwMode="auto">
            <a:xfrm>
              <a:off x="2548" y="2603"/>
              <a:ext cx="324" cy="679"/>
            </a:xfrm>
            <a:prstGeom prst="rect">
              <a:avLst/>
            </a:prstGeom>
            <a:solidFill>
              <a:srgbClr val="FFFF1D"/>
            </a:solidFill>
            <a:ln w="9525">
              <a:noFill/>
              <a:miter lim="800000"/>
              <a:headEnd/>
              <a:tailEnd/>
            </a:ln>
          </p:spPr>
          <p:txBody>
            <a:bodyPr>
              <a:spAutoFit/>
            </a:bodyPr>
            <a:lstStyle/>
            <a:p>
              <a:r>
                <a:rPr lang="en-US" altLang="ja-JP" dirty="0">
                  <a:solidFill>
                    <a:srgbClr val="000000"/>
                  </a:solidFill>
                  <a:latin typeface="+mn-ea"/>
                  <a:ea typeface="+mn-ea"/>
                </a:rPr>
                <a:t>A</a:t>
              </a:r>
            </a:p>
            <a:p>
              <a:r>
                <a:rPr lang="en-US" altLang="ja-JP" dirty="0">
                  <a:solidFill>
                    <a:srgbClr val="000000"/>
                  </a:solidFill>
                  <a:latin typeface="+mn-ea"/>
                  <a:ea typeface="+mn-ea"/>
                </a:rPr>
                <a:t>B</a:t>
              </a:r>
            </a:p>
            <a:p>
              <a:r>
                <a:rPr lang="en-US" altLang="ja-JP" dirty="0">
                  <a:solidFill>
                    <a:srgbClr val="000000"/>
                  </a:solidFill>
                  <a:latin typeface="+mn-ea"/>
                  <a:ea typeface="+mn-ea"/>
                </a:rPr>
                <a:t>C</a:t>
              </a:r>
            </a:p>
            <a:p>
              <a:r>
                <a:rPr lang="en-US" altLang="ja-JP" dirty="0">
                  <a:solidFill>
                    <a:srgbClr val="000000"/>
                  </a:solidFill>
                  <a:latin typeface="+mn-ea"/>
                  <a:ea typeface="+mn-ea"/>
                </a:rPr>
                <a:t>DR</a:t>
              </a:r>
            </a:p>
          </p:txBody>
        </p:sp>
        <p:sp>
          <p:nvSpPr>
            <p:cNvPr id="19" name="Text Box 21">
              <a:extLst>
                <a:ext uri="{FF2B5EF4-FFF2-40B4-BE49-F238E27FC236}">
                  <a16:creationId xmlns:a16="http://schemas.microsoft.com/office/drawing/2014/main" id="{89F630C3-2159-4FEA-8FB6-AE6D568494DD}"/>
                </a:ext>
              </a:extLst>
            </p:cNvPr>
            <p:cNvSpPr txBox="1">
              <a:spLocks noChangeArrowheads="1"/>
            </p:cNvSpPr>
            <p:nvPr/>
          </p:nvSpPr>
          <p:spPr bwMode="auto">
            <a:xfrm>
              <a:off x="3676" y="2603"/>
              <a:ext cx="324" cy="679"/>
            </a:xfrm>
            <a:prstGeom prst="rect">
              <a:avLst/>
            </a:prstGeom>
            <a:solidFill>
              <a:srgbClr val="FFFF1D"/>
            </a:solidFill>
            <a:ln w="9525">
              <a:noFill/>
              <a:miter lim="800000"/>
              <a:headEnd/>
              <a:tailEnd/>
            </a:ln>
          </p:spPr>
          <p:txBody>
            <a:bodyPr>
              <a:spAutoFit/>
            </a:bodyPr>
            <a:lstStyle/>
            <a:p>
              <a:r>
                <a:rPr lang="en-US" altLang="ja-JP" dirty="0">
                  <a:solidFill>
                    <a:srgbClr val="000000"/>
                  </a:solidFill>
                  <a:latin typeface="+mn-ea"/>
                  <a:ea typeface="+mn-ea"/>
                </a:rPr>
                <a:t>A</a:t>
              </a:r>
            </a:p>
            <a:p>
              <a:r>
                <a:rPr lang="en-US" altLang="ja-JP" dirty="0">
                  <a:solidFill>
                    <a:srgbClr val="000000"/>
                  </a:solidFill>
                  <a:latin typeface="+mn-ea"/>
                  <a:ea typeface="+mn-ea"/>
                </a:rPr>
                <a:t>B</a:t>
              </a:r>
            </a:p>
            <a:p>
              <a:r>
                <a:rPr lang="en-US" altLang="ja-JP" dirty="0">
                  <a:solidFill>
                    <a:srgbClr val="000000"/>
                  </a:solidFill>
                  <a:latin typeface="+mn-ea"/>
                  <a:ea typeface="+mn-ea"/>
                </a:rPr>
                <a:t>C</a:t>
              </a:r>
            </a:p>
            <a:p>
              <a:r>
                <a:rPr lang="en-US" altLang="ja-JP" dirty="0">
                  <a:solidFill>
                    <a:srgbClr val="000000"/>
                  </a:solidFill>
                  <a:latin typeface="+mn-ea"/>
                  <a:ea typeface="+mn-ea"/>
                </a:rPr>
                <a:t>DR</a:t>
              </a:r>
            </a:p>
          </p:txBody>
        </p:sp>
        <p:sp>
          <p:nvSpPr>
            <p:cNvPr id="20" name="Text Box 22">
              <a:extLst>
                <a:ext uri="{FF2B5EF4-FFF2-40B4-BE49-F238E27FC236}">
                  <a16:creationId xmlns:a16="http://schemas.microsoft.com/office/drawing/2014/main" id="{F3981EAC-1017-4D2E-9231-738CA486B5B7}"/>
                </a:ext>
              </a:extLst>
            </p:cNvPr>
            <p:cNvSpPr txBox="1">
              <a:spLocks noChangeArrowheads="1"/>
            </p:cNvSpPr>
            <p:nvPr/>
          </p:nvSpPr>
          <p:spPr bwMode="auto">
            <a:xfrm>
              <a:off x="784" y="2603"/>
              <a:ext cx="280" cy="679"/>
            </a:xfrm>
            <a:prstGeom prst="rect">
              <a:avLst/>
            </a:prstGeom>
            <a:solidFill>
              <a:srgbClr val="FF0DF6"/>
            </a:solidFill>
            <a:ln w="9525">
              <a:noFill/>
              <a:miter lim="800000"/>
              <a:headEnd/>
              <a:tailEnd/>
            </a:ln>
          </p:spPr>
          <p:txBody>
            <a:bodyPr wrap="none">
              <a:spAutoFit/>
            </a:bodyPr>
            <a:lstStyle/>
            <a:p>
              <a:r>
                <a:rPr lang="en-US" altLang="ja-JP" dirty="0">
                  <a:solidFill>
                    <a:srgbClr val="000000"/>
                  </a:solidFill>
                  <a:latin typeface="+mn-ea"/>
                  <a:ea typeface="+mn-ea"/>
                </a:rPr>
                <a:t>A</a:t>
              </a:r>
            </a:p>
            <a:p>
              <a:r>
                <a:rPr lang="en-US" altLang="ja-JP" dirty="0">
                  <a:solidFill>
                    <a:srgbClr val="000000"/>
                  </a:solidFill>
                  <a:latin typeface="+mn-ea"/>
                  <a:ea typeface="+mn-ea"/>
                </a:rPr>
                <a:t>B</a:t>
              </a:r>
            </a:p>
            <a:p>
              <a:r>
                <a:rPr lang="en-US" altLang="ja-JP" dirty="0">
                  <a:solidFill>
                    <a:srgbClr val="000000"/>
                  </a:solidFill>
                  <a:latin typeface="+mn-ea"/>
                  <a:ea typeface="+mn-ea"/>
                </a:rPr>
                <a:t>C</a:t>
              </a:r>
            </a:p>
            <a:p>
              <a:r>
                <a:rPr lang="en-US" altLang="ja-JP" dirty="0">
                  <a:solidFill>
                    <a:srgbClr val="000000"/>
                  </a:solidFill>
                  <a:latin typeface="+mn-ea"/>
                  <a:ea typeface="+mn-ea"/>
                </a:rPr>
                <a:t>DR</a:t>
              </a:r>
            </a:p>
          </p:txBody>
        </p:sp>
        <p:sp>
          <p:nvSpPr>
            <p:cNvPr id="21" name="Text Box 23">
              <a:extLst>
                <a:ext uri="{FF2B5EF4-FFF2-40B4-BE49-F238E27FC236}">
                  <a16:creationId xmlns:a16="http://schemas.microsoft.com/office/drawing/2014/main" id="{CA8A712D-CA81-417E-8168-C954D21EE7B9}"/>
                </a:ext>
              </a:extLst>
            </p:cNvPr>
            <p:cNvSpPr txBox="1">
              <a:spLocks noChangeArrowheads="1"/>
            </p:cNvSpPr>
            <p:nvPr/>
          </p:nvSpPr>
          <p:spPr bwMode="auto">
            <a:xfrm>
              <a:off x="3039" y="2592"/>
              <a:ext cx="280" cy="679"/>
            </a:xfrm>
            <a:prstGeom prst="rect">
              <a:avLst/>
            </a:prstGeom>
            <a:solidFill>
              <a:srgbClr val="FF0DF6"/>
            </a:solidFill>
            <a:ln w="9525">
              <a:noFill/>
              <a:miter lim="800000"/>
              <a:headEnd/>
              <a:tailEnd/>
            </a:ln>
          </p:spPr>
          <p:txBody>
            <a:bodyPr wrap="none">
              <a:spAutoFit/>
            </a:bodyPr>
            <a:lstStyle/>
            <a:p>
              <a:r>
                <a:rPr lang="en-US" altLang="ja-JP" dirty="0">
                  <a:solidFill>
                    <a:srgbClr val="000000"/>
                  </a:solidFill>
                  <a:latin typeface="+mn-ea"/>
                  <a:ea typeface="+mn-ea"/>
                </a:rPr>
                <a:t>A</a:t>
              </a:r>
            </a:p>
            <a:p>
              <a:r>
                <a:rPr lang="en-US" altLang="ja-JP" dirty="0">
                  <a:solidFill>
                    <a:srgbClr val="000000"/>
                  </a:solidFill>
                  <a:latin typeface="+mn-ea"/>
                  <a:ea typeface="+mn-ea"/>
                </a:rPr>
                <a:t>B</a:t>
              </a:r>
            </a:p>
            <a:p>
              <a:r>
                <a:rPr lang="en-US" altLang="ja-JP" dirty="0">
                  <a:solidFill>
                    <a:srgbClr val="000000"/>
                  </a:solidFill>
                  <a:latin typeface="+mn-ea"/>
                  <a:ea typeface="+mn-ea"/>
                </a:rPr>
                <a:t>C</a:t>
              </a:r>
            </a:p>
            <a:p>
              <a:r>
                <a:rPr lang="en-US" altLang="ja-JP" dirty="0">
                  <a:solidFill>
                    <a:srgbClr val="000000"/>
                  </a:solidFill>
                  <a:latin typeface="+mn-ea"/>
                  <a:ea typeface="+mn-ea"/>
                </a:rPr>
                <a:t>DR</a:t>
              </a:r>
            </a:p>
          </p:txBody>
        </p:sp>
        <p:sp>
          <p:nvSpPr>
            <p:cNvPr id="22" name="Text Box 24">
              <a:extLst>
                <a:ext uri="{FF2B5EF4-FFF2-40B4-BE49-F238E27FC236}">
                  <a16:creationId xmlns:a16="http://schemas.microsoft.com/office/drawing/2014/main" id="{E8005123-4B5C-4136-9FB2-3F5D7D4B6242}"/>
                </a:ext>
              </a:extLst>
            </p:cNvPr>
            <p:cNvSpPr txBox="1">
              <a:spLocks noChangeArrowheads="1"/>
            </p:cNvSpPr>
            <p:nvPr/>
          </p:nvSpPr>
          <p:spPr bwMode="auto">
            <a:xfrm>
              <a:off x="1911" y="2602"/>
              <a:ext cx="280" cy="679"/>
            </a:xfrm>
            <a:prstGeom prst="rect">
              <a:avLst/>
            </a:prstGeom>
            <a:solidFill>
              <a:srgbClr val="00FF00"/>
            </a:solidFill>
            <a:ln w="9525">
              <a:noFill/>
              <a:miter lim="800000"/>
              <a:headEnd/>
              <a:tailEnd/>
            </a:ln>
          </p:spPr>
          <p:txBody>
            <a:bodyPr wrap="none">
              <a:spAutoFit/>
            </a:bodyPr>
            <a:lstStyle/>
            <a:p>
              <a:r>
                <a:rPr lang="en-US" altLang="ja-JP" dirty="0">
                  <a:solidFill>
                    <a:srgbClr val="000000"/>
                  </a:solidFill>
                  <a:latin typeface="+mn-ea"/>
                  <a:ea typeface="+mn-ea"/>
                </a:rPr>
                <a:t>A</a:t>
              </a:r>
            </a:p>
            <a:p>
              <a:r>
                <a:rPr lang="en-US" altLang="ja-JP" dirty="0">
                  <a:solidFill>
                    <a:srgbClr val="000000"/>
                  </a:solidFill>
                  <a:latin typeface="+mn-ea"/>
                  <a:ea typeface="+mn-ea"/>
                </a:rPr>
                <a:t>B</a:t>
              </a:r>
            </a:p>
            <a:p>
              <a:r>
                <a:rPr lang="en-US" altLang="ja-JP" dirty="0">
                  <a:solidFill>
                    <a:srgbClr val="000000"/>
                  </a:solidFill>
                  <a:latin typeface="+mn-ea"/>
                  <a:ea typeface="+mn-ea"/>
                </a:rPr>
                <a:t>C</a:t>
              </a:r>
            </a:p>
            <a:p>
              <a:r>
                <a:rPr lang="en-US" altLang="ja-JP" dirty="0">
                  <a:solidFill>
                    <a:srgbClr val="000000"/>
                  </a:solidFill>
                  <a:latin typeface="+mn-ea"/>
                  <a:ea typeface="+mn-ea"/>
                </a:rPr>
                <a:t>DR</a:t>
              </a:r>
            </a:p>
          </p:txBody>
        </p:sp>
        <p:sp>
          <p:nvSpPr>
            <p:cNvPr id="23" name="Text Box 25">
              <a:extLst>
                <a:ext uri="{FF2B5EF4-FFF2-40B4-BE49-F238E27FC236}">
                  <a16:creationId xmlns:a16="http://schemas.microsoft.com/office/drawing/2014/main" id="{96B1A799-B1BE-446B-AAE3-4F5961FC0030}"/>
                </a:ext>
              </a:extLst>
            </p:cNvPr>
            <p:cNvSpPr txBox="1">
              <a:spLocks noChangeArrowheads="1"/>
            </p:cNvSpPr>
            <p:nvPr/>
          </p:nvSpPr>
          <p:spPr bwMode="auto">
            <a:xfrm>
              <a:off x="4167" y="2602"/>
              <a:ext cx="280" cy="679"/>
            </a:xfrm>
            <a:prstGeom prst="rect">
              <a:avLst/>
            </a:prstGeom>
            <a:solidFill>
              <a:srgbClr val="00FF00"/>
            </a:solidFill>
            <a:ln w="9525">
              <a:noFill/>
              <a:miter lim="800000"/>
              <a:headEnd/>
              <a:tailEnd/>
            </a:ln>
          </p:spPr>
          <p:txBody>
            <a:bodyPr wrap="none">
              <a:spAutoFit/>
            </a:bodyPr>
            <a:lstStyle/>
            <a:p>
              <a:r>
                <a:rPr lang="en-US" altLang="ja-JP" dirty="0">
                  <a:solidFill>
                    <a:srgbClr val="000000"/>
                  </a:solidFill>
                  <a:latin typeface="+mn-ea"/>
                  <a:ea typeface="+mn-ea"/>
                </a:rPr>
                <a:t>A</a:t>
              </a:r>
            </a:p>
            <a:p>
              <a:r>
                <a:rPr lang="en-US" altLang="ja-JP" dirty="0">
                  <a:solidFill>
                    <a:srgbClr val="000000"/>
                  </a:solidFill>
                  <a:latin typeface="+mn-ea"/>
                  <a:ea typeface="+mn-ea"/>
                </a:rPr>
                <a:t>B</a:t>
              </a:r>
            </a:p>
            <a:p>
              <a:r>
                <a:rPr lang="en-US" altLang="ja-JP" dirty="0">
                  <a:solidFill>
                    <a:srgbClr val="000000"/>
                  </a:solidFill>
                  <a:latin typeface="+mn-ea"/>
                  <a:ea typeface="+mn-ea"/>
                </a:rPr>
                <a:t>C</a:t>
              </a:r>
            </a:p>
            <a:p>
              <a:r>
                <a:rPr lang="en-US" altLang="ja-JP" dirty="0">
                  <a:solidFill>
                    <a:srgbClr val="000000"/>
                  </a:solidFill>
                  <a:latin typeface="+mn-ea"/>
                  <a:ea typeface="+mn-ea"/>
                </a:rPr>
                <a:t>DR</a:t>
              </a:r>
            </a:p>
          </p:txBody>
        </p:sp>
        <p:sp>
          <p:nvSpPr>
            <p:cNvPr id="24" name="Text Box 26">
              <a:extLst>
                <a:ext uri="{FF2B5EF4-FFF2-40B4-BE49-F238E27FC236}">
                  <a16:creationId xmlns:a16="http://schemas.microsoft.com/office/drawing/2014/main" id="{544EA6FF-C3BF-4801-864B-2B6BBB31A088}"/>
                </a:ext>
              </a:extLst>
            </p:cNvPr>
            <p:cNvSpPr txBox="1">
              <a:spLocks noChangeArrowheads="1"/>
            </p:cNvSpPr>
            <p:nvPr/>
          </p:nvSpPr>
          <p:spPr bwMode="auto">
            <a:xfrm>
              <a:off x="1504" y="667"/>
              <a:ext cx="416" cy="404"/>
            </a:xfrm>
            <a:prstGeom prst="rect">
              <a:avLst/>
            </a:prstGeom>
            <a:noFill/>
            <a:ln w="9525">
              <a:noFill/>
              <a:miter lim="800000"/>
              <a:headEnd/>
              <a:tailEnd/>
            </a:ln>
          </p:spPr>
          <p:txBody>
            <a:bodyPr>
              <a:spAutoFit/>
            </a:bodyPr>
            <a:lstStyle/>
            <a:p>
              <a:pPr>
                <a:spcBef>
                  <a:spcPct val="50000"/>
                </a:spcBef>
              </a:pPr>
              <a:r>
                <a:rPr lang="ja-JP" altLang="en-US" sz="3600">
                  <a:latin typeface="+mn-ea"/>
                  <a:ea typeface="+mn-ea"/>
                </a:rPr>
                <a:t>父</a:t>
              </a:r>
              <a:endParaRPr lang="ja-JP" altLang="en-US" sz="3600">
                <a:solidFill>
                  <a:srgbClr val="000000"/>
                </a:solidFill>
                <a:latin typeface="+mn-ea"/>
                <a:ea typeface="+mn-ea"/>
              </a:endParaRPr>
            </a:p>
          </p:txBody>
        </p:sp>
        <p:sp>
          <p:nvSpPr>
            <p:cNvPr id="25" name="Text Box 27">
              <a:extLst>
                <a:ext uri="{FF2B5EF4-FFF2-40B4-BE49-F238E27FC236}">
                  <a16:creationId xmlns:a16="http://schemas.microsoft.com/office/drawing/2014/main" id="{BA3527B6-F3EC-4BF5-B372-AEA8200B63E6}"/>
                </a:ext>
              </a:extLst>
            </p:cNvPr>
            <p:cNvSpPr txBox="1">
              <a:spLocks noChangeArrowheads="1"/>
            </p:cNvSpPr>
            <p:nvPr/>
          </p:nvSpPr>
          <p:spPr bwMode="auto">
            <a:xfrm>
              <a:off x="2901" y="667"/>
              <a:ext cx="416" cy="404"/>
            </a:xfrm>
            <a:prstGeom prst="rect">
              <a:avLst/>
            </a:prstGeom>
            <a:noFill/>
            <a:ln w="9525">
              <a:noFill/>
              <a:miter lim="800000"/>
              <a:headEnd/>
              <a:tailEnd/>
            </a:ln>
          </p:spPr>
          <p:txBody>
            <a:bodyPr>
              <a:spAutoFit/>
            </a:bodyPr>
            <a:lstStyle/>
            <a:p>
              <a:pPr>
                <a:spcBef>
                  <a:spcPct val="50000"/>
                </a:spcBef>
              </a:pPr>
              <a:r>
                <a:rPr lang="ja-JP" altLang="en-US" sz="3600">
                  <a:latin typeface="+mn-ea"/>
                  <a:ea typeface="+mn-ea"/>
                </a:rPr>
                <a:t>母</a:t>
              </a:r>
            </a:p>
          </p:txBody>
        </p:sp>
      </p:grpSp>
      <p:sp>
        <p:nvSpPr>
          <p:cNvPr id="32" name="角丸四角形 28">
            <a:extLst>
              <a:ext uri="{FF2B5EF4-FFF2-40B4-BE49-F238E27FC236}">
                <a16:creationId xmlns:a16="http://schemas.microsoft.com/office/drawing/2014/main" id="{FEDB8453-ACEC-4A4C-903E-E5598ACA0B61}"/>
              </a:ext>
            </a:extLst>
          </p:cNvPr>
          <p:cNvSpPr/>
          <p:nvPr/>
        </p:nvSpPr>
        <p:spPr>
          <a:xfrm>
            <a:off x="1687116" y="1268760"/>
            <a:ext cx="1584176" cy="12241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3" name="角丸四角形 29">
            <a:extLst>
              <a:ext uri="{FF2B5EF4-FFF2-40B4-BE49-F238E27FC236}">
                <a16:creationId xmlns:a16="http://schemas.microsoft.com/office/drawing/2014/main" id="{5C94D9AF-4A18-4173-819E-7EBDBF5AC8C7}"/>
              </a:ext>
            </a:extLst>
          </p:cNvPr>
          <p:cNvSpPr/>
          <p:nvPr/>
        </p:nvSpPr>
        <p:spPr>
          <a:xfrm>
            <a:off x="6583660" y="1268760"/>
            <a:ext cx="1584176" cy="12241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4" name="角丸四角形 31">
            <a:extLst>
              <a:ext uri="{FF2B5EF4-FFF2-40B4-BE49-F238E27FC236}">
                <a16:creationId xmlns:a16="http://schemas.microsoft.com/office/drawing/2014/main" id="{4BC6501B-76A7-496E-9D60-22D299F93246}"/>
              </a:ext>
            </a:extLst>
          </p:cNvPr>
          <p:cNvSpPr/>
          <p:nvPr/>
        </p:nvSpPr>
        <p:spPr>
          <a:xfrm>
            <a:off x="7087716" y="4221088"/>
            <a:ext cx="1584176" cy="12241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5" name="角丸四角形 32">
            <a:extLst>
              <a:ext uri="{FF2B5EF4-FFF2-40B4-BE49-F238E27FC236}">
                <a16:creationId xmlns:a16="http://schemas.microsoft.com/office/drawing/2014/main" id="{892361F7-BA8A-455B-AED2-26264F87B7B3}"/>
              </a:ext>
            </a:extLst>
          </p:cNvPr>
          <p:cNvSpPr/>
          <p:nvPr/>
        </p:nvSpPr>
        <p:spPr>
          <a:xfrm>
            <a:off x="5071492" y="4221088"/>
            <a:ext cx="1584176" cy="12241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6" name="角丸四角形 33">
            <a:extLst>
              <a:ext uri="{FF2B5EF4-FFF2-40B4-BE49-F238E27FC236}">
                <a16:creationId xmlns:a16="http://schemas.microsoft.com/office/drawing/2014/main" id="{482577B7-D129-4AA0-A750-9A0408427554}"/>
              </a:ext>
            </a:extLst>
          </p:cNvPr>
          <p:cNvSpPr/>
          <p:nvPr/>
        </p:nvSpPr>
        <p:spPr>
          <a:xfrm>
            <a:off x="3055268" y="4221088"/>
            <a:ext cx="1584176" cy="12241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7" name="角丸四角形 34">
            <a:extLst>
              <a:ext uri="{FF2B5EF4-FFF2-40B4-BE49-F238E27FC236}">
                <a16:creationId xmlns:a16="http://schemas.microsoft.com/office/drawing/2014/main" id="{5D0DAE07-980B-4240-A372-5A412A400CB3}"/>
              </a:ext>
            </a:extLst>
          </p:cNvPr>
          <p:cNvSpPr/>
          <p:nvPr/>
        </p:nvSpPr>
        <p:spPr>
          <a:xfrm>
            <a:off x="1111052" y="4221088"/>
            <a:ext cx="1584176" cy="12241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8" name="円/楕円 35">
            <a:extLst>
              <a:ext uri="{FF2B5EF4-FFF2-40B4-BE49-F238E27FC236}">
                <a16:creationId xmlns:a16="http://schemas.microsoft.com/office/drawing/2014/main" id="{7DFDE80D-102A-44DA-8206-47E9CBF394EE}"/>
              </a:ext>
            </a:extLst>
          </p:cNvPr>
          <p:cNvSpPr/>
          <p:nvPr/>
        </p:nvSpPr>
        <p:spPr>
          <a:xfrm>
            <a:off x="1903140" y="4077072"/>
            <a:ext cx="792088" cy="1512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9" name="円/楕円 36">
            <a:extLst>
              <a:ext uri="{FF2B5EF4-FFF2-40B4-BE49-F238E27FC236}">
                <a16:creationId xmlns:a16="http://schemas.microsoft.com/office/drawing/2014/main" id="{A8111C35-E52B-4AF2-8196-28C70B00E37D}"/>
              </a:ext>
            </a:extLst>
          </p:cNvPr>
          <p:cNvSpPr/>
          <p:nvPr/>
        </p:nvSpPr>
        <p:spPr>
          <a:xfrm>
            <a:off x="6511652" y="1124744"/>
            <a:ext cx="792088" cy="1512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0" name="円/楕円 37">
            <a:extLst>
              <a:ext uri="{FF2B5EF4-FFF2-40B4-BE49-F238E27FC236}">
                <a16:creationId xmlns:a16="http://schemas.microsoft.com/office/drawing/2014/main" id="{0C962C95-2B8D-4393-9ECA-A1DC9349AD51}"/>
              </a:ext>
            </a:extLst>
          </p:cNvPr>
          <p:cNvSpPr/>
          <p:nvPr/>
        </p:nvSpPr>
        <p:spPr>
          <a:xfrm>
            <a:off x="5935588" y="4005064"/>
            <a:ext cx="792088" cy="1512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1" name="Text Box 28">
            <a:extLst>
              <a:ext uri="{FF2B5EF4-FFF2-40B4-BE49-F238E27FC236}">
                <a16:creationId xmlns:a16="http://schemas.microsoft.com/office/drawing/2014/main" id="{9F389041-1D99-413A-B357-E424A0E0019C}"/>
              </a:ext>
            </a:extLst>
          </p:cNvPr>
          <p:cNvSpPr txBox="1">
            <a:spLocks noChangeArrowheads="1"/>
          </p:cNvSpPr>
          <p:nvPr/>
        </p:nvSpPr>
        <p:spPr bwMode="auto">
          <a:xfrm>
            <a:off x="1111054" y="5517235"/>
            <a:ext cx="8037303" cy="1169551"/>
          </a:xfrm>
          <a:prstGeom prst="rect">
            <a:avLst/>
          </a:prstGeom>
          <a:noFill/>
          <a:ln w="9525">
            <a:noFill/>
            <a:miter lim="800000"/>
            <a:headEnd/>
            <a:tailEnd/>
          </a:ln>
        </p:spPr>
        <p:txBody>
          <a:bodyPr wrap="square">
            <a:spAutoFit/>
          </a:bodyPr>
          <a:lstStyle/>
          <a:p>
            <a:pPr>
              <a:spcBef>
                <a:spcPct val="50000"/>
              </a:spcBef>
            </a:pPr>
            <a:r>
              <a:rPr kumimoji="0" lang="ja-JP" altLang="en-US" sz="2800" dirty="0">
                <a:latin typeface="+mn-ea"/>
                <a:ea typeface="+mn-ea"/>
              </a:rPr>
              <a:t>父由来　もしくは母由来の</a:t>
            </a:r>
            <a:r>
              <a:rPr kumimoji="0" lang="en-US" altLang="ja-JP" sz="2800" dirty="0">
                <a:latin typeface="+mn-ea"/>
                <a:ea typeface="+mn-ea"/>
              </a:rPr>
              <a:t>HLA</a:t>
            </a:r>
            <a:r>
              <a:rPr kumimoji="0" lang="ja-JP" altLang="en-US" sz="2800" dirty="0" err="1">
                <a:latin typeface="+mn-ea"/>
                <a:ea typeface="+mn-ea"/>
              </a:rPr>
              <a:t>を共</a:t>
            </a:r>
            <a:r>
              <a:rPr kumimoji="0" lang="ja-JP" altLang="en-US" sz="2800" dirty="0">
                <a:latin typeface="+mn-ea"/>
                <a:ea typeface="+mn-ea"/>
              </a:rPr>
              <a:t>有する血縁</a:t>
            </a:r>
            <a:endParaRPr kumimoji="0" lang="en-US" altLang="ja-JP" sz="2800" dirty="0">
              <a:latin typeface="+mn-ea"/>
              <a:ea typeface="+mn-ea"/>
            </a:endParaRPr>
          </a:p>
          <a:p>
            <a:pPr>
              <a:spcBef>
                <a:spcPct val="50000"/>
              </a:spcBef>
            </a:pPr>
            <a:r>
              <a:rPr kumimoji="0" lang="ja-JP" altLang="en-US" sz="2800" dirty="0">
                <a:latin typeface="+mn-ea"/>
                <a:ea typeface="+mn-ea"/>
              </a:rPr>
              <a:t>上記以外にも、子供、従兄弟、叔父叔母</a:t>
            </a:r>
          </a:p>
        </p:txBody>
      </p:sp>
      <p:sp>
        <p:nvSpPr>
          <p:cNvPr id="42" name="円/楕円 39">
            <a:extLst>
              <a:ext uri="{FF2B5EF4-FFF2-40B4-BE49-F238E27FC236}">
                <a16:creationId xmlns:a16="http://schemas.microsoft.com/office/drawing/2014/main" id="{5CF1C456-FE82-4B55-A3DF-1403B8C51C20}"/>
              </a:ext>
            </a:extLst>
          </p:cNvPr>
          <p:cNvSpPr/>
          <p:nvPr/>
        </p:nvSpPr>
        <p:spPr>
          <a:xfrm>
            <a:off x="1543101" y="1196752"/>
            <a:ext cx="792088" cy="145692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3" name="円/楕円 40">
            <a:extLst>
              <a:ext uri="{FF2B5EF4-FFF2-40B4-BE49-F238E27FC236}">
                <a16:creationId xmlns:a16="http://schemas.microsoft.com/office/drawing/2014/main" id="{3059FCEE-BCCE-49E9-A68A-2F45A3F57A21}"/>
              </a:ext>
            </a:extLst>
          </p:cNvPr>
          <p:cNvSpPr/>
          <p:nvPr/>
        </p:nvSpPr>
        <p:spPr>
          <a:xfrm>
            <a:off x="2983260" y="4077072"/>
            <a:ext cx="792088" cy="145692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4" name="円/楕円 41">
            <a:extLst>
              <a:ext uri="{FF2B5EF4-FFF2-40B4-BE49-F238E27FC236}">
                <a16:creationId xmlns:a16="http://schemas.microsoft.com/office/drawing/2014/main" id="{48B6BCE1-CA85-482D-B701-48C5278BA94A}"/>
              </a:ext>
            </a:extLst>
          </p:cNvPr>
          <p:cNvSpPr/>
          <p:nvPr/>
        </p:nvSpPr>
        <p:spPr>
          <a:xfrm>
            <a:off x="967036" y="4077072"/>
            <a:ext cx="792088" cy="145692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5" name="正方形/長方形 44">
            <a:extLst>
              <a:ext uri="{FF2B5EF4-FFF2-40B4-BE49-F238E27FC236}">
                <a16:creationId xmlns:a16="http://schemas.microsoft.com/office/drawing/2014/main" id="{7DE19A01-30FD-4A9E-8D21-F6437A98037A}"/>
              </a:ext>
            </a:extLst>
          </p:cNvPr>
          <p:cNvSpPr/>
          <p:nvPr/>
        </p:nvSpPr>
        <p:spPr>
          <a:xfrm>
            <a:off x="1054629" y="2560042"/>
            <a:ext cx="7473076" cy="1569660"/>
          </a:xfrm>
          <a:prstGeom prst="rect">
            <a:avLst/>
          </a:prstGeom>
        </p:spPr>
        <p:txBody>
          <a:bodyPr wrap="square">
            <a:spAutoFit/>
          </a:bodyPr>
          <a:lstStyle/>
          <a:p>
            <a:r>
              <a:rPr lang="en-US" altLang="ja-JP" sz="3200" dirty="0">
                <a:solidFill>
                  <a:srgbClr val="FF0000"/>
                </a:solidFill>
                <a:latin typeface="+mn-ea"/>
                <a:ea typeface="+mn-ea"/>
              </a:rPr>
              <a:t>HLA</a:t>
            </a:r>
            <a:r>
              <a:rPr lang="ja-JP" altLang="en-US" sz="3200" dirty="0">
                <a:solidFill>
                  <a:srgbClr val="FF0000"/>
                </a:solidFill>
                <a:latin typeface="+mn-ea"/>
                <a:ea typeface="+mn-ea"/>
              </a:rPr>
              <a:t>が半分だけ、一致しているドナーは、血縁者間では多数存在する</a:t>
            </a:r>
            <a:endParaRPr lang="en-US" altLang="ja-JP" sz="3200" dirty="0">
              <a:solidFill>
                <a:srgbClr val="FF0000"/>
              </a:solidFill>
              <a:latin typeface="+mn-ea"/>
              <a:ea typeface="+mn-ea"/>
            </a:endParaRPr>
          </a:p>
          <a:p>
            <a:r>
              <a:rPr lang="ja-JP" altLang="en-US" sz="3200" dirty="0">
                <a:solidFill>
                  <a:srgbClr val="FF0000"/>
                </a:solidFill>
                <a:latin typeface="+mn-ea"/>
                <a:ea typeface="+mn-ea"/>
              </a:rPr>
              <a:t>→わざわざバンクを探す必要性が減った。</a:t>
            </a:r>
            <a:endParaRPr lang="en-US" altLang="ja-JP" sz="3200" dirty="0">
              <a:solidFill>
                <a:srgbClr val="FF0000"/>
              </a:solidFill>
              <a:latin typeface="+mn-ea"/>
              <a:ea typeface="+mn-ea"/>
            </a:endParaRPr>
          </a:p>
        </p:txBody>
      </p:sp>
    </p:spTree>
    <p:extLst>
      <p:ext uri="{BB962C8B-B14F-4D97-AF65-F5344CB8AC3E}">
        <p14:creationId xmlns:p14="http://schemas.microsoft.com/office/powerpoint/2010/main" val="23999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移植後に抗がん剤を（移植後</a:t>
            </a:r>
            <a:r>
              <a:rPr lang="en-US" altLang="ja-JP" sz="3600" dirty="0">
                <a:latin typeface="+mj-ea"/>
              </a:rPr>
              <a:t>CY</a:t>
            </a:r>
            <a:r>
              <a:rPr lang="ja-JP" altLang="en-US" sz="3600" dirty="0">
                <a:latin typeface="+mj-ea"/>
              </a:rPr>
              <a:t>療法）</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D6920A50-A8D8-4989-B3C0-999A6E588DA0}"/>
              </a:ext>
            </a:extLst>
          </p:cNvPr>
          <p:cNvGrpSpPr/>
          <p:nvPr/>
        </p:nvGrpSpPr>
        <p:grpSpPr>
          <a:xfrm>
            <a:off x="251520" y="836712"/>
            <a:ext cx="8568945" cy="5616624"/>
            <a:chOff x="3142692" y="836712"/>
            <a:chExt cx="5677773" cy="3574966"/>
          </a:xfrm>
        </p:grpSpPr>
        <p:sp>
          <p:nvSpPr>
            <p:cNvPr id="7" name="四角形: 角を丸くする 6">
              <a:extLst>
                <a:ext uri="{FF2B5EF4-FFF2-40B4-BE49-F238E27FC236}">
                  <a16:creationId xmlns:a16="http://schemas.microsoft.com/office/drawing/2014/main" id="{8A86E95F-5BCD-4AB6-A6D9-37C919D25D6E}"/>
                </a:ext>
              </a:extLst>
            </p:cNvPr>
            <p:cNvSpPr/>
            <p:nvPr/>
          </p:nvSpPr>
          <p:spPr>
            <a:xfrm>
              <a:off x="3708965" y="836712"/>
              <a:ext cx="5111500" cy="3574966"/>
            </a:xfrm>
            <a:prstGeom prst="roundRect">
              <a:avLst/>
            </a:prstGeom>
            <a:solidFill>
              <a:srgbClr val="00B0F0">
                <a:alpha val="1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吹き出し: 下矢印 7">
              <a:extLst>
                <a:ext uri="{FF2B5EF4-FFF2-40B4-BE49-F238E27FC236}">
                  <a16:creationId xmlns:a16="http://schemas.microsoft.com/office/drawing/2014/main" id="{F697FD40-1A8B-42AC-B90F-9AA8D5605AF4}"/>
                </a:ext>
              </a:extLst>
            </p:cNvPr>
            <p:cNvSpPr/>
            <p:nvPr/>
          </p:nvSpPr>
          <p:spPr>
            <a:xfrm>
              <a:off x="6084168" y="1052736"/>
              <a:ext cx="2347519" cy="1789696"/>
            </a:xfrm>
            <a:prstGeom prst="downArrowCallou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400" dirty="0">
                  <a:solidFill>
                    <a:schemeClr val="tx1"/>
                  </a:solidFill>
                </a:rPr>
                <a:t>抗腫瘍免疫反応</a:t>
              </a:r>
              <a:endParaRPr kumimoji="1" lang="en-US" altLang="ja-JP" sz="2400" dirty="0">
                <a:solidFill>
                  <a:schemeClr val="tx1"/>
                </a:solidFill>
              </a:endParaRPr>
            </a:p>
          </p:txBody>
        </p:sp>
        <p:sp>
          <p:nvSpPr>
            <p:cNvPr id="9" name="矢印: 下カーブ 8">
              <a:extLst>
                <a:ext uri="{FF2B5EF4-FFF2-40B4-BE49-F238E27FC236}">
                  <a16:creationId xmlns:a16="http://schemas.microsoft.com/office/drawing/2014/main" id="{11B3F4EC-A4A6-4FCB-AABD-41756D0B7EAE}"/>
                </a:ext>
              </a:extLst>
            </p:cNvPr>
            <p:cNvSpPr/>
            <p:nvPr/>
          </p:nvSpPr>
          <p:spPr>
            <a:xfrm>
              <a:off x="3142692" y="1109110"/>
              <a:ext cx="1800423" cy="765484"/>
            </a:xfrm>
            <a:prstGeom prst="curvedDownArrow">
              <a:avLst>
                <a:gd name="adj1" fmla="val 8051"/>
                <a:gd name="adj2" fmla="val 28404"/>
                <a:gd name="adj3" fmla="val 16391"/>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a:extLst>
                <a:ext uri="{FF2B5EF4-FFF2-40B4-BE49-F238E27FC236}">
                  <a16:creationId xmlns:a16="http://schemas.microsoft.com/office/drawing/2014/main" id="{CE50F6C6-31C8-4772-BA70-95C254D9FD27}"/>
                </a:ext>
              </a:extLst>
            </p:cNvPr>
            <p:cNvSpPr txBox="1"/>
            <p:nvPr/>
          </p:nvSpPr>
          <p:spPr>
            <a:xfrm>
              <a:off x="4674066" y="4005813"/>
              <a:ext cx="1224136" cy="369332"/>
            </a:xfrm>
            <a:prstGeom prst="rect">
              <a:avLst/>
            </a:prstGeom>
            <a:noFill/>
          </p:spPr>
          <p:txBody>
            <a:bodyPr wrap="square" rtlCol="0">
              <a:spAutoFit/>
            </a:bodyPr>
            <a:lstStyle/>
            <a:p>
              <a:r>
                <a:rPr kumimoji="1" lang="ja-JP" altLang="en-US" b="1" dirty="0">
                  <a:solidFill>
                    <a:srgbClr val="7030A0"/>
                  </a:solidFill>
                  <a:latin typeface="AR P丸ゴシック体E" pitchFamily="50" charset="-128"/>
                  <a:ea typeface="AR P丸ゴシック体E" pitchFamily="50" charset="-128"/>
                </a:rPr>
                <a:t>腫瘍細胞</a:t>
              </a:r>
            </a:p>
          </p:txBody>
        </p:sp>
        <p:sp>
          <p:nvSpPr>
            <p:cNvPr id="13" name="フリーフォーム: 図形 12">
              <a:extLst>
                <a:ext uri="{FF2B5EF4-FFF2-40B4-BE49-F238E27FC236}">
                  <a16:creationId xmlns:a16="http://schemas.microsoft.com/office/drawing/2014/main" id="{D1C7D5AD-26F4-4152-8AE4-AB211471FCCA}"/>
                </a:ext>
              </a:extLst>
            </p:cNvPr>
            <p:cNvSpPr/>
            <p:nvPr/>
          </p:nvSpPr>
          <p:spPr>
            <a:xfrm>
              <a:off x="3708965" y="3840224"/>
              <a:ext cx="4762320" cy="117541"/>
            </a:xfrm>
            <a:custGeom>
              <a:avLst/>
              <a:gdLst>
                <a:gd name="connsiteX0" fmla="*/ 0 w 2290119"/>
                <a:gd name="connsiteY0" fmla="*/ 0 h 626873"/>
                <a:gd name="connsiteX1" fmla="*/ 650790 w 2290119"/>
                <a:gd name="connsiteY1" fmla="*/ 362465 h 626873"/>
                <a:gd name="connsiteX2" fmla="*/ 1087395 w 2290119"/>
                <a:gd name="connsiteY2" fmla="*/ 626076 h 626873"/>
                <a:gd name="connsiteX3" fmla="*/ 2290119 w 2290119"/>
                <a:gd name="connsiteY3" fmla="*/ 428368 h 626873"/>
                <a:gd name="connsiteX0" fmla="*/ 0 w 2290119"/>
                <a:gd name="connsiteY0" fmla="*/ 0 h 567029"/>
                <a:gd name="connsiteX1" fmla="*/ 650790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911179 w 2290119"/>
                <a:gd name="connsiteY2" fmla="*/ 565379 h 567029"/>
                <a:gd name="connsiteX3" fmla="*/ 2290119 w 2290119"/>
                <a:gd name="connsiteY3" fmla="*/ 428368 h 567029"/>
                <a:gd name="connsiteX0" fmla="*/ 0 w 2290119"/>
                <a:gd name="connsiteY0" fmla="*/ 0 h 572345"/>
                <a:gd name="connsiteX1" fmla="*/ 807309 w 2290119"/>
                <a:gd name="connsiteY1" fmla="*/ 362465 h 572345"/>
                <a:gd name="connsiteX2" fmla="*/ 1911179 w 2290119"/>
                <a:gd name="connsiteY2" fmla="*/ 565379 h 572345"/>
                <a:gd name="connsiteX3" fmla="*/ 2290119 w 2290119"/>
                <a:gd name="connsiteY3" fmla="*/ 428368 h 572345"/>
                <a:gd name="connsiteX0" fmla="*/ 0 w 2290119"/>
                <a:gd name="connsiteY0" fmla="*/ 0 h 570107"/>
                <a:gd name="connsiteX1" fmla="*/ 807309 w 2290119"/>
                <a:gd name="connsiteY1" fmla="*/ 362465 h 570107"/>
                <a:gd name="connsiteX2" fmla="*/ 1911179 w 2290119"/>
                <a:gd name="connsiteY2" fmla="*/ 565379 h 570107"/>
                <a:gd name="connsiteX3" fmla="*/ 2290119 w 2290119"/>
                <a:gd name="connsiteY3" fmla="*/ 428368 h 570107"/>
                <a:gd name="connsiteX0" fmla="*/ 0 w 2290119"/>
                <a:gd name="connsiteY0" fmla="*/ 0 h 570107"/>
                <a:gd name="connsiteX1" fmla="*/ 807309 w 2290119"/>
                <a:gd name="connsiteY1" fmla="*/ 362465 h 570107"/>
                <a:gd name="connsiteX2" fmla="*/ 1886465 w 2290119"/>
                <a:gd name="connsiteY2" fmla="*/ 565379 h 570107"/>
                <a:gd name="connsiteX3" fmla="*/ 2290119 w 2290119"/>
                <a:gd name="connsiteY3" fmla="*/ 428368 h 570107"/>
                <a:gd name="connsiteX0" fmla="*/ 0 w 2290119"/>
                <a:gd name="connsiteY0" fmla="*/ 0 h 428368"/>
                <a:gd name="connsiteX1" fmla="*/ 807309 w 2290119"/>
                <a:gd name="connsiteY1" fmla="*/ 362465 h 428368"/>
                <a:gd name="connsiteX2" fmla="*/ 2290119 w 2290119"/>
                <a:gd name="connsiteY2" fmla="*/ 428368 h 428368"/>
                <a:gd name="connsiteX0" fmla="*/ 0 w 2290119"/>
                <a:gd name="connsiteY0" fmla="*/ 0 h 453245"/>
                <a:gd name="connsiteX1" fmla="*/ 807309 w 2290119"/>
                <a:gd name="connsiteY1" fmla="*/ 423162 h 453245"/>
                <a:gd name="connsiteX2" fmla="*/ 2290119 w 2290119"/>
                <a:gd name="connsiteY2" fmla="*/ 428368 h 453245"/>
                <a:gd name="connsiteX0" fmla="*/ 0 w 2265406"/>
                <a:gd name="connsiteY0" fmla="*/ 0 h 532420"/>
                <a:gd name="connsiteX1" fmla="*/ 807309 w 2265406"/>
                <a:gd name="connsiteY1" fmla="*/ 423162 h 532420"/>
                <a:gd name="connsiteX2" fmla="*/ 2265406 w 2265406"/>
                <a:gd name="connsiteY2" fmla="*/ 532420 h 532420"/>
              </a:gdLst>
              <a:ahLst/>
              <a:cxnLst>
                <a:cxn ang="0">
                  <a:pos x="connsiteX0" y="connsiteY0"/>
                </a:cxn>
                <a:cxn ang="0">
                  <a:pos x="connsiteX1" y="connsiteY1"/>
                </a:cxn>
                <a:cxn ang="0">
                  <a:pos x="connsiteX2" y="connsiteY2"/>
                </a:cxn>
              </a:cxnLst>
              <a:rect l="l" t="t" r="r" b="b"/>
              <a:pathLst>
                <a:path w="2265406" h="532420">
                  <a:moveTo>
                    <a:pt x="0" y="0"/>
                  </a:moveTo>
                  <a:cubicBezTo>
                    <a:pt x="216930" y="120822"/>
                    <a:pt x="429741" y="334425"/>
                    <a:pt x="807309" y="423162"/>
                  </a:cubicBezTo>
                  <a:cubicBezTo>
                    <a:pt x="1184877" y="511899"/>
                    <a:pt x="1956487" y="518690"/>
                    <a:pt x="2265406" y="532420"/>
                  </a:cubicBezTo>
                </a:path>
              </a:pathLst>
            </a:custGeom>
            <a:noFill/>
            <a:ln w="41275">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69BD512-BF17-4E2A-B370-CC68B249BE21}"/>
                </a:ext>
              </a:extLst>
            </p:cNvPr>
            <p:cNvSpPr/>
            <p:nvPr/>
          </p:nvSpPr>
          <p:spPr>
            <a:xfrm>
              <a:off x="3855761" y="2816164"/>
              <a:ext cx="642039" cy="1152128"/>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latin typeface="AR P丸ゴシック体E" pitchFamily="50" charset="-128"/>
                  <a:ea typeface="AR P丸ゴシック体E" pitchFamily="50" charset="-128"/>
                </a:rPr>
                <a:t>超大量</a:t>
              </a:r>
              <a:endParaRPr kumimoji="1" lang="en-US" altLang="ja-JP" b="1" dirty="0">
                <a:solidFill>
                  <a:schemeClr val="bg1"/>
                </a:solidFill>
                <a:latin typeface="AR P丸ゴシック体E" pitchFamily="50" charset="-128"/>
                <a:ea typeface="AR P丸ゴシック体E" pitchFamily="50" charset="-128"/>
              </a:endParaRPr>
            </a:p>
            <a:p>
              <a:pPr algn="ctr"/>
              <a:r>
                <a:rPr kumimoji="1" lang="ja-JP" altLang="en-US" b="1" dirty="0">
                  <a:solidFill>
                    <a:schemeClr val="bg1"/>
                  </a:solidFill>
                  <a:latin typeface="AR P丸ゴシック体E" pitchFamily="50" charset="-128"/>
                  <a:ea typeface="AR P丸ゴシック体E" pitchFamily="50" charset="-128"/>
                </a:rPr>
                <a:t>抗がん剤</a:t>
              </a:r>
            </a:p>
          </p:txBody>
        </p:sp>
        <p:sp>
          <p:nvSpPr>
            <p:cNvPr id="18" name="正方形/長方形 17">
              <a:extLst>
                <a:ext uri="{FF2B5EF4-FFF2-40B4-BE49-F238E27FC236}">
                  <a16:creationId xmlns:a16="http://schemas.microsoft.com/office/drawing/2014/main" id="{F115E537-3FD0-42E8-8042-2C958DBB5CDC}"/>
                </a:ext>
              </a:extLst>
            </p:cNvPr>
            <p:cNvSpPr/>
            <p:nvPr/>
          </p:nvSpPr>
          <p:spPr>
            <a:xfrm>
              <a:off x="4678837" y="1941067"/>
              <a:ext cx="264284" cy="1585137"/>
            </a:xfrm>
            <a:prstGeom prst="rect">
              <a:avLst/>
            </a:prstGeom>
            <a:solidFill>
              <a:srgbClr val="FF0000">
                <a:alpha val="20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7">
              <a:extLst>
                <a:ext uri="{FF2B5EF4-FFF2-40B4-BE49-F238E27FC236}">
                  <a16:creationId xmlns:a16="http://schemas.microsoft.com/office/drawing/2014/main" id="{4D88C549-6A74-4A1C-AB77-C058BF470C6B}"/>
                </a:ext>
              </a:extLst>
            </p:cNvPr>
            <p:cNvPicPr>
              <a:picLocks noChangeAspect="1" noChangeArrowheads="1"/>
            </p:cNvPicPr>
            <p:nvPr/>
          </p:nvPicPr>
          <p:blipFill>
            <a:blip r:embed="rId3" cstate="print"/>
            <a:srcRect/>
            <a:stretch>
              <a:fillRect/>
            </a:stretch>
          </p:blipFill>
          <p:spPr bwMode="auto">
            <a:xfrm>
              <a:off x="3496965" y="1006162"/>
              <a:ext cx="971574" cy="723283"/>
            </a:xfrm>
            <a:prstGeom prst="rect">
              <a:avLst/>
            </a:prstGeom>
            <a:noFill/>
            <a:ln w="76200">
              <a:solidFill>
                <a:srgbClr val="00B050"/>
              </a:solidFill>
              <a:miter lim="800000"/>
              <a:headEnd/>
              <a:tailEnd/>
            </a:ln>
            <a:effectLst/>
          </p:spPr>
        </p:pic>
        <p:sp>
          <p:nvSpPr>
            <p:cNvPr id="20" name="テキスト ボックス 19">
              <a:extLst>
                <a:ext uri="{FF2B5EF4-FFF2-40B4-BE49-F238E27FC236}">
                  <a16:creationId xmlns:a16="http://schemas.microsoft.com/office/drawing/2014/main" id="{CADB09DA-8544-43D2-BDDC-B7CAF845604F}"/>
                </a:ext>
              </a:extLst>
            </p:cNvPr>
            <p:cNvSpPr txBox="1"/>
            <p:nvPr/>
          </p:nvSpPr>
          <p:spPr>
            <a:xfrm>
              <a:off x="4952536" y="1471090"/>
              <a:ext cx="1252807" cy="369332"/>
            </a:xfrm>
            <a:prstGeom prst="rect">
              <a:avLst/>
            </a:prstGeom>
            <a:noFill/>
          </p:spPr>
          <p:txBody>
            <a:bodyPr wrap="square" rtlCol="0">
              <a:spAutoFit/>
            </a:bodyPr>
            <a:lstStyle/>
            <a:p>
              <a:r>
                <a:rPr kumimoji="1" lang="ja-JP" altLang="en-US" dirty="0"/>
                <a:t>同種移植</a:t>
              </a:r>
            </a:p>
          </p:txBody>
        </p:sp>
        <p:sp>
          <p:nvSpPr>
            <p:cNvPr id="22" name="正方形/長方形 21">
              <a:extLst>
                <a:ext uri="{FF2B5EF4-FFF2-40B4-BE49-F238E27FC236}">
                  <a16:creationId xmlns:a16="http://schemas.microsoft.com/office/drawing/2014/main" id="{26ACC8F7-B935-4D3F-AFD0-A77AF759E6E5}"/>
                </a:ext>
              </a:extLst>
            </p:cNvPr>
            <p:cNvSpPr/>
            <p:nvPr/>
          </p:nvSpPr>
          <p:spPr>
            <a:xfrm>
              <a:off x="3606431" y="3614455"/>
              <a:ext cx="92004" cy="594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F70777A2-F02F-4F82-9FF7-9A191A898406}"/>
                </a:ext>
              </a:extLst>
            </p:cNvPr>
            <p:cNvSpPr/>
            <p:nvPr/>
          </p:nvSpPr>
          <p:spPr>
            <a:xfrm>
              <a:off x="3895494" y="2609385"/>
              <a:ext cx="2441670" cy="1265011"/>
            </a:xfrm>
            <a:custGeom>
              <a:avLst/>
              <a:gdLst>
                <a:gd name="connsiteX0" fmla="*/ 0 w 4133385"/>
                <a:gd name="connsiteY0" fmla="*/ 0 h 1628078"/>
                <a:gd name="connsiteX1" fmla="*/ 1226634 w 4133385"/>
                <a:gd name="connsiteY1" fmla="*/ 364274 h 1628078"/>
                <a:gd name="connsiteX2" fmla="*/ 2282283 w 4133385"/>
                <a:gd name="connsiteY2" fmla="*/ 1308410 h 1628078"/>
                <a:gd name="connsiteX3" fmla="*/ 4133385 w 4133385"/>
                <a:gd name="connsiteY3" fmla="*/ 1628078 h 1628078"/>
              </a:gdLst>
              <a:ahLst/>
              <a:cxnLst>
                <a:cxn ang="0">
                  <a:pos x="connsiteX0" y="connsiteY0"/>
                </a:cxn>
                <a:cxn ang="0">
                  <a:pos x="connsiteX1" y="connsiteY1"/>
                </a:cxn>
                <a:cxn ang="0">
                  <a:pos x="connsiteX2" y="connsiteY2"/>
                </a:cxn>
                <a:cxn ang="0">
                  <a:pos x="connsiteX3" y="connsiteY3"/>
                </a:cxn>
              </a:cxnLst>
              <a:rect l="l" t="t" r="r" b="b"/>
              <a:pathLst>
                <a:path w="4133385" h="1628078">
                  <a:moveTo>
                    <a:pt x="0" y="0"/>
                  </a:moveTo>
                  <a:cubicBezTo>
                    <a:pt x="423127" y="73103"/>
                    <a:pt x="846254" y="146206"/>
                    <a:pt x="1226634" y="364274"/>
                  </a:cubicBezTo>
                  <a:cubicBezTo>
                    <a:pt x="1607015" y="582342"/>
                    <a:pt x="1797825" y="1097776"/>
                    <a:pt x="2282283" y="1308410"/>
                  </a:cubicBezTo>
                  <a:cubicBezTo>
                    <a:pt x="2766741" y="1519044"/>
                    <a:pt x="3450063" y="1573561"/>
                    <a:pt x="4133385" y="1628078"/>
                  </a:cubicBezTo>
                </a:path>
              </a:pathLst>
            </a:custGeom>
            <a:noFill/>
            <a:ln w="381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4A56AEB9-8A7C-46D2-9411-93A95627226D}"/>
                </a:ext>
              </a:extLst>
            </p:cNvPr>
            <p:cNvSpPr/>
            <p:nvPr/>
          </p:nvSpPr>
          <p:spPr>
            <a:xfrm>
              <a:off x="4698380" y="2698595"/>
              <a:ext cx="3717074" cy="1204332"/>
            </a:xfrm>
            <a:custGeom>
              <a:avLst/>
              <a:gdLst>
                <a:gd name="connsiteX0" fmla="*/ 0 w 3717074"/>
                <a:gd name="connsiteY0" fmla="*/ 1204332 h 1204332"/>
                <a:gd name="connsiteX1" fmla="*/ 2668859 w 3717074"/>
                <a:gd name="connsiteY1" fmla="*/ 869795 h 1204332"/>
                <a:gd name="connsiteX2" fmla="*/ 3717074 w 3717074"/>
                <a:gd name="connsiteY2" fmla="*/ 0 h 1204332"/>
              </a:gdLst>
              <a:ahLst/>
              <a:cxnLst>
                <a:cxn ang="0">
                  <a:pos x="connsiteX0" y="connsiteY0"/>
                </a:cxn>
                <a:cxn ang="0">
                  <a:pos x="connsiteX1" y="connsiteY1"/>
                </a:cxn>
                <a:cxn ang="0">
                  <a:pos x="connsiteX2" y="connsiteY2"/>
                </a:cxn>
              </a:cxnLst>
              <a:rect l="l" t="t" r="r" b="b"/>
              <a:pathLst>
                <a:path w="3717074" h="1204332">
                  <a:moveTo>
                    <a:pt x="0" y="1204332"/>
                  </a:moveTo>
                  <a:cubicBezTo>
                    <a:pt x="1024673" y="1137424"/>
                    <a:pt x="2049347" y="1070517"/>
                    <a:pt x="2668859" y="869795"/>
                  </a:cubicBezTo>
                  <a:cubicBezTo>
                    <a:pt x="3288371" y="669073"/>
                    <a:pt x="3502722" y="334536"/>
                    <a:pt x="3717074" y="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748609C1-D221-49D2-B220-C74F25260FEB}"/>
                </a:ext>
              </a:extLst>
            </p:cNvPr>
            <p:cNvSpPr txBox="1"/>
            <p:nvPr/>
          </p:nvSpPr>
          <p:spPr>
            <a:xfrm>
              <a:off x="4624926" y="890326"/>
              <a:ext cx="1466664" cy="523220"/>
            </a:xfrm>
            <a:prstGeom prst="rect">
              <a:avLst/>
            </a:prstGeom>
            <a:noFill/>
          </p:spPr>
          <p:txBody>
            <a:bodyPr wrap="square" rtlCol="0">
              <a:spAutoFit/>
            </a:bodyPr>
            <a:lstStyle/>
            <a:p>
              <a:pPr algn="ctr"/>
              <a:r>
                <a:rPr kumimoji="1" lang="ja-JP" altLang="en-US" sz="2800" b="1" dirty="0"/>
                <a:t>患者</a:t>
              </a:r>
            </a:p>
          </p:txBody>
        </p:sp>
        <p:sp>
          <p:nvSpPr>
            <p:cNvPr id="26" name="楕円 25">
              <a:extLst>
                <a:ext uri="{FF2B5EF4-FFF2-40B4-BE49-F238E27FC236}">
                  <a16:creationId xmlns:a16="http://schemas.microsoft.com/office/drawing/2014/main" id="{7CBC8CF9-422E-4269-B171-13B24A3A1492}"/>
                </a:ext>
              </a:extLst>
            </p:cNvPr>
            <p:cNvSpPr/>
            <p:nvPr/>
          </p:nvSpPr>
          <p:spPr>
            <a:xfrm>
              <a:off x="6300192" y="1764695"/>
              <a:ext cx="373975" cy="341659"/>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G</a:t>
              </a:r>
              <a:endParaRPr kumimoji="1" lang="ja-JP" altLang="en-US" sz="3200" dirty="0">
                <a:solidFill>
                  <a:schemeClr val="tx1"/>
                </a:solidFill>
              </a:endParaRPr>
            </a:p>
          </p:txBody>
        </p:sp>
        <p:sp>
          <p:nvSpPr>
            <p:cNvPr id="27" name="楕円 26">
              <a:extLst>
                <a:ext uri="{FF2B5EF4-FFF2-40B4-BE49-F238E27FC236}">
                  <a16:creationId xmlns:a16="http://schemas.microsoft.com/office/drawing/2014/main" id="{600C34E6-1E49-4A4F-9F76-55DD992FE46D}"/>
                </a:ext>
              </a:extLst>
            </p:cNvPr>
            <p:cNvSpPr/>
            <p:nvPr/>
          </p:nvSpPr>
          <p:spPr>
            <a:xfrm>
              <a:off x="7002472" y="1777332"/>
              <a:ext cx="373975" cy="341659"/>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H</a:t>
              </a:r>
              <a:endParaRPr kumimoji="1" lang="ja-JP" altLang="en-US" sz="3200" dirty="0">
                <a:solidFill>
                  <a:schemeClr val="tx1"/>
                </a:solidFill>
              </a:endParaRPr>
            </a:p>
          </p:txBody>
        </p:sp>
        <p:sp>
          <p:nvSpPr>
            <p:cNvPr id="28" name="テキスト ボックス 27">
              <a:extLst>
                <a:ext uri="{FF2B5EF4-FFF2-40B4-BE49-F238E27FC236}">
                  <a16:creationId xmlns:a16="http://schemas.microsoft.com/office/drawing/2014/main" id="{CFBF7579-F5B0-496D-9347-A3A5A9F902B4}"/>
                </a:ext>
              </a:extLst>
            </p:cNvPr>
            <p:cNvSpPr txBox="1"/>
            <p:nvPr/>
          </p:nvSpPr>
          <p:spPr>
            <a:xfrm>
              <a:off x="6652616" y="1812898"/>
              <a:ext cx="1695984" cy="333028"/>
            </a:xfrm>
            <a:prstGeom prst="rect">
              <a:avLst/>
            </a:prstGeom>
            <a:noFill/>
          </p:spPr>
          <p:txBody>
            <a:bodyPr wrap="square" rtlCol="0">
              <a:spAutoFit/>
            </a:bodyPr>
            <a:lstStyle/>
            <a:p>
              <a:r>
                <a:rPr kumimoji="1" lang="en-US" altLang="ja-JP" sz="2800" dirty="0"/>
                <a:t>vs          disease</a:t>
              </a:r>
              <a:endParaRPr kumimoji="1" lang="ja-JP" altLang="en-US" sz="2800" dirty="0"/>
            </a:p>
          </p:txBody>
        </p:sp>
        <p:sp>
          <p:nvSpPr>
            <p:cNvPr id="30" name="テキスト ボックス 29">
              <a:extLst>
                <a:ext uri="{FF2B5EF4-FFF2-40B4-BE49-F238E27FC236}">
                  <a16:creationId xmlns:a16="http://schemas.microsoft.com/office/drawing/2014/main" id="{FC0EE1B0-AF8D-4F4A-BC3C-B9A37940147C}"/>
                </a:ext>
              </a:extLst>
            </p:cNvPr>
            <p:cNvSpPr txBox="1"/>
            <p:nvPr/>
          </p:nvSpPr>
          <p:spPr>
            <a:xfrm>
              <a:off x="4952007" y="2952067"/>
              <a:ext cx="1224136" cy="369332"/>
            </a:xfrm>
            <a:prstGeom prst="rect">
              <a:avLst/>
            </a:prstGeom>
            <a:noFill/>
          </p:spPr>
          <p:txBody>
            <a:bodyPr wrap="square" rtlCol="0">
              <a:spAutoFit/>
            </a:bodyPr>
            <a:lstStyle/>
            <a:p>
              <a:r>
                <a:rPr kumimoji="1" lang="ja-JP" altLang="en-US" b="1" dirty="0">
                  <a:solidFill>
                    <a:srgbClr val="0070C0"/>
                  </a:solidFill>
                  <a:latin typeface="AR P丸ゴシック体E" pitchFamily="50" charset="-128"/>
                  <a:ea typeface="AR P丸ゴシック体E" pitchFamily="50" charset="-128"/>
                </a:rPr>
                <a:t>白血球数</a:t>
              </a:r>
            </a:p>
          </p:txBody>
        </p:sp>
      </p:grpSp>
      <p:cxnSp>
        <p:nvCxnSpPr>
          <p:cNvPr id="32" name="直線矢印コネクタ 31">
            <a:extLst>
              <a:ext uri="{FF2B5EF4-FFF2-40B4-BE49-F238E27FC236}">
                <a16:creationId xmlns:a16="http://schemas.microsoft.com/office/drawing/2014/main" id="{49681D11-7868-4922-8646-37EDC230F91D}"/>
              </a:ext>
            </a:extLst>
          </p:cNvPr>
          <p:cNvCxnSpPr/>
          <p:nvPr/>
        </p:nvCxnSpPr>
        <p:spPr>
          <a:xfrm>
            <a:off x="658925" y="5806225"/>
            <a:ext cx="7848872" cy="52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B3110278-DE22-4BCC-A210-B7C74913E4A5}"/>
              </a:ext>
            </a:extLst>
          </p:cNvPr>
          <p:cNvCxnSpPr>
            <a:cxnSpLocks/>
          </p:cNvCxnSpPr>
          <p:nvPr/>
        </p:nvCxnSpPr>
        <p:spPr>
          <a:xfrm>
            <a:off x="1106144" y="4374561"/>
            <a:ext cx="0" cy="1441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58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D6920A50-A8D8-4989-B3C0-999A6E588DA0}"/>
              </a:ext>
            </a:extLst>
          </p:cNvPr>
          <p:cNvGrpSpPr/>
          <p:nvPr/>
        </p:nvGrpSpPr>
        <p:grpSpPr>
          <a:xfrm>
            <a:off x="251520" y="836712"/>
            <a:ext cx="8568945" cy="5616624"/>
            <a:chOff x="3142692" y="836712"/>
            <a:chExt cx="5677773" cy="3574966"/>
          </a:xfrm>
        </p:grpSpPr>
        <p:sp>
          <p:nvSpPr>
            <p:cNvPr id="7" name="四角形: 角を丸くする 6">
              <a:extLst>
                <a:ext uri="{FF2B5EF4-FFF2-40B4-BE49-F238E27FC236}">
                  <a16:creationId xmlns:a16="http://schemas.microsoft.com/office/drawing/2014/main" id="{8A86E95F-5BCD-4AB6-A6D9-37C919D25D6E}"/>
                </a:ext>
              </a:extLst>
            </p:cNvPr>
            <p:cNvSpPr/>
            <p:nvPr/>
          </p:nvSpPr>
          <p:spPr>
            <a:xfrm>
              <a:off x="3708965" y="836712"/>
              <a:ext cx="5111500" cy="3574966"/>
            </a:xfrm>
            <a:prstGeom prst="roundRect">
              <a:avLst/>
            </a:prstGeom>
            <a:solidFill>
              <a:srgbClr val="00B0F0">
                <a:alpha val="1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吹き出し: 下矢印 7">
              <a:extLst>
                <a:ext uri="{FF2B5EF4-FFF2-40B4-BE49-F238E27FC236}">
                  <a16:creationId xmlns:a16="http://schemas.microsoft.com/office/drawing/2014/main" id="{F697FD40-1A8B-42AC-B90F-9AA8D5605AF4}"/>
                </a:ext>
              </a:extLst>
            </p:cNvPr>
            <p:cNvSpPr/>
            <p:nvPr/>
          </p:nvSpPr>
          <p:spPr>
            <a:xfrm>
              <a:off x="6084168" y="1052736"/>
              <a:ext cx="2347519" cy="1789696"/>
            </a:xfrm>
            <a:prstGeom prst="downArrowCallou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400" dirty="0">
                  <a:solidFill>
                    <a:schemeClr val="tx1"/>
                  </a:solidFill>
                </a:rPr>
                <a:t>抗腫瘍免疫反応</a:t>
              </a:r>
              <a:endParaRPr kumimoji="1" lang="en-US" altLang="ja-JP" sz="2400" dirty="0">
                <a:solidFill>
                  <a:schemeClr val="tx1"/>
                </a:solidFill>
              </a:endParaRPr>
            </a:p>
          </p:txBody>
        </p:sp>
        <p:sp>
          <p:nvSpPr>
            <p:cNvPr id="9" name="矢印: 下カーブ 8">
              <a:extLst>
                <a:ext uri="{FF2B5EF4-FFF2-40B4-BE49-F238E27FC236}">
                  <a16:creationId xmlns:a16="http://schemas.microsoft.com/office/drawing/2014/main" id="{11B3F4EC-A4A6-4FCB-AABD-41756D0B7EAE}"/>
                </a:ext>
              </a:extLst>
            </p:cNvPr>
            <p:cNvSpPr/>
            <p:nvPr/>
          </p:nvSpPr>
          <p:spPr>
            <a:xfrm>
              <a:off x="3142692" y="1109110"/>
              <a:ext cx="1800423" cy="765484"/>
            </a:xfrm>
            <a:prstGeom prst="curvedDownArrow">
              <a:avLst>
                <a:gd name="adj1" fmla="val 8051"/>
                <a:gd name="adj2" fmla="val 28404"/>
                <a:gd name="adj3" fmla="val 16391"/>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a:extLst>
                <a:ext uri="{FF2B5EF4-FFF2-40B4-BE49-F238E27FC236}">
                  <a16:creationId xmlns:a16="http://schemas.microsoft.com/office/drawing/2014/main" id="{CE50F6C6-31C8-4772-BA70-95C254D9FD27}"/>
                </a:ext>
              </a:extLst>
            </p:cNvPr>
            <p:cNvSpPr txBox="1"/>
            <p:nvPr/>
          </p:nvSpPr>
          <p:spPr>
            <a:xfrm>
              <a:off x="4198911" y="4011056"/>
              <a:ext cx="1224136" cy="369332"/>
            </a:xfrm>
            <a:prstGeom prst="rect">
              <a:avLst/>
            </a:prstGeom>
            <a:noFill/>
          </p:spPr>
          <p:txBody>
            <a:bodyPr wrap="square" rtlCol="0">
              <a:spAutoFit/>
            </a:bodyPr>
            <a:lstStyle/>
            <a:p>
              <a:r>
                <a:rPr kumimoji="1" lang="ja-JP" altLang="en-US" b="1" dirty="0">
                  <a:solidFill>
                    <a:srgbClr val="7030A0"/>
                  </a:solidFill>
                  <a:latin typeface="AR P丸ゴシック体E" pitchFamily="50" charset="-128"/>
                  <a:ea typeface="AR P丸ゴシック体E" pitchFamily="50" charset="-128"/>
                </a:rPr>
                <a:t>腫瘍細胞</a:t>
              </a:r>
            </a:p>
          </p:txBody>
        </p:sp>
        <p:sp>
          <p:nvSpPr>
            <p:cNvPr id="13" name="フリーフォーム: 図形 12">
              <a:extLst>
                <a:ext uri="{FF2B5EF4-FFF2-40B4-BE49-F238E27FC236}">
                  <a16:creationId xmlns:a16="http://schemas.microsoft.com/office/drawing/2014/main" id="{D1C7D5AD-26F4-4152-8AE4-AB211471FCCA}"/>
                </a:ext>
              </a:extLst>
            </p:cNvPr>
            <p:cNvSpPr/>
            <p:nvPr/>
          </p:nvSpPr>
          <p:spPr>
            <a:xfrm>
              <a:off x="3708965" y="3840224"/>
              <a:ext cx="4762320" cy="117541"/>
            </a:xfrm>
            <a:custGeom>
              <a:avLst/>
              <a:gdLst>
                <a:gd name="connsiteX0" fmla="*/ 0 w 2290119"/>
                <a:gd name="connsiteY0" fmla="*/ 0 h 626873"/>
                <a:gd name="connsiteX1" fmla="*/ 650790 w 2290119"/>
                <a:gd name="connsiteY1" fmla="*/ 362465 h 626873"/>
                <a:gd name="connsiteX2" fmla="*/ 1087395 w 2290119"/>
                <a:gd name="connsiteY2" fmla="*/ 626076 h 626873"/>
                <a:gd name="connsiteX3" fmla="*/ 2290119 w 2290119"/>
                <a:gd name="connsiteY3" fmla="*/ 428368 h 626873"/>
                <a:gd name="connsiteX0" fmla="*/ 0 w 2290119"/>
                <a:gd name="connsiteY0" fmla="*/ 0 h 567029"/>
                <a:gd name="connsiteX1" fmla="*/ 650790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911179 w 2290119"/>
                <a:gd name="connsiteY2" fmla="*/ 565379 h 567029"/>
                <a:gd name="connsiteX3" fmla="*/ 2290119 w 2290119"/>
                <a:gd name="connsiteY3" fmla="*/ 428368 h 567029"/>
                <a:gd name="connsiteX0" fmla="*/ 0 w 2290119"/>
                <a:gd name="connsiteY0" fmla="*/ 0 h 572345"/>
                <a:gd name="connsiteX1" fmla="*/ 807309 w 2290119"/>
                <a:gd name="connsiteY1" fmla="*/ 362465 h 572345"/>
                <a:gd name="connsiteX2" fmla="*/ 1911179 w 2290119"/>
                <a:gd name="connsiteY2" fmla="*/ 565379 h 572345"/>
                <a:gd name="connsiteX3" fmla="*/ 2290119 w 2290119"/>
                <a:gd name="connsiteY3" fmla="*/ 428368 h 572345"/>
                <a:gd name="connsiteX0" fmla="*/ 0 w 2290119"/>
                <a:gd name="connsiteY0" fmla="*/ 0 h 570107"/>
                <a:gd name="connsiteX1" fmla="*/ 807309 w 2290119"/>
                <a:gd name="connsiteY1" fmla="*/ 362465 h 570107"/>
                <a:gd name="connsiteX2" fmla="*/ 1911179 w 2290119"/>
                <a:gd name="connsiteY2" fmla="*/ 565379 h 570107"/>
                <a:gd name="connsiteX3" fmla="*/ 2290119 w 2290119"/>
                <a:gd name="connsiteY3" fmla="*/ 428368 h 570107"/>
                <a:gd name="connsiteX0" fmla="*/ 0 w 2290119"/>
                <a:gd name="connsiteY0" fmla="*/ 0 h 570107"/>
                <a:gd name="connsiteX1" fmla="*/ 807309 w 2290119"/>
                <a:gd name="connsiteY1" fmla="*/ 362465 h 570107"/>
                <a:gd name="connsiteX2" fmla="*/ 1886465 w 2290119"/>
                <a:gd name="connsiteY2" fmla="*/ 565379 h 570107"/>
                <a:gd name="connsiteX3" fmla="*/ 2290119 w 2290119"/>
                <a:gd name="connsiteY3" fmla="*/ 428368 h 570107"/>
                <a:gd name="connsiteX0" fmla="*/ 0 w 2290119"/>
                <a:gd name="connsiteY0" fmla="*/ 0 h 428368"/>
                <a:gd name="connsiteX1" fmla="*/ 807309 w 2290119"/>
                <a:gd name="connsiteY1" fmla="*/ 362465 h 428368"/>
                <a:gd name="connsiteX2" fmla="*/ 2290119 w 2290119"/>
                <a:gd name="connsiteY2" fmla="*/ 428368 h 428368"/>
                <a:gd name="connsiteX0" fmla="*/ 0 w 2290119"/>
                <a:gd name="connsiteY0" fmla="*/ 0 h 453245"/>
                <a:gd name="connsiteX1" fmla="*/ 807309 w 2290119"/>
                <a:gd name="connsiteY1" fmla="*/ 423162 h 453245"/>
                <a:gd name="connsiteX2" fmla="*/ 2290119 w 2290119"/>
                <a:gd name="connsiteY2" fmla="*/ 428368 h 453245"/>
                <a:gd name="connsiteX0" fmla="*/ 0 w 2265406"/>
                <a:gd name="connsiteY0" fmla="*/ 0 h 532420"/>
                <a:gd name="connsiteX1" fmla="*/ 807309 w 2265406"/>
                <a:gd name="connsiteY1" fmla="*/ 423162 h 532420"/>
                <a:gd name="connsiteX2" fmla="*/ 2265406 w 2265406"/>
                <a:gd name="connsiteY2" fmla="*/ 532420 h 532420"/>
              </a:gdLst>
              <a:ahLst/>
              <a:cxnLst>
                <a:cxn ang="0">
                  <a:pos x="connsiteX0" y="connsiteY0"/>
                </a:cxn>
                <a:cxn ang="0">
                  <a:pos x="connsiteX1" y="connsiteY1"/>
                </a:cxn>
                <a:cxn ang="0">
                  <a:pos x="connsiteX2" y="connsiteY2"/>
                </a:cxn>
              </a:cxnLst>
              <a:rect l="l" t="t" r="r" b="b"/>
              <a:pathLst>
                <a:path w="2265406" h="532420">
                  <a:moveTo>
                    <a:pt x="0" y="0"/>
                  </a:moveTo>
                  <a:cubicBezTo>
                    <a:pt x="216930" y="120822"/>
                    <a:pt x="429741" y="334425"/>
                    <a:pt x="807309" y="423162"/>
                  </a:cubicBezTo>
                  <a:cubicBezTo>
                    <a:pt x="1184877" y="511899"/>
                    <a:pt x="1956487" y="518690"/>
                    <a:pt x="2265406" y="532420"/>
                  </a:cubicBezTo>
                </a:path>
              </a:pathLst>
            </a:custGeom>
            <a:noFill/>
            <a:ln w="41275">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69BD512-BF17-4E2A-B370-CC68B249BE21}"/>
                </a:ext>
              </a:extLst>
            </p:cNvPr>
            <p:cNvSpPr/>
            <p:nvPr/>
          </p:nvSpPr>
          <p:spPr>
            <a:xfrm>
              <a:off x="3855761" y="2816164"/>
              <a:ext cx="642039" cy="1152128"/>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latin typeface="AR P丸ゴシック体E" pitchFamily="50" charset="-128"/>
                  <a:ea typeface="AR P丸ゴシック体E" pitchFamily="50" charset="-128"/>
                </a:rPr>
                <a:t>超大量</a:t>
              </a:r>
              <a:endParaRPr kumimoji="1" lang="en-US" altLang="ja-JP" b="1" dirty="0">
                <a:solidFill>
                  <a:schemeClr val="bg1"/>
                </a:solidFill>
                <a:latin typeface="AR P丸ゴシック体E" pitchFamily="50" charset="-128"/>
                <a:ea typeface="AR P丸ゴシック体E" pitchFamily="50" charset="-128"/>
              </a:endParaRPr>
            </a:p>
            <a:p>
              <a:pPr algn="ctr"/>
              <a:r>
                <a:rPr kumimoji="1" lang="ja-JP" altLang="en-US" b="1" dirty="0">
                  <a:solidFill>
                    <a:schemeClr val="bg1"/>
                  </a:solidFill>
                  <a:latin typeface="AR P丸ゴシック体E" pitchFamily="50" charset="-128"/>
                  <a:ea typeface="AR P丸ゴシック体E" pitchFamily="50" charset="-128"/>
                </a:rPr>
                <a:t>抗がん剤</a:t>
              </a:r>
            </a:p>
          </p:txBody>
        </p:sp>
        <p:sp>
          <p:nvSpPr>
            <p:cNvPr id="18" name="正方形/長方形 17">
              <a:extLst>
                <a:ext uri="{FF2B5EF4-FFF2-40B4-BE49-F238E27FC236}">
                  <a16:creationId xmlns:a16="http://schemas.microsoft.com/office/drawing/2014/main" id="{F115E537-3FD0-42E8-8042-2C958DBB5CDC}"/>
                </a:ext>
              </a:extLst>
            </p:cNvPr>
            <p:cNvSpPr/>
            <p:nvPr/>
          </p:nvSpPr>
          <p:spPr>
            <a:xfrm>
              <a:off x="4678837" y="1941067"/>
              <a:ext cx="264284" cy="1585137"/>
            </a:xfrm>
            <a:prstGeom prst="rect">
              <a:avLst/>
            </a:prstGeom>
            <a:solidFill>
              <a:srgbClr val="FF0000">
                <a:alpha val="20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7">
              <a:extLst>
                <a:ext uri="{FF2B5EF4-FFF2-40B4-BE49-F238E27FC236}">
                  <a16:creationId xmlns:a16="http://schemas.microsoft.com/office/drawing/2014/main" id="{4D88C549-6A74-4A1C-AB77-C058BF470C6B}"/>
                </a:ext>
              </a:extLst>
            </p:cNvPr>
            <p:cNvPicPr>
              <a:picLocks noChangeAspect="1" noChangeArrowheads="1"/>
            </p:cNvPicPr>
            <p:nvPr/>
          </p:nvPicPr>
          <p:blipFill>
            <a:blip r:embed="rId3" cstate="print"/>
            <a:srcRect/>
            <a:stretch>
              <a:fillRect/>
            </a:stretch>
          </p:blipFill>
          <p:spPr bwMode="auto">
            <a:xfrm>
              <a:off x="3496965" y="1006162"/>
              <a:ext cx="971574" cy="723283"/>
            </a:xfrm>
            <a:prstGeom prst="rect">
              <a:avLst/>
            </a:prstGeom>
            <a:noFill/>
            <a:ln w="76200">
              <a:solidFill>
                <a:srgbClr val="00B050"/>
              </a:solidFill>
              <a:miter lim="800000"/>
              <a:headEnd/>
              <a:tailEnd/>
            </a:ln>
            <a:effectLst/>
          </p:spPr>
        </p:pic>
        <p:sp>
          <p:nvSpPr>
            <p:cNvPr id="20" name="テキスト ボックス 19">
              <a:extLst>
                <a:ext uri="{FF2B5EF4-FFF2-40B4-BE49-F238E27FC236}">
                  <a16:creationId xmlns:a16="http://schemas.microsoft.com/office/drawing/2014/main" id="{CADB09DA-8544-43D2-BDDC-B7CAF845604F}"/>
                </a:ext>
              </a:extLst>
            </p:cNvPr>
            <p:cNvSpPr txBox="1"/>
            <p:nvPr/>
          </p:nvSpPr>
          <p:spPr>
            <a:xfrm>
              <a:off x="4952536" y="1471090"/>
              <a:ext cx="1252807" cy="369332"/>
            </a:xfrm>
            <a:prstGeom prst="rect">
              <a:avLst/>
            </a:prstGeom>
            <a:noFill/>
          </p:spPr>
          <p:txBody>
            <a:bodyPr wrap="square" rtlCol="0">
              <a:spAutoFit/>
            </a:bodyPr>
            <a:lstStyle/>
            <a:p>
              <a:r>
                <a:rPr kumimoji="1" lang="ja-JP" altLang="en-US" dirty="0"/>
                <a:t>同種移植</a:t>
              </a:r>
            </a:p>
          </p:txBody>
        </p:sp>
        <p:sp>
          <p:nvSpPr>
            <p:cNvPr id="22" name="正方形/長方形 21">
              <a:extLst>
                <a:ext uri="{FF2B5EF4-FFF2-40B4-BE49-F238E27FC236}">
                  <a16:creationId xmlns:a16="http://schemas.microsoft.com/office/drawing/2014/main" id="{26ACC8F7-B935-4D3F-AFD0-A77AF759E6E5}"/>
                </a:ext>
              </a:extLst>
            </p:cNvPr>
            <p:cNvSpPr/>
            <p:nvPr/>
          </p:nvSpPr>
          <p:spPr>
            <a:xfrm>
              <a:off x="3606431" y="3614455"/>
              <a:ext cx="92004" cy="594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F70777A2-F02F-4F82-9FF7-9A191A898406}"/>
                </a:ext>
              </a:extLst>
            </p:cNvPr>
            <p:cNvSpPr/>
            <p:nvPr/>
          </p:nvSpPr>
          <p:spPr>
            <a:xfrm>
              <a:off x="3895494" y="2609385"/>
              <a:ext cx="2441670" cy="1265011"/>
            </a:xfrm>
            <a:custGeom>
              <a:avLst/>
              <a:gdLst>
                <a:gd name="connsiteX0" fmla="*/ 0 w 4133385"/>
                <a:gd name="connsiteY0" fmla="*/ 0 h 1628078"/>
                <a:gd name="connsiteX1" fmla="*/ 1226634 w 4133385"/>
                <a:gd name="connsiteY1" fmla="*/ 364274 h 1628078"/>
                <a:gd name="connsiteX2" fmla="*/ 2282283 w 4133385"/>
                <a:gd name="connsiteY2" fmla="*/ 1308410 h 1628078"/>
                <a:gd name="connsiteX3" fmla="*/ 4133385 w 4133385"/>
                <a:gd name="connsiteY3" fmla="*/ 1628078 h 1628078"/>
              </a:gdLst>
              <a:ahLst/>
              <a:cxnLst>
                <a:cxn ang="0">
                  <a:pos x="connsiteX0" y="connsiteY0"/>
                </a:cxn>
                <a:cxn ang="0">
                  <a:pos x="connsiteX1" y="connsiteY1"/>
                </a:cxn>
                <a:cxn ang="0">
                  <a:pos x="connsiteX2" y="connsiteY2"/>
                </a:cxn>
                <a:cxn ang="0">
                  <a:pos x="connsiteX3" y="connsiteY3"/>
                </a:cxn>
              </a:cxnLst>
              <a:rect l="l" t="t" r="r" b="b"/>
              <a:pathLst>
                <a:path w="4133385" h="1628078">
                  <a:moveTo>
                    <a:pt x="0" y="0"/>
                  </a:moveTo>
                  <a:cubicBezTo>
                    <a:pt x="423127" y="73103"/>
                    <a:pt x="846254" y="146206"/>
                    <a:pt x="1226634" y="364274"/>
                  </a:cubicBezTo>
                  <a:cubicBezTo>
                    <a:pt x="1607015" y="582342"/>
                    <a:pt x="1797825" y="1097776"/>
                    <a:pt x="2282283" y="1308410"/>
                  </a:cubicBezTo>
                  <a:cubicBezTo>
                    <a:pt x="2766741" y="1519044"/>
                    <a:pt x="3450063" y="1573561"/>
                    <a:pt x="4133385" y="1628078"/>
                  </a:cubicBezTo>
                </a:path>
              </a:pathLst>
            </a:custGeom>
            <a:noFill/>
            <a:ln w="381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4A56AEB9-8A7C-46D2-9411-93A95627226D}"/>
                </a:ext>
              </a:extLst>
            </p:cNvPr>
            <p:cNvSpPr/>
            <p:nvPr/>
          </p:nvSpPr>
          <p:spPr>
            <a:xfrm>
              <a:off x="4698380" y="2698595"/>
              <a:ext cx="3717074" cy="1204332"/>
            </a:xfrm>
            <a:custGeom>
              <a:avLst/>
              <a:gdLst>
                <a:gd name="connsiteX0" fmla="*/ 0 w 3717074"/>
                <a:gd name="connsiteY0" fmla="*/ 1204332 h 1204332"/>
                <a:gd name="connsiteX1" fmla="*/ 2668859 w 3717074"/>
                <a:gd name="connsiteY1" fmla="*/ 869795 h 1204332"/>
                <a:gd name="connsiteX2" fmla="*/ 3717074 w 3717074"/>
                <a:gd name="connsiteY2" fmla="*/ 0 h 1204332"/>
              </a:gdLst>
              <a:ahLst/>
              <a:cxnLst>
                <a:cxn ang="0">
                  <a:pos x="connsiteX0" y="connsiteY0"/>
                </a:cxn>
                <a:cxn ang="0">
                  <a:pos x="connsiteX1" y="connsiteY1"/>
                </a:cxn>
                <a:cxn ang="0">
                  <a:pos x="connsiteX2" y="connsiteY2"/>
                </a:cxn>
              </a:cxnLst>
              <a:rect l="l" t="t" r="r" b="b"/>
              <a:pathLst>
                <a:path w="3717074" h="1204332">
                  <a:moveTo>
                    <a:pt x="0" y="1204332"/>
                  </a:moveTo>
                  <a:cubicBezTo>
                    <a:pt x="1024673" y="1137424"/>
                    <a:pt x="2049347" y="1070517"/>
                    <a:pt x="2668859" y="869795"/>
                  </a:cubicBezTo>
                  <a:cubicBezTo>
                    <a:pt x="3288371" y="669073"/>
                    <a:pt x="3502722" y="334536"/>
                    <a:pt x="3717074" y="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748609C1-D221-49D2-B220-C74F25260FEB}"/>
                </a:ext>
              </a:extLst>
            </p:cNvPr>
            <p:cNvSpPr txBox="1"/>
            <p:nvPr/>
          </p:nvSpPr>
          <p:spPr>
            <a:xfrm>
              <a:off x="4624926" y="890326"/>
              <a:ext cx="1466664" cy="523220"/>
            </a:xfrm>
            <a:prstGeom prst="rect">
              <a:avLst/>
            </a:prstGeom>
            <a:noFill/>
          </p:spPr>
          <p:txBody>
            <a:bodyPr wrap="square" rtlCol="0">
              <a:spAutoFit/>
            </a:bodyPr>
            <a:lstStyle/>
            <a:p>
              <a:pPr algn="ctr"/>
              <a:r>
                <a:rPr kumimoji="1" lang="ja-JP" altLang="en-US" sz="2800" b="1" dirty="0"/>
                <a:t>患者</a:t>
              </a:r>
            </a:p>
          </p:txBody>
        </p:sp>
        <p:sp>
          <p:nvSpPr>
            <p:cNvPr id="26" name="楕円 25">
              <a:extLst>
                <a:ext uri="{FF2B5EF4-FFF2-40B4-BE49-F238E27FC236}">
                  <a16:creationId xmlns:a16="http://schemas.microsoft.com/office/drawing/2014/main" id="{7CBC8CF9-422E-4269-B171-13B24A3A1492}"/>
                </a:ext>
              </a:extLst>
            </p:cNvPr>
            <p:cNvSpPr/>
            <p:nvPr/>
          </p:nvSpPr>
          <p:spPr>
            <a:xfrm>
              <a:off x="6300192" y="1764695"/>
              <a:ext cx="373975" cy="341659"/>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G</a:t>
              </a:r>
              <a:endParaRPr kumimoji="1" lang="ja-JP" altLang="en-US" sz="3200" dirty="0">
                <a:solidFill>
                  <a:schemeClr val="tx1"/>
                </a:solidFill>
              </a:endParaRPr>
            </a:p>
          </p:txBody>
        </p:sp>
        <p:sp>
          <p:nvSpPr>
            <p:cNvPr id="27" name="楕円 26">
              <a:extLst>
                <a:ext uri="{FF2B5EF4-FFF2-40B4-BE49-F238E27FC236}">
                  <a16:creationId xmlns:a16="http://schemas.microsoft.com/office/drawing/2014/main" id="{600C34E6-1E49-4A4F-9F76-55DD992FE46D}"/>
                </a:ext>
              </a:extLst>
            </p:cNvPr>
            <p:cNvSpPr/>
            <p:nvPr/>
          </p:nvSpPr>
          <p:spPr>
            <a:xfrm>
              <a:off x="7002472" y="1777332"/>
              <a:ext cx="373975" cy="341659"/>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H</a:t>
              </a:r>
              <a:endParaRPr kumimoji="1" lang="ja-JP" altLang="en-US" sz="3200" dirty="0">
                <a:solidFill>
                  <a:schemeClr val="tx1"/>
                </a:solidFill>
              </a:endParaRPr>
            </a:p>
          </p:txBody>
        </p:sp>
        <p:sp>
          <p:nvSpPr>
            <p:cNvPr id="28" name="テキスト ボックス 27">
              <a:extLst>
                <a:ext uri="{FF2B5EF4-FFF2-40B4-BE49-F238E27FC236}">
                  <a16:creationId xmlns:a16="http://schemas.microsoft.com/office/drawing/2014/main" id="{CFBF7579-F5B0-496D-9347-A3A5A9F902B4}"/>
                </a:ext>
              </a:extLst>
            </p:cNvPr>
            <p:cNvSpPr txBox="1"/>
            <p:nvPr/>
          </p:nvSpPr>
          <p:spPr>
            <a:xfrm>
              <a:off x="6652616" y="1812898"/>
              <a:ext cx="1695984" cy="333028"/>
            </a:xfrm>
            <a:prstGeom prst="rect">
              <a:avLst/>
            </a:prstGeom>
            <a:noFill/>
          </p:spPr>
          <p:txBody>
            <a:bodyPr wrap="square" rtlCol="0">
              <a:spAutoFit/>
            </a:bodyPr>
            <a:lstStyle/>
            <a:p>
              <a:r>
                <a:rPr kumimoji="1" lang="en-US" altLang="ja-JP" sz="2800" dirty="0"/>
                <a:t>vs          disease</a:t>
              </a:r>
              <a:endParaRPr kumimoji="1" lang="ja-JP" altLang="en-US" sz="2800" dirty="0"/>
            </a:p>
          </p:txBody>
        </p:sp>
        <p:sp>
          <p:nvSpPr>
            <p:cNvPr id="30" name="テキスト ボックス 29">
              <a:extLst>
                <a:ext uri="{FF2B5EF4-FFF2-40B4-BE49-F238E27FC236}">
                  <a16:creationId xmlns:a16="http://schemas.microsoft.com/office/drawing/2014/main" id="{FC0EE1B0-AF8D-4F4A-BC3C-B9A37940147C}"/>
                </a:ext>
              </a:extLst>
            </p:cNvPr>
            <p:cNvSpPr txBox="1"/>
            <p:nvPr/>
          </p:nvSpPr>
          <p:spPr>
            <a:xfrm>
              <a:off x="4952007" y="2952067"/>
              <a:ext cx="1224136" cy="369332"/>
            </a:xfrm>
            <a:prstGeom prst="rect">
              <a:avLst/>
            </a:prstGeom>
            <a:noFill/>
          </p:spPr>
          <p:txBody>
            <a:bodyPr wrap="square" rtlCol="0">
              <a:spAutoFit/>
            </a:bodyPr>
            <a:lstStyle/>
            <a:p>
              <a:r>
                <a:rPr kumimoji="1" lang="ja-JP" altLang="en-US" b="1" dirty="0">
                  <a:solidFill>
                    <a:srgbClr val="0070C0"/>
                  </a:solidFill>
                  <a:latin typeface="AR P丸ゴシック体E" pitchFamily="50" charset="-128"/>
                  <a:ea typeface="AR P丸ゴシック体E" pitchFamily="50" charset="-128"/>
                </a:rPr>
                <a:t>白血球数</a:t>
              </a:r>
            </a:p>
          </p:txBody>
        </p:sp>
      </p:grpSp>
      <p:cxnSp>
        <p:nvCxnSpPr>
          <p:cNvPr id="32" name="直線矢印コネクタ 31">
            <a:extLst>
              <a:ext uri="{FF2B5EF4-FFF2-40B4-BE49-F238E27FC236}">
                <a16:creationId xmlns:a16="http://schemas.microsoft.com/office/drawing/2014/main" id="{49681D11-7868-4922-8646-37EDC230F91D}"/>
              </a:ext>
            </a:extLst>
          </p:cNvPr>
          <p:cNvCxnSpPr/>
          <p:nvPr/>
        </p:nvCxnSpPr>
        <p:spPr>
          <a:xfrm>
            <a:off x="658925" y="5806225"/>
            <a:ext cx="7848872" cy="52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B3110278-DE22-4BCC-A210-B7C74913E4A5}"/>
              </a:ext>
            </a:extLst>
          </p:cNvPr>
          <p:cNvCxnSpPr>
            <a:cxnSpLocks/>
          </p:cNvCxnSpPr>
          <p:nvPr/>
        </p:nvCxnSpPr>
        <p:spPr>
          <a:xfrm>
            <a:off x="1106144" y="4374561"/>
            <a:ext cx="0" cy="1441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正方形/長方形 28">
            <a:extLst>
              <a:ext uri="{FF2B5EF4-FFF2-40B4-BE49-F238E27FC236}">
                <a16:creationId xmlns:a16="http://schemas.microsoft.com/office/drawing/2014/main" id="{1B23EB5A-2AE8-42D3-B3F6-75CAA6BC6A88}"/>
              </a:ext>
            </a:extLst>
          </p:cNvPr>
          <p:cNvSpPr/>
          <p:nvPr/>
        </p:nvSpPr>
        <p:spPr>
          <a:xfrm>
            <a:off x="3170981" y="3938721"/>
            <a:ext cx="652387" cy="1810107"/>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latin typeface="AR P丸ゴシック体E" pitchFamily="50" charset="-128"/>
                <a:ea typeface="AR P丸ゴシック体E" pitchFamily="50" charset="-128"/>
              </a:rPr>
              <a:t>移植後シクロフォスファミド</a:t>
            </a:r>
          </a:p>
        </p:txBody>
      </p:sp>
      <p:sp>
        <p:nvSpPr>
          <p:cNvPr id="34" name="四角形: 角を丸くする 33">
            <a:extLst>
              <a:ext uri="{FF2B5EF4-FFF2-40B4-BE49-F238E27FC236}">
                <a16:creationId xmlns:a16="http://schemas.microsoft.com/office/drawing/2014/main" id="{36320473-ABEA-44DC-9510-E9A73EBE6C45}"/>
              </a:ext>
            </a:extLst>
          </p:cNvPr>
          <p:cNvSpPr/>
          <p:nvPr/>
        </p:nvSpPr>
        <p:spPr>
          <a:xfrm>
            <a:off x="4067944" y="3645024"/>
            <a:ext cx="360040" cy="1368152"/>
          </a:xfrm>
          <a:prstGeom prst="roundRect">
            <a:avLst>
              <a:gd name="adj" fmla="val 50000"/>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chemeClr val="tx1"/>
                </a:solidFill>
              </a:rPr>
              <a:t>免疫抑制剤</a:t>
            </a:r>
          </a:p>
        </p:txBody>
      </p:sp>
      <p:cxnSp>
        <p:nvCxnSpPr>
          <p:cNvPr id="35" name="直線矢印コネクタ 34">
            <a:extLst>
              <a:ext uri="{FF2B5EF4-FFF2-40B4-BE49-F238E27FC236}">
                <a16:creationId xmlns:a16="http://schemas.microsoft.com/office/drawing/2014/main" id="{74692087-8160-4154-9B32-4078B303961C}"/>
              </a:ext>
            </a:extLst>
          </p:cNvPr>
          <p:cNvCxnSpPr>
            <a:cxnSpLocks/>
          </p:cNvCxnSpPr>
          <p:nvPr/>
        </p:nvCxnSpPr>
        <p:spPr>
          <a:xfrm>
            <a:off x="4427984" y="4365104"/>
            <a:ext cx="4163113" cy="945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8">
            <a:extLst>
              <a:ext uri="{FF2B5EF4-FFF2-40B4-BE49-F238E27FC236}">
                <a16:creationId xmlns:a16="http://schemas.microsoft.com/office/drawing/2014/main" id="{794D18D1-3466-4E59-90FE-8E1CF32608CF}"/>
              </a:ext>
            </a:extLst>
          </p:cNvPr>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移植後に抗がん剤を（移植後</a:t>
            </a:r>
            <a:r>
              <a:rPr lang="en-US" altLang="ja-JP" sz="3600" dirty="0">
                <a:latin typeface="+mj-ea"/>
              </a:rPr>
              <a:t>CY</a:t>
            </a:r>
            <a:r>
              <a:rPr lang="ja-JP" altLang="en-US" sz="3600" dirty="0">
                <a:latin typeface="+mj-ea"/>
              </a:rPr>
              <a:t>療法）</a:t>
            </a:r>
            <a:endParaRPr lang="en-US" altLang="ja-JP" sz="3600" dirty="0">
              <a:latin typeface="+mj-ea"/>
              <a:ea typeface="+mj-ea"/>
            </a:endParaRPr>
          </a:p>
        </p:txBody>
      </p:sp>
      <p:sp>
        <p:nvSpPr>
          <p:cNvPr id="37" name="テキスト ボックス 36">
            <a:extLst>
              <a:ext uri="{FF2B5EF4-FFF2-40B4-BE49-F238E27FC236}">
                <a16:creationId xmlns:a16="http://schemas.microsoft.com/office/drawing/2014/main" id="{A4D2E2E2-A15D-4C09-ADFB-FB1051737D6A}"/>
              </a:ext>
            </a:extLst>
          </p:cNvPr>
          <p:cNvSpPr txBox="1"/>
          <p:nvPr/>
        </p:nvSpPr>
        <p:spPr>
          <a:xfrm>
            <a:off x="2898171" y="5776244"/>
            <a:ext cx="1635295" cy="369332"/>
          </a:xfrm>
          <a:prstGeom prst="rect">
            <a:avLst/>
          </a:prstGeom>
          <a:noFill/>
        </p:spPr>
        <p:txBody>
          <a:bodyPr wrap="square" rtlCol="0">
            <a:spAutoFit/>
          </a:bodyPr>
          <a:lstStyle/>
          <a:p>
            <a:r>
              <a:rPr lang="en-US" altLang="ja-JP" dirty="0"/>
              <a:t>Day3</a:t>
            </a:r>
            <a:r>
              <a:rPr lang="ja-JP" altLang="en-US" dirty="0"/>
              <a:t> </a:t>
            </a:r>
            <a:r>
              <a:rPr lang="en-US" altLang="ja-JP" dirty="0"/>
              <a:t>Day4</a:t>
            </a:r>
            <a:endParaRPr kumimoji="1" lang="ja-JP" altLang="en-US" dirty="0"/>
          </a:p>
        </p:txBody>
      </p:sp>
    </p:spTree>
    <p:extLst>
      <p:ext uri="{BB962C8B-B14F-4D97-AF65-F5344CB8AC3E}">
        <p14:creationId xmlns:p14="http://schemas.microsoft.com/office/powerpoint/2010/main" val="1228722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3245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mj-ea"/>
                <a:ea typeface="+mj-ea"/>
              </a:rPr>
              <a:t>　抗がん剤の量の規定</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図形 33">
            <a:extLst>
              <a:ext uri="{FF2B5EF4-FFF2-40B4-BE49-F238E27FC236}">
                <a16:creationId xmlns:a16="http://schemas.microsoft.com/office/drawing/2014/main" id="{EC6F0A35-5F38-4BDB-A82F-103F545A6C1E}"/>
              </a:ext>
            </a:extLst>
          </p:cNvPr>
          <p:cNvSpPr/>
          <p:nvPr/>
        </p:nvSpPr>
        <p:spPr>
          <a:xfrm>
            <a:off x="1438027" y="1254753"/>
            <a:ext cx="5617740" cy="1185734"/>
          </a:xfrm>
          <a:custGeom>
            <a:avLst/>
            <a:gdLst>
              <a:gd name="connsiteX0" fmla="*/ 0 w 2290119"/>
              <a:gd name="connsiteY0" fmla="*/ 0 h 626873"/>
              <a:gd name="connsiteX1" fmla="*/ 650790 w 2290119"/>
              <a:gd name="connsiteY1" fmla="*/ 362465 h 626873"/>
              <a:gd name="connsiteX2" fmla="*/ 1087395 w 2290119"/>
              <a:gd name="connsiteY2" fmla="*/ 626076 h 626873"/>
              <a:gd name="connsiteX3" fmla="*/ 2290119 w 2290119"/>
              <a:gd name="connsiteY3" fmla="*/ 428368 h 626873"/>
              <a:gd name="connsiteX0" fmla="*/ 0 w 2290119"/>
              <a:gd name="connsiteY0" fmla="*/ 0 h 567029"/>
              <a:gd name="connsiteX1" fmla="*/ 650790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911179 w 2290119"/>
              <a:gd name="connsiteY2" fmla="*/ 565379 h 567029"/>
              <a:gd name="connsiteX3" fmla="*/ 2290119 w 2290119"/>
              <a:gd name="connsiteY3" fmla="*/ 428368 h 567029"/>
              <a:gd name="connsiteX0" fmla="*/ 0 w 2290119"/>
              <a:gd name="connsiteY0" fmla="*/ 0 h 572345"/>
              <a:gd name="connsiteX1" fmla="*/ 807309 w 2290119"/>
              <a:gd name="connsiteY1" fmla="*/ 362465 h 572345"/>
              <a:gd name="connsiteX2" fmla="*/ 1911179 w 2290119"/>
              <a:gd name="connsiteY2" fmla="*/ 565379 h 572345"/>
              <a:gd name="connsiteX3" fmla="*/ 2290119 w 2290119"/>
              <a:gd name="connsiteY3" fmla="*/ 428368 h 572345"/>
              <a:gd name="connsiteX0" fmla="*/ 0 w 2290119"/>
              <a:gd name="connsiteY0" fmla="*/ 0 h 570107"/>
              <a:gd name="connsiteX1" fmla="*/ 807309 w 2290119"/>
              <a:gd name="connsiteY1" fmla="*/ 362465 h 570107"/>
              <a:gd name="connsiteX2" fmla="*/ 1911179 w 2290119"/>
              <a:gd name="connsiteY2" fmla="*/ 565379 h 570107"/>
              <a:gd name="connsiteX3" fmla="*/ 2290119 w 2290119"/>
              <a:gd name="connsiteY3" fmla="*/ 428368 h 570107"/>
              <a:gd name="connsiteX0" fmla="*/ 0 w 2290119"/>
              <a:gd name="connsiteY0" fmla="*/ 0 h 570107"/>
              <a:gd name="connsiteX1" fmla="*/ 807309 w 2290119"/>
              <a:gd name="connsiteY1" fmla="*/ 362465 h 570107"/>
              <a:gd name="connsiteX2" fmla="*/ 1886465 w 2290119"/>
              <a:gd name="connsiteY2" fmla="*/ 565379 h 570107"/>
              <a:gd name="connsiteX3" fmla="*/ 2290119 w 2290119"/>
              <a:gd name="connsiteY3" fmla="*/ 428368 h 570107"/>
              <a:gd name="connsiteX0" fmla="*/ 0 w 2290119"/>
              <a:gd name="connsiteY0" fmla="*/ 0 h 428368"/>
              <a:gd name="connsiteX1" fmla="*/ 807309 w 2290119"/>
              <a:gd name="connsiteY1" fmla="*/ 362465 h 428368"/>
              <a:gd name="connsiteX2" fmla="*/ 2290119 w 2290119"/>
              <a:gd name="connsiteY2" fmla="*/ 428368 h 428368"/>
              <a:gd name="connsiteX0" fmla="*/ 0 w 2290119"/>
              <a:gd name="connsiteY0" fmla="*/ 0 h 453245"/>
              <a:gd name="connsiteX1" fmla="*/ 807309 w 2290119"/>
              <a:gd name="connsiteY1" fmla="*/ 423162 h 453245"/>
              <a:gd name="connsiteX2" fmla="*/ 2290119 w 2290119"/>
              <a:gd name="connsiteY2" fmla="*/ 428368 h 453245"/>
              <a:gd name="connsiteX0" fmla="*/ 0 w 2265406"/>
              <a:gd name="connsiteY0" fmla="*/ 0 h 532420"/>
              <a:gd name="connsiteX1" fmla="*/ 807309 w 2265406"/>
              <a:gd name="connsiteY1" fmla="*/ 423162 h 532420"/>
              <a:gd name="connsiteX2" fmla="*/ 2265406 w 2265406"/>
              <a:gd name="connsiteY2" fmla="*/ 532420 h 532420"/>
            </a:gdLst>
            <a:ahLst/>
            <a:cxnLst>
              <a:cxn ang="0">
                <a:pos x="connsiteX0" y="connsiteY0"/>
              </a:cxn>
              <a:cxn ang="0">
                <a:pos x="connsiteX1" y="connsiteY1"/>
              </a:cxn>
              <a:cxn ang="0">
                <a:pos x="connsiteX2" y="connsiteY2"/>
              </a:cxn>
            </a:cxnLst>
            <a:rect l="l" t="t" r="r" b="b"/>
            <a:pathLst>
              <a:path w="2265406" h="532420">
                <a:moveTo>
                  <a:pt x="0" y="0"/>
                </a:moveTo>
                <a:cubicBezTo>
                  <a:pt x="216930" y="120822"/>
                  <a:pt x="429741" y="334425"/>
                  <a:pt x="807309" y="423162"/>
                </a:cubicBezTo>
                <a:cubicBezTo>
                  <a:pt x="1184877" y="511899"/>
                  <a:pt x="1956487" y="518690"/>
                  <a:pt x="2265406" y="532420"/>
                </a:cubicBezTo>
              </a:path>
            </a:pathLst>
          </a:custGeom>
          <a:noFill/>
          <a:ln w="41275">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a:extLst>
              <a:ext uri="{FF2B5EF4-FFF2-40B4-BE49-F238E27FC236}">
                <a16:creationId xmlns:a16="http://schemas.microsoft.com/office/drawing/2014/main" id="{588C6FDD-F49E-4615-B7FB-2E2F669DD9D9}"/>
              </a:ext>
            </a:extLst>
          </p:cNvPr>
          <p:cNvCxnSpPr/>
          <p:nvPr/>
        </p:nvCxnSpPr>
        <p:spPr>
          <a:xfrm>
            <a:off x="611560" y="2484565"/>
            <a:ext cx="7848872" cy="52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A0775CFB-5511-4BD8-A888-FAE72FCA7970}"/>
              </a:ext>
            </a:extLst>
          </p:cNvPr>
          <p:cNvSpPr txBox="1"/>
          <p:nvPr/>
        </p:nvSpPr>
        <p:spPr>
          <a:xfrm>
            <a:off x="1619164" y="1043444"/>
            <a:ext cx="1224136" cy="369332"/>
          </a:xfrm>
          <a:prstGeom prst="rect">
            <a:avLst/>
          </a:prstGeom>
          <a:noFill/>
        </p:spPr>
        <p:txBody>
          <a:bodyPr wrap="square" rtlCol="0">
            <a:spAutoFit/>
          </a:bodyPr>
          <a:lstStyle/>
          <a:p>
            <a:r>
              <a:rPr kumimoji="1" lang="ja-JP" altLang="en-US" b="1" dirty="0">
                <a:solidFill>
                  <a:srgbClr val="0070C0"/>
                </a:solidFill>
                <a:latin typeface="AR P丸ゴシック体E" pitchFamily="50" charset="-128"/>
                <a:ea typeface="AR P丸ゴシック体E" pitchFamily="50" charset="-128"/>
              </a:rPr>
              <a:t>白血球数</a:t>
            </a:r>
          </a:p>
        </p:txBody>
      </p:sp>
      <p:cxnSp>
        <p:nvCxnSpPr>
          <p:cNvPr id="37" name="直線コネクタ 36">
            <a:extLst>
              <a:ext uri="{FF2B5EF4-FFF2-40B4-BE49-F238E27FC236}">
                <a16:creationId xmlns:a16="http://schemas.microsoft.com/office/drawing/2014/main" id="{0C5AD65A-21CF-4DEC-AC5E-1A3623C61240}"/>
              </a:ext>
            </a:extLst>
          </p:cNvPr>
          <p:cNvCxnSpPr>
            <a:cxnSpLocks/>
          </p:cNvCxnSpPr>
          <p:nvPr/>
        </p:nvCxnSpPr>
        <p:spPr>
          <a:xfrm>
            <a:off x="719064" y="1043444"/>
            <a:ext cx="0" cy="1441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008B16B2-FBA2-4C7C-A4C7-88F7A194F65C}"/>
              </a:ext>
            </a:extLst>
          </p:cNvPr>
          <p:cNvSpPr txBox="1"/>
          <p:nvPr/>
        </p:nvSpPr>
        <p:spPr>
          <a:xfrm>
            <a:off x="1425821" y="2123564"/>
            <a:ext cx="1224136" cy="369332"/>
          </a:xfrm>
          <a:prstGeom prst="rect">
            <a:avLst/>
          </a:prstGeom>
          <a:noFill/>
        </p:spPr>
        <p:txBody>
          <a:bodyPr wrap="square" rtlCol="0">
            <a:spAutoFit/>
          </a:bodyPr>
          <a:lstStyle/>
          <a:p>
            <a:r>
              <a:rPr kumimoji="1" lang="ja-JP" altLang="en-US" b="1" dirty="0">
                <a:solidFill>
                  <a:srgbClr val="7030A0"/>
                </a:solidFill>
                <a:latin typeface="AR P丸ゴシック体E" pitchFamily="50" charset="-128"/>
                <a:ea typeface="AR P丸ゴシック体E" pitchFamily="50" charset="-128"/>
              </a:rPr>
              <a:t>腫瘍細胞</a:t>
            </a:r>
          </a:p>
        </p:txBody>
      </p:sp>
      <p:sp>
        <p:nvSpPr>
          <p:cNvPr id="43" name="フリーフォーム: 図形 42">
            <a:extLst>
              <a:ext uri="{FF2B5EF4-FFF2-40B4-BE49-F238E27FC236}">
                <a16:creationId xmlns:a16="http://schemas.microsoft.com/office/drawing/2014/main" id="{FFFB8DC9-9169-4118-8B9D-D9F5DA41D887}"/>
              </a:ext>
            </a:extLst>
          </p:cNvPr>
          <p:cNvSpPr/>
          <p:nvPr/>
        </p:nvSpPr>
        <p:spPr>
          <a:xfrm>
            <a:off x="801417" y="1624085"/>
            <a:ext cx="6254348" cy="839142"/>
          </a:xfrm>
          <a:custGeom>
            <a:avLst/>
            <a:gdLst>
              <a:gd name="connsiteX0" fmla="*/ 0 w 2290119"/>
              <a:gd name="connsiteY0" fmla="*/ 0 h 626873"/>
              <a:gd name="connsiteX1" fmla="*/ 650790 w 2290119"/>
              <a:gd name="connsiteY1" fmla="*/ 362465 h 626873"/>
              <a:gd name="connsiteX2" fmla="*/ 1087395 w 2290119"/>
              <a:gd name="connsiteY2" fmla="*/ 626076 h 626873"/>
              <a:gd name="connsiteX3" fmla="*/ 2290119 w 2290119"/>
              <a:gd name="connsiteY3" fmla="*/ 428368 h 626873"/>
              <a:gd name="connsiteX0" fmla="*/ 0 w 2290119"/>
              <a:gd name="connsiteY0" fmla="*/ 0 h 567029"/>
              <a:gd name="connsiteX1" fmla="*/ 650790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911179 w 2290119"/>
              <a:gd name="connsiteY2" fmla="*/ 565379 h 567029"/>
              <a:gd name="connsiteX3" fmla="*/ 2290119 w 2290119"/>
              <a:gd name="connsiteY3" fmla="*/ 428368 h 567029"/>
              <a:gd name="connsiteX0" fmla="*/ 0 w 2290119"/>
              <a:gd name="connsiteY0" fmla="*/ 0 h 572345"/>
              <a:gd name="connsiteX1" fmla="*/ 807309 w 2290119"/>
              <a:gd name="connsiteY1" fmla="*/ 362465 h 572345"/>
              <a:gd name="connsiteX2" fmla="*/ 1911179 w 2290119"/>
              <a:gd name="connsiteY2" fmla="*/ 565379 h 572345"/>
              <a:gd name="connsiteX3" fmla="*/ 2290119 w 2290119"/>
              <a:gd name="connsiteY3" fmla="*/ 428368 h 572345"/>
              <a:gd name="connsiteX0" fmla="*/ 0 w 2290119"/>
              <a:gd name="connsiteY0" fmla="*/ 0 h 570107"/>
              <a:gd name="connsiteX1" fmla="*/ 807309 w 2290119"/>
              <a:gd name="connsiteY1" fmla="*/ 362465 h 570107"/>
              <a:gd name="connsiteX2" fmla="*/ 1911179 w 2290119"/>
              <a:gd name="connsiteY2" fmla="*/ 565379 h 570107"/>
              <a:gd name="connsiteX3" fmla="*/ 2290119 w 2290119"/>
              <a:gd name="connsiteY3" fmla="*/ 428368 h 570107"/>
              <a:gd name="connsiteX0" fmla="*/ 0 w 2290119"/>
              <a:gd name="connsiteY0" fmla="*/ 0 h 570107"/>
              <a:gd name="connsiteX1" fmla="*/ 807309 w 2290119"/>
              <a:gd name="connsiteY1" fmla="*/ 362465 h 570107"/>
              <a:gd name="connsiteX2" fmla="*/ 1886465 w 2290119"/>
              <a:gd name="connsiteY2" fmla="*/ 565379 h 570107"/>
              <a:gd name="connsiteX3" fmla="*/ 2290119 w 2290119"/>
              <a:gd name="connsiteY3" fmla="*/ 428368 h 570107"/>
              <a:gd name="connsiteX0" fmla="*/ 0 w 2290119"/>
              <a:gd name="connsiteY0" fmla="*/ 0 h 428368"/>
              <a:gd name="connsiteX1" fmla="*/ 807309 w 2290119"/>
              <a:gd name="connsiteY1" fmla="*/ 362465 h 428368"/>
              <a:gd name="connsiteX2" fmla="*/ 2290119 w 2290119"/>
              <a:gd name="connsiteY2" fmla="*/ 428368 h 428368"/>
              <a:gd name="connsiteX0" fmla="*/ 0 w 2290119"/>
              <a:gd name="connsiteY0" fmla="*/ 0 h 453245"/>
              <a:gd name="connsiteX1" fmla="*/ 807309 w 2290119"/>
              <a:gd name="connsiteY1" fmla="*/ 423162 h 453245"/>
              <a:gd name="connsiteX2" fmla="*/ 2290119 w 2290119"/>
              <a:gd name="connsiteY2" fmla="*/ 428368 h 453245"/>
              <a:gd name="connsiteX0" fmla="*/ 0 w 2265406"/>
              <a:gd name="connsiteY0" fmla="*/ 0 h 532420"/>
              <a:gd name="connsiteX1" fmla="*/ 807309 w 2265406"/>
              <a:gd name="connsiteY1" fmla="*/ 423162 h 532420"/>
              <a:gd name="connsiteX2" fmla="*/ 2265406 w 2265406"/>
              <a:gd name="connsiteY2" fmla="*/ 532420 h 532420"/>
            </a:gdLst>
            <a:ahLst/>
            <a:cxnLst>
              <a:cxn ang="0">
                <a:pos x="connsiteX0" y="connsiteY0"/>
              </a:cxn>
              <a:cxn ang="0">
                <a:pos x="connsiteX1" y="connsiteY1"/>
              </a:cxn>
              <a:cxn ang="0">
                <a:pos x="connsiteX2" y="connsiteY2"/>
              </a:cxn>
            </a:cxnLst>
            <a:rect l="l" t="t" r="r" b="b"/>
            <a:pathLst>
              <a:path w="2265406" h="532420">
                <a:moveTo>
                  <a:pt x="0" y="0"/>
                </a:moveTo>
                <a:cubicBezTo>
                  <a:pt x="216930" y="120822"/>
                  <a:pt x="429741" y="334425"/>
                  <a:pt x="807309" y="423162"/>
                </a:cubicBezTo>
                <a:cubicBezTo>
                  <a:pt x="1184877" y="511899"/>
                  <a:pt x="1956487" y="518690"/>
                  <a:pt x="2265406" y="532420"/>
                </a:cubicBezTo>
              </a:path>
            </a:pathLst>
          </a:custGeom>
          <a:noFill/>
          <a:ln w="41275">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8C432D1F-5093-4952-9C81-22172BEC6E70}"/>
              </a:ext>
            </a:extLst>
          </p:cNvPr>
          <p:cNvSpPr/>
          <p:nvPr/>
        </p:nvSpPr>
        <p:spPr>
          <a:xfrm>
            <a:off x="758630" y="1296433"/>
            <a:ext cx="642039" cy="1152128"/>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latin typeface="AR P丸ゴシック体E" pitchFamily="50" charset="-128"/>
                <a:ea typeface="AR P丸ゴシック体E" pitchFamily="50" charset="-128"/>
              </a:rPr>
              <a:t>超大量</a:t>
            </a:r>
            <a:endParaRPr kumimoji="1" lang="en-US" altLang="ja-JP" b="1" dirty="0">
              <a:solidFill>
                <a:schemeClr val="bg1"/>
              </a:solidFill>
              <a:latin typeface="AR P丸ゴシック体E" pitchFamily="50" charset="-128"/>
              <a:ea typeface="AR P丸ゴシック体E" pitchFamily="50" charset="-128"/>
            </a:endParaRPr>
          </a:p>
          <a:p>
            <a:pPr algn="ctr"/>
            <a:r>
              <a:rPr kumimoji="1" lang="ja-JP" altLang="en-US" b="1" dirty="0">
                <a:solidFill>
                  <a:schemeClr val="bg1"/>
                </a:solidFill>
                <a:latin typeface="AR P丸ゴシック体E" pitchFamily="50" charset="-128"/>
                <a:ea typeface="AR P丸ゴシック体E" pitchFamily="50" charset="-128"/>
              </a:rPr>
              <a:t>抗がん剤</a:t>
            </a:r>
          </a:p>
        </p:txBody>
      </p:sp>
      <p:sp>
        <p:nvSpPr>
          <p:cNvPr id="45" name="テキスト ボックス 44">
            <a:extLst>
              <a:ext uri="{FF2B5EF4-FFF2-40B4-BE49-F238E27FC236}">
                <a16:creationId xmlns:a16="http://schemas.microsoft.com/office/drawing/2014/main" id="{E8233DE1-FCC4-44E0-B456-4CC3AB4119D1}"/>
              </a:ext>
            </a:extLst>
          </p:cNvPr>
          <p:cNvSpPr txBox="1"/>
          <p:nvPr/>
        </p:nvSpPr>
        <p:spPr>
          <a:xfrm>
            <a:off x="2987824" y="1229851"/>
            <a:ext cx="5868652" cy="830997"/>
          </a:xfrm>
          <a:prstGeom prst="rect">
            <a:avLst/>
          </a:prstGeom>
          <a:noFill/>
        </p:spPr>
        <p:txBody>
          <a:bodyPr wrap="square" rtlCol="0">
            <a:spAutoFit/>
          </a:bodyPr>
          <a:lstStyle/>
          <a:p>
            <a:r>
              <a:rPr kumimoji="1" lang="ja-JP" altLang="en-US" sz="2400" dirty="0"/>
              <a:t>→</a:t>
            </a:r>
            <a:r>
              <a:rPr kumimoji="1" lang="ja-JP" altLang="en-US" sz="2400" b="1" dirty="0">
                <a:solidFill>
                  <a:srgbClr val="FF0000"/>
                </a:solidFill>
              </a:rPr>
              <a:t>骨髄不全</a:t>
            </a:r>
            <a:r>
              <a:rPr kumimoji="1" lang="ja-JP" altLang="en-US" sz="2400" dirty="0"/>
              <a:t>（造血が回復しない状態）に陥り、重症感染症を発症して致死的となりうる。</a:t>
            </a:r>
          </a:p>
        </p:txBody>
      </p:sp>
      <p:sp>
        <p:nvSpPr>
          <p:cNvPr id="47" name="コンテンツ プレースホルダー 2">
            <a:extLst>
              <a:ext uri="{FF2B5EF4-FFF2-40B4-BE49-F238E27FC236}">
                <a16:creationId xmlns:a16="http://schemas.microsoft.com/office/drawing/2014/main" id="{6FCC7F8A-8F71-4FD9-8ADC-BABFEC0D138A}"/>
              </a:ext>
            </a:extLst>
          </p:cNvPr>
          <p:cNvSpPr>
            <a:spLocks noGrp="1"/>
          </p:cNvSpPr>
          <p:nvPr>
            <p:ph idx="1"/>
          </p:nvPr>
        </p:nvSpPr>
        <p:spPr>
          <a:xfrm>
            <a:off x="251520" y="3607400"/>
            <a:ext cx="8640960" cy="1837824"/>
          </a:xfrm>
        </p:spPr>
        <p:txBody>
          <a:bodyPr/>
          <a:lstStyle/>
          <a:p>
            <a:pPr>
              <a:spcBef>
                <a:spcPts val="0"/>
              </a:spcBef>
              <a:spcAft>
                <a:spcPts val="1200"/>
              </a:spcAft>
              <a:buClr>
                <a:srgbClr val="002060"/>
              </a:buClr>
              <a:buSzPct val="80000"/>
              <a:buFont typeface="Wingdings" panose="05000000000000000000" pitchFamily="2" charset="2"/>
              <a:buChar char="l"/>
            </a:pPr>
            <a:r>
              <a:rPr lang="ja-JP" altLang="en-US" sz="2400" dirty="0">
                <a:latin typeface="+mj-ea"/>
                <a:ea typeface="+mj-ea"/>
              </a:rPr>
              <a:t>抗がん剤の量は、特に血液毒性の副作用</a:t>
            </a:r>
            <a:r>
              <a:rPr lang="ja-JP" altLang="en-US" sz="2400" dirty="0">
                <a:latin typeface="+mj-ea"/>
              </a:rPr>
              <a:t>（造血障害）</a:t>
            </a:r>
            <a:r>
              <a:rPr lang="ja-JP" altLang="en-US" sz="2400" dirty="0">
                <a:latin typeface="+mj-ea"/>
                <a:ea typeface="+mj-ea"/>
              </a:rPr>
              <a:t>を規定に用量が調節されており、それ以上を投与すると造血が回復しなくなってしまう。</a:t>
            </a:r>
            <a:endParaRPr lang="en-US" altLang="ja-JP" sz="2400" dirty="0">
              <a:latin typeface="+mj-ea"/>
              <a:ea typeface="+mj-ea"/>
            </a:endParaRPr>
          </a:p>
          <a:p>
            <a:pPr marL="0" indent="0">
              <a:spcBef>
                <a:spcPts val="0"/>
              </a:spcBef>
              <a:spcAft>
                <a:spcPts val="1200"/>
              </a:spcAft>
              <a:buClr>
                <a:srgbClr val="002060"/>
              </a:buClr>
              <a:buSzPct val="80000"/>
              <a:buNone/>
            </a:pPr>
            <a:endParaRPr lang="en-US" altLang="ja-JP" sz="2000" dirty="0">
              <a:latin typeface="+mj-ea"/>
              <a:ea typeface="+mj-ea"/>
            </a:endParaRPr>
          </a:p>
          <a:p>
            <a:pPr marL="0" indent="0">
              <a:spcBef>
                <a:spcPts val="0"/>
              </a:spcBef>
              <a:spcAft>
                <a:spcPts val="1200"/>
              </a:spcAft>
              <a:buClr>
                <a:srgbClr val="002060"/>
              </a:buClr>
              <a:buSzPct val="80000"/>
              <a:buNone/>
            </a:pPr>
            <a:r>
              <a:rPr lang="en-US" altLang="ja-JP" sz="2000" dirty="0">
                <a:latin typeface="+mj-ea"/>
                <a:ea typeface="+mj-ea"/>
              </a:rPr>
              <a:t>※</a:t>
            </a:r>
            <a:r>
              <a:rPr lang="ja-JP" altLang="en-US" sz="2000" dirty="0">
                <a:latin typeface="+mj-ea"/>
                <a:ea typeface="+mj-ea"/>
              </a:rPr>
              <a:t>アントラサイクリン系薬剤（アドリアマイシン、ダウノマイシン）などは、心臓毒性など血液毒性以外の毒性により、量が規定される場合もある。</a:t>
            </a:r>
            <a:endParaRPr lang="en-US" altLang="ja-JP" sz="2400" dirty="0">
              <a:latin typeface="+mj-ea"/>
              <a:ea typeface="+mj-ea"/>
            </a:endParaRPr>
          </a:p>
        </p:txBody>
      </p:sp>
    </p:spTree>
    <p:extLst>
      <p:ext uri="{BB962C8B-B14F-4D97-AF65-F5344CB8AC3E}">
        <p14:creationId xmlns:p14="http://schemas.microsoft.com/office/powerpoint/2010/main" val="1956785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D6920A50-A8D8-4989-B3C0-999A6E588DA0}"/>
              </a:ext>
            </a:extLst>
          </p:cNvPr>
          <p:cNvGrpSpPr/>
          <p:nvPr/>
        </p:nvGrpSpPr>
        <p:grpSpPr>
          <a:xfrm>
            <a:off x="251520" y="836712"/>
            <a:ext cx="8568945" cy="5616624"/>
            <a:chOff x="3142692" y="836712"/>
            <a:chExt cx="5677773" cy="3574966"/>
          </a:xfrm>
        </p:grpSpPr>
        <p:sp>
          <p:nvSpPr>
            <p:cNvPr id="7" name="四角形: 角を丸くする 6">
              <a:extLst>
                <a:ext uri="{FF2B5EF4-FFF2-40B4-BE49-F238E27FC236}">
                  <a16:creationId xmlns:a16="http://schemas.microsoft.com/office/drawing/2014/main" id="{8A86E95F-5BCD-4AB6-A6D9-37C919D25D6E}"/>
                </a:ext>
              </a:extLst>
            </p:cNvPr>
            <p:cNvSpPr/>
            <p:nvPr/>
          </p:nvSpPr>
          <p:spPr>
            <a:xfrm>
              <a:off x="3708965" y="836712"/>
              <a:ext cx="5111500" cy="3574966"/>
            </a:xfrm>
            <a:prstGeom prst="roundRect">
              <a:avLst/>
            </a:prstGeom>
            <a:solidFill>
              <a:srgbClr val="00B0F0">
                <a:alpha val="1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吹き出し: 下矢印 7">
              <a:extLst>
                <a:ext uri="{FF2B5EF4-FFF2-40B4-BE49-F238E27FC236}">
                  <a16:creationId xmlns:a16="http://schemas.microsoft.com/office/drawing/2014/main" id="{F697FD40-1A8B-42AC-B90F-9AA8D5605AF4}"/>
                </a:ext>
              </a:extLst>
            </p:cNvPr>
            <p:cNvSpPr/>
            <p:nvPr/>
          </p:nvSpPr>
          <p:spPr>
            <a:xfrm>
              <a:off x="6084168" y="1052736"/>
              <a:ext cx="2347519" cy="1789696"/>
            </a:xfrm>
            <a:prstGeom prst="downArrowCallou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400" dirty="0">
                  <a:solidFill>
                    <a:schemeClr val="tx1"/>
                  </a:solidFill>
                </a:rPr>
                <a:t>抗腫瘍免疫反応</a:t>
              </a:r>
              <a:endParaRPr kumimoji="1" lang="en-US" altLang="ja-JP" sz="2400" dirty="0">
                <a:solidFill>
                  <a:schemeClr val="tx1"/>
                </a:solidFill>
              </a:endParaRPr>
            </a:p>
          </p:txBody>
        </p:sp>
        <p:sp>
          <p:nvSpPr>
            <p:cNvPr id="9" name="矢印: 下カーブ 8">
              <a:extLst>
                <a:ext uri="{FF2B5EF4-FFF2-40B4-BE49-F238E27FC236}">
                  <a16:creationId xmlns:a16="http://schemas.microsoft.com/office/drawing/2014/main" id="{11B3F4EC-A4A6-4FCB-AABD-41756D0B7EAE}"/>
                </a:ext>
              </a:extLst>
            </p:cNvPr>
            <p:cNvSpPr/>
            <p:nvPr/>
          </p:nvSpPr>
          <p:spPr>
            <a:xfrm>
              <a:off x="3142692" y="1109110"/>
              <a:ext cx="1800423" cy="765484"/>
            </a:xfrm>
            <a:prstGeom prst="curvedDownArrow">
              <a:avLst>
                <a:gd name="adj1" fmla="val 8051"/>
                <a:gd name="adj2" fmla="val 28404"/>
                <a:gd name="adj3" fmla="val 16391"/>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フリーフォーム: 図形 12">
              <a:extLst>
                <a:ext uri="{FF2B5EF4-FFF2-40B4-BE49-F238E27FC236}">
                  <a16:creationId xmlns:a16="http://schemas.microsoft.com/office/drawing/2014/main" id="{D1C7D5AD-26F4-4152-8AE4-AB211471FCCA}"/>
                </a:ext>
              </a:extLst>
            </p:cNvPr>
            <p:cNvSpPr/>
            <p:nvPr/>
          </p:nvSpPr>
          <p:spPr>
            <a:xfrm>
              <a:off x="3708965" y="3840224"/>
              <a:ext cx="4762320" cy="117541"/>
            </a:xfrm>
            <a:custGeom>
              <a:avLst/>
              <a:gdLst>
                <a:gd name="connsiteX0" fmla="*/ 0 w 2290119"/>
                <a:gd name="connsiteY0" fmla="*/ 0 h 626873"/>
                <a:gd name="connsiteX1" fmla="*/ 650790 w 2290119"/>
                <a:gd name="connsiteY1" fmla="*/ 362465 h 626873"/>
                <a:gd name="connsiteX2" fmla="*/ 1087395 w 2290119"/>
                <a:gd name="connsiteY2" fmla="*/ 626076 h 626873"/>
                <a:gd name="connsiteX3" fmla="*/ 2290119 w 2290119"/>
                <a:gd name="connsiteY3" fmla="*/ 428368 h 626873"/>
                <a:gd name="connsiteX0" fmla="*/ 0 w 2290119"/>
                <a:gd name="connsiteY0" fmla="*/ 0 h 567029"/>
                <a:gd name="connsiteX1" fmla="*/ 650790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911179 w 2290119"/>
                <a:gd name="connsiteY2" fmla="*/ 565379 h 567029"/>
                <a:gd name="connsiteX3" fmla="*/ 2290119 w 2290119"/>
                <a:gd name="connsiteY3" fmla="*/ 428368 h 567029"/>
                <a:gd name="connsiteX0" fmla="*/ 0 w 2290119"/>
                <a:gd name="connsiteY0" fmla="*/ 0 h 572345"/>
                <a:gd name="connsiteX1" fmla="*/ 807309 w 2290119"/>
                <a:gd name="connsiteY1" fmla="*/ 362465 h 572345"/>
                <a:gd name="connsiteX2" fmla="*/ 1911179 w 2290119"/>
                <a:gd name="connsiteY2" fmla="*/ 565379 h 572345"/>
                <a:gd name="connsiteX3" fmla="*/ 2290119 w 2290119"/>
                <a:gd name="connsiteY3" fmla="*/ 428368 h 572345"/>
                <a:gd name="connsiteX0" fmla="*/ 0 w 2290119"/>
                <a:gd name="connsiteY0" fmla="*/ 0 h 570107"/>
                <a:gd name="connsiteX1" fmla="*/ 807309 w 2290119"/>
                <a:gd name="connsiteY1" fmla="*/ 362465 h 570107"/>
                <a:gd name="connsiteX2" fmla="*/ 1911179 w 2290119"/>
                <a:gd name="connsiteY2" fmla="*/ 565379 h 570107"/>
                <a:gd name="connsiteX3" fmla="*/ 2290119 w 2290119"/>
                <a:gd name="connsiteY3" fmla="*/ 428368 h 570107"/>
                <a:gd name="connsiteX0" fmla="*/ 0 w 2290119"/>
                <a:gd name="connsiteY0" fmla="*/ 0 h 570107"/>
                <a:gd name="connsiteX1" fmla="*/ 807309 w 2290119"/>
                <a:gd name="connsiteY1" fmla="*/ 362465 h 570107"/>
                <a:gd name="connsiteX2" fmla="*/ 1886465 w 2290119"/>
                <a:gd name="connsiteY2" fmla="*/ 565379 h 570107"/>
                <a:gd name="connsiteX3" fmla="*/ 2290119 w 2290119"/>
                <a:gd name="connsiteY3" fmla="*/ 428368 h 570107"/>
                <a:gd name="connsiteX0" fmla="*/ 0 w 2290119"/>
                <a:gd name="connsiteY0" fmla="*/ 0 h 428368"/>
                <a:gd name="connsiteX1" fmla="*/ 807309 w 2290119"/>
                <a:gd name="connsiteY1" fmla="*/ 362465 h 428368"/>
                <a:gd name="connsiteX2" fmla="*/ 2290119 w 2290119"/>
                <a:gd name="connsiteY2" fmla="*/ 428368 h 428368"/>
                <a:gd name="connsiteX0" fmla="*/ 0 w 2290119"/>
                <a:gd name="connsiteY0" fmla="*/ 0 h 453245"/>
                <a:gd name="connsiteX1" fmla="*/ 807309 w 2290119"/>
                <a:gd name="connsiteY1" fmla="*/ 423162 h 453245"/>
                <a:gd name="connsiteX2" fmla="*/ 2290119 w 2290119"/>
                <a:gd name="connsiteY2" fmla="*/ 428368 h 453245"/>
                <a:gd name="connsiteX0" fmla="*/ 0 w 2265406"/>
                <a:gd name="connsiteY0" fmla="*/ 0 h 532420"/>
                <a:gd name="connsiteX1" fmla="*/ 807309 w 2265406"/>
                <a:gd name="connsiteY1" fmla="*/ 423162 h 532420"/>
                <a:gd name="connsiteX2" fmla="*/ 2265406 w 2265406"/>
                <a:gd name="connsiteY2" fmla="*/ 532420 h 532420"/>
              </a:gdLst>
              <a:ahLst/>
              <a:cxnLst>
                <a:cxn ang="0">
                  <a:pos x="connsiteX0" y="connsiteY0"/>
                </a:cxn>
                <a:cxn ang="0">
                  <a:pos x="connsiteX1" y="connsiteY1"/>
                </a:cxn>
                <a:cxn ang="0">
                  <a:pos x="connsiteX2" y="connsiteY2"/>
                </a:cxn>
              </a:cxnLst>
              <a:rect l="l" t="t" r="r" b="b"/>
              <a:pathLst>
                <a:path w="2265406" h="532420">
                  <a:moveTo>
                    <a:pt x="0" y="0"/>
                  </a:moveTo>
                  <a:cubicBezTo>
                    <a:pt x="216930" y="120822"/>
                    <a:pt x="429741" y="334425"/>
                    <a:pt x="807309" y="423162"/>
                  </a:cubicBezTo>
                  <a:cubicBezTo>
                    <a:pt x="1184877" y="511899"/>
                    <a:pt x="1956487" y="518690"/>
                    <a:pt x="2265406" y="532420"/>
                  </a:cubicBezTo>
                </a:path>
              </a:pathLst>
            </a:custGeom>
            <a:noFill/>
            <a:ln w="41275">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69BD512-BF17-4E2A-B370-CC68B249BE21}"/>
                </a:ext>
              </a:extLst>
            </p:cNvPr>
            <p:cNvSpPr/>
            <p:nvPr/>
          </p:nvSpPr>
          <p:spPr>
            <a:xfrm>
              <a:off x="3855761" y="2816164"/>
              <a:ext cx="642039" cy="1152128"/>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latin typeface="AR P丸ゴシック体E" pitchFamily="50" charset="-128"/>
                  <a:ea typeface="AR P丸ゴシック体E" pitchFamily="50" charset="-128"/>
                </a:rPr>
                <a:t>超大量</a:t>
              </a:r>
              <a:endParaRPr kumimoji="1" lang="en-US" altLang="ja-JP" b="1" dirty="0">
                <a:solidFill>
                  <a:schemeClr val="bg1"/>
                </a:solidFill>
                <a:latin typeface="AR P丸ゴシック体E" pitchFamily="50" charset="-128"/>
                <a:ea typeface="AR P丸ゴシック体E" pitchFamily="50" charset="-128"/>
              </a:endParaRPr>
            </a:p>
            <a:p>
              <a:pPr algn="ctr"/>
              <a:r>
                <a:rPr kumimoji="1" lang="ja-JP" altLang="en-US" b="1" dirty="0">
                  <a:solidFill>
                    <a:schemeClr val="bg1"/>
                  </a:solidFill>
                  <a:latin typeface="AR P丸ゴシック体E" pitchFamily="50" charset="-128"/>
                  <a:ea typeface="AR P丸ゴシック体E" pitchFamily="50" charset="-128"/>
                </a:rPr>
                <a:t>抗がん剤</a:t>
              </a:r>
            </a:p>
          </p:txBody>
        </p:sp>
        <p:sp>
          <p:nvSpPr>
            <p:cNvPr id="18" name="正方形/長方形 17">
              <a:extLst>
                <a:ext uri="{FF2B5EF4-FFF2-40B4-BE49-F238E27FC236}">
                  <a16:creationId xmlns:a16="http://schemas.microsoft.com/office/drawing/2014/main" id="{F115E537-3FD0-42E8-8042-2C958DBB5CDC}"/>
                </a:ext>
              </a:extLst>
            </p:cNvPr>
            <p:cNvSpPr/>
            <p:nvPr/>
          </p:nvSpPr>
          <p:spPr>
            <a:xfrm>
              <a:off x="4678837" y="1941067"/>
              <a:ext cx="264284" cy="1585137"/>
            </a:xfrm>
            <a:prstGeom prst="rect">
              <a:avLst/>
            </a:prstGeom>
            <a:solidFill>
              <a:srgbClr val="FF0000">
                <a:alpha val="20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7">
              <a:extLst>
                <a:ext uri="{FF2B5EF4-FFF2-40B4-BE49-F238E27FC236}">
                  <a16:creationId xmlns:a16="http://schemas.microsoft.com/office/drawing/2014/main" id="{4D88C549-6A74-4A1C-AB77-C058BF470C6B}"/>
                </a:ext>
              </a:extLst>
            </p:cNvPr>
            <p:cNvPicPr>
              <a:picLocks noChangeAspect="1" noChangeArrowheads="1"/>
            </p:cNvPicPr>
            <p:nvPr/>
          </p:nvPicPr>
          <p:blipFill>
            <a:blip r:embed="rId3" cstate="print"/>
            <a:srcRect/>
            <a:stretch>
              <a:fillRect/>
            </a:stretch>
          </p:blipFill>
          <p:spPr bwMode="auto">
            <a:xfrm>
              <a:off x="3496965" y="1006162"/>
              <a:ext cx="971574" cy="723283"/>
            </a:xfrm>
            <a:prstGeom prst="rect">
              <a:avLst/>
            </a:prstGeom>
            <a:noFill/>
            <a:ln w="76200">
              <a:solidFill>
                <a:srgbClr val="00B050"/>
              </a:solidFill>
              <a:miter lim="800000"/>
              <a:headEnd/>
              <a:tailEnd/>
            </a:ln>
            <a:effectLst/>
          </p:spPr>
        </p:pic>
        <p:sp>
          <p:nvSpPr>
            <p:cNvPr id="20" name="テキスト ボックス 19">
              <a:extLst>
                <a:ext uri="{FF2B5EF4-FFF2-40B4-BE49-F238E27FC236}">
                  <a16:creationId xmlns:a16="http://schemas.microsoft.com/office/drawing/2014/main" id="{CADB09DA-8544-43D2-BDDC-B7CAF845604F}"/>
                </a:ext>
              </a:extLst>
            </p:cNvPr>
            <p:cNvSpPr txBox="1"/>
            <p:nvPr/>
          </p:nvSpPr>
          <p:spPr>
            <a:xfrm>
              <a:off x="4952536" y="1471090"/>
              <a:ext cx="1252807" cy="369332"/>
            </a:xfrm>
            <a:prstGeom prst="rect">
              <a:avLst/>
            </a:prstGeom>
            <a:noFill/>
          </p:spPr>
          <p:txBody>
            <a:bodyPr wrap="square" rtlCol="0">
              <a:spAutoFit/>
            </a:bodyPr>
            <a:lstStyle/>
            <a:p>
              <a:r>
                <a:rPr kumimoji="1" lang="ja-JP" altLang="en-US" dirty="0"/>
                <a:t>同種移植</a:t>
              </a:r>
            </a:p>
          </p:txBody>
        </p:sp>
        <p:sp>
          <p:nvSpPr>
            <p:cNvPr id="22" name="正方形/長方形 21">
              <a:extLst>
                <a:ext uri="{FF2B5EF4-FFF2-40B4-BE49-F238E27FC236}">
                  <a16:creationId xmlns:a16="http://schemas.microsoft.com/office/drawing/2014/main" id="{26ACC8F7-B935-4D3F-AFD0-A77AF759E6E5}"/>
                </a:ext>
              </a:extLst>
            </p:cNvPr>
            <p:cNvSpPr/>
            <p:nvPr/>
          </p:nvSpPr>
          <p:spPr>
            <a:xfrm>
              <a:off x="3606431" y="3614455"/>
              <a:ext cx="92004" cy="594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F70777A2-F02F-4F82-9FF7-9A191A898406}"/>
                </a:ext>
              </a:extLst>
            </p:cNvPr>
            <p:cNvSpPr/>
            <p:nvPr/>
          </p:nvSpPr>
          <p:spPr>
            <a:xfrm>
              <a:off x="3895494" y="2609385"/>
              <a:ext cx="2441670" cy="1265011"/>
            </a:xfrm>
            <a:custGeom>
              <a:avLst/>
              <a:gdLst>
                <a:gd name="connsiteX0" fmla="*/ 0 w 4133385"/>
                <a:gd name="connsiteY0" fmla="*/ 0 h 1628078"/>
                <a:gd name="connsiteX1" fmla="*/ 1226634 w 4133385"/>
                <a:gd name="connsiteY1" fmla="*/ 364274 h 1628078"/>
                <a:gd name="connsiteX2" fmla="*/ 2282283 w 4133385"/>
                <a:gd name="connsiteY2" fmla="*/ 1308410 h 1628078"/>
                <a:gd name="connsiteX3" fmla="*/ 4133385 w 4133385"/>
                <a:gd name="connsiteY3" fmla="*/ 1628078 h 1628078"/>
              </a:gdLst>
              <a:ahLst/>
              <a:cxnLst>
                <a:cxn ang="0">
                  <a:pos x="connsiteX0" y="connsiteY0"/>
                </a:cxn>
                <a:cxn ang="0">
                  <a:pos x="connsiteX1" y="connsiteY1"/>
                </a:cxn>
                <a:cxn ang="0">
                  <a:pos x="connsiteX2" y="connsiteY2"/>
                </a:cxn>
                <a:cxn ang="0">
                  <a:pos x="connsiteX3" y="connsiteY3"/>
                </a:cxn>
              </a:cxnLst>
              <a:rect l="l" t="t" r="r" b="b"/>
              <a:pathLst>
                <a:path w="4133385" h="1628078">
                  <a:moveTo>
                    <a:pt x="0" y="0"/>
                  </a:moveTo>
                  <a:cubicBezTo>
                    <a:pt x="423127" y="73103"/>
                    <a:pt x="846254" y="146206"/>
                    <a:pt x="1226634" y="364274"/>
                  </a:cubicBezTo>
                  <a:cubicBezTo>
                    <a:pt x="1607015" y="582342"/>
                    <a:pt x="1797825" y="1097776"/>
                    <a:pt x="2282283" y="1308410"/>
                  </a:cubicBezTo>
                  <a:cubicBezTo>
                    <a:pt x="2766741" y="1519044"/>
                    <a:pt x="3450063" y="1573561"/>
                    <a:pt x="4133385" y="1628078"/>
                  </a:cubicBezTo>
                </a:path>
              </a:pathLst>
            </a:custGeom>
            <a:noFill/>
            <a:ln w="381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4A56AEB9-8A7C-46D2-9411-93A95627226D}"/>
                </a:ext>
              </a:extLst>
            </p:cNvPr>
            <p:cNvSpPr/>
            <p:nvPr/>
          </p:nvSpPr>
          <p:spPr>
            <a:xfrm>
              <a:off x="4698380" y="2698595"/>
              <a:ext cx="3717074" cy="1204332"/>
            </a:xfrm>
            <a:custGeom>
              <a:avLst/>
              <a:gdLst>
                <a:gd name="connsiteX0" fmla="*/ 0 w 3717074"/>
                <a:gd name="connsiteY0" fmla="*/ 1204332 h 1204332"/>
                <a:gd name="connsiteX1" fmla="*/ 2668859 w 3717074"/>
                <a:gd name="connsiteY1" fmla="*/ 869795 h 1204332"/>
                <a:gd name="connsiteX2" fmla="*/ 3717074 w 3717074"/>
                <a:gd name="connsiteY2" fmla="*/ 0 h 1204332"/>
              </a:gdLst>
              <a:ahLst/>
              <a:cxnLst>
                <a:cxn ang="0">
                  <a:pos x="connsiteX0" y="connsiteY0"/>
                </a:cxn>
                <a:cxn ang="0">
                  <a:pos x="connsiteX1" y="connsiteY1"/>
                </a:cxn>
                <a:cxn ang="0">
                  <a:pos x="connsiteX2" y="connsiteY2"/>
                </a:cxn>
              </a:cxnLst>
              <a:rect l="l" t="t" r="r" b="b"/>
              <a:pathLst>
                <a:path w="3717074" h="1204332">
                  <a:moveTo>
                    <a:pt x="0" y="1204332"/>
                  </a:moveTo>
                  <a:cubicBezTo>
                    <a:pt x="1024673" y="1137424"/>
                    <a:pt x="2049347" y="1070517"/>
                    <a:pt x="2668859" y="869795"/>
                  </a:cubicBezTo>
                  <a:cubicBezTo>
                    <a:pt x="3288371" y="669073"/>
                    <a:pt x="3502722" y="334536"/>
                    <a:pt x="3717074" y="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748609C1-D221-49D2-B220-C74F25260FEB}"/>
                </a:ext>
              </a:extLst>
            </p:cNvPr>
            <p:cNvSpPr txBox="1"/>
            <p:nvPr/>
          </p:nvSpPr>
          <p:spPr>
            <a:xfrm>
              <a:off x="4624926" y="890326"/>
              <a:ext cx="1466664" cy="523220"/>
            </a:xfrm>
            <a:prstGeom prst="rect">
              <a:avLst/>
            </a:prstGeom>
            <a:noFill/>
          </p:spPr>
          <p:txBody>
            <a:bodyPr wrap="square" rtlCol="0">
              <a:spAutoFit/>
            </a:bodyPr>
            <a:lstStyle/>
            <a:p>
              <a:pPr algn="ctr"/>
              <a:r>
                <a:rPr kumimoji="1" lang="ja-JP" altLang="en-US" sz="2800" b="1" dirty="0"/>
                <a:t>患者</a:t>
              </a:r>
            </a:p>
          </p:txBody>
        </p:sp>
        <p:sp>
          <p:nvSpPr>
            <p:cNvPr id="26" name="楕円 25">
              <a:extLst>
                <a:ext uri="{FF2B5EF4-FFF2-40B4-BE49-F238E27FC236}">
                  <a16:creationId xmlns:a16="http://schemas.microsoft.com/office/drawing/2014/main" id="{7CBC8CF9-422E-4269-B171-13B24A3A1492}"/>
                </a:ext>
              </a:extLst>
            </p:cNvPr>
            <p:cNvSpPr/>
            <p:nvPr/>
          </p:nvSpPr>
          <p:spPr>
            <a:xfrm>
              <a:off x="6300192" y="1764695"/>
              <a:ext cx="373975" cy="341659"/>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G</a:t>
              </a:r>
              <a:endParaRPr kumimoji="1" lang="ja-JP" altLang="en-US" sz="3200" dirty="0">
                <a:solidFill>
                  <a:schemeClr val="tx1"/>
                </a:solidFill>
              </a:endParaRPr>
            </a:p>
          </p:txBody>
        </p:sp>
        <p:sp>
          <p:nvSpPr>
            <p:cNvPr id="27" name="楕円 26">
              <a:extLst>
                <a:ext uri="{FF2B5EF4-FFF2-40B4-BE49-F238E27FC236}">
                  <a16:creationId xmlns:a16="http://schemas.microsoft.com/office/drawing/2014/main" id="{600C34E6-1E49-4A4F-9F76-55DD992FE46D}"/>
                </a:ext>
              </a:extLst>
            </p:cNvPr>
            <p:cNvSpPr/>
            <p:nvPr/>
          </p:nvSpPr>
          <p:spPr>
            <a:xfrm>
              <a:off x="7002472" y="1777332"/>
              <a:ext cx="373975" cy="341659"/>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H</a:t>
              </a:r>
              <a:endParaRPr kumimoji="1" lang="ja-JP" altLang="en-US" sz="3200" dirty="0">
                <a:solidFill>
                  <a:schemeClr val="tx1"/>
                </a:solidFill>
              </a:endParaRPr>
            </a:p>
          </p:txBody>
        </p:sp>
        <p:sp>
          <p:nvSpPr>
            <p:cNvPr id="28" name="テキスト ボックス 27">
              <a:extLst>
                <a:ext uri="{FF2B5EF4-FFF2-40B4-BE49-F238E27FC236}">
                  <a16:creationId xmlns:a16="http://schemas.microsoft.com/office/drawing/2014/main" id="{CFBF7579-F5B0-496D-9347-A3A5A9F902B4}"/>
                </a:ext>
              </a:extLst>
            </p:cNvPr>
            <p:cNvSpPr txBox="1"/>
            <p:nvPr/>
          </p:nvSpPr>
          <p:spPr>
            <a:xfrm>
              <a:off x="6652616" y="1812898"/>
              <a:ext cx="1695984" cy="333028"/>
            </a:xfrm>
            <a:prstGeom prst="rect">
              <a:avLst/>
            </a:prstGeom>
            <a:noFill/>
          </p:spPr>
          <p:txBody>
            <a:bodyPr wrap="square" rtlCol="0">
              <a:spAutoFit/>
            </a:bodyPr>
            <a:lstStyle/>
            <a:p>
              <a:r>
                <a:rPr kumimoji="1" lang="en-US" altLang="ja-JP" sz="2800" dirty="0"/>
                <a:t>vs          disease</a:t>
              </a:r>
              <a:endParaRPr kumimoji="1" lang="ja-JP" altLang="en-US" sz="2800" dirty="0"/>
            </a:p>
          </p:txBody>
        </p:sp>
        <p:sp>
          <p:nvSpPr>
            <p:cNvPr id="30" name="テキスト ボックス 29">
              <a:extLst>
                <a:ext uri="{FF2B5EF4-FFF2-40B4-BE49-F238E27FC236}">
                  <a16:creationId xmlns:a16="http://schemas.microsoft.com/office/drawing/2014/main" id="{FC0EE1B0-AF8D-4F4A-BC3C-B9A37940147C}"/>
                </a:ext>
              </a:extLst>
            </p:cNvPr>
            <p:cNvSpPr txBox="1"/>
            <p:nvPr/>
          </p:nvSpPr>
          <p:spPr>
            <a:xfrm>
              <a:off x="4952007" y="2952067"/>
              <a:ext cx="1224136" cy="369332"/>
            </a:xfrm>
            <a:prstGeom prst="rect">
              <a:avLst/>
            </a:prstGeom>
            <a:noFill/>
          </p:spPr>
          <p:txBody>
            <a:bodyPr wrap="square" rtlCol="0">
              <a:spAutoFit/>
            </a:bodyPr>
            <a:lstStyle/>
            <a:p>
              <a:r>
                <a:rPr kumimoji="1" lang="ja-JP" altLang="en-US" b="1" dirty="0">
                  <a:solidFill>
                    <a:srgbClr val="0070C0"/>
                  </a:solidFill>
                  <a:latin typeface="AR P丸ゴシック体E" pitchFamily="50" charset="-128"/>
                  <a:ea typeface="AR P丸ゴシック体E" pitchFamily="50" charset="-128"/>
                </a:rPr>
                <a:t>白血球数</a:t>
              </a:r>
            </a:p>
          </p:txBody>
        </p:sp>
      </p:grpSp>
      <p:cxnSp>
        <p:nvCxnSpPr>
          <p:cNvPr id="32" name="直線矢印コネクタ 31">
            <a:extLst>
              <a:ext uri="{FF2B5EF4-FFF2-40B4-BE49-F238E27FC236}">
                <a16:creationId xmlns:a16="http://schemas.microsoft.com/office/drawing/2014/main" id="{49681D11-7868-4922-8646-37EDC230F91D}"/>
              </a:ext>
            </a:extLst>
          </p:cNvPr>
          <p:cNvCxnSpPr/>
          <p:nvPr/>
        </p:nvCxnSpPr>
        <p:spPr>
          <a:xfrm>
            <a:off x="658925" y="5806225"/>
            <a:ext cx="7848872" cy="52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B3110278-DE22-4BCC-A210-B7C74913E4A5}"/>
              </a:ext>
            </a:extLst>
          </p:cNvPr>
          <p:cNvCxnSpPr>
            <a:cxnSpLocks/>
          </p:cNvCxnSpPr>
          <p:nvPr/>
        </p:nvCxnSpPr>
        <p:spPr>
          <a:xfrm>
            <a:off x="1106144" y="4374561"/>
            <a:ext cx="0" cy="1441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正方形/長方形 28">
            <a:extLst>
              <a:ext uri="{FF2B5EF4-FFF2-40B4-BE49-F238E27FC236}">
                <a16:creationId xmlns:a16="http://schemas.microsoft.com/office/drawing/2014/main" id="{1B23EB5A-2AE8-42D3-B3F6-75CAA6BC6A88}"/>
              </a:ext>
            </a:extLst>
          </p:cNvPr>
          <p:cNvSpPr/>
          <p:nvPr/>
        </p:nvSpPr>
        <p:spPr>
          <a:xfrm>
            <a:off x="3170981" y="3938721"/>
            <a:ext cx="652387" cy="1810107"/>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latin typeface="AR P丸ゴシック体E" pitchFamily="50" charset="-128"/>
                <a:ea typeface="AR P丸ゴシック体E" pitchFamily="50" charset="-128"/>
              </a:rPr>
              <a:t>移植後シクロフォスファミド</a:t>
            </a:r>
          </a:p>
        </p:txBody>
      </p:sp>
      <p:pic>
        <p:nvPicPr>
          <p:cNvPr id="31" name="Picture 2">
            <a:extLst>
              <a:ext uri="{FF2B5EF4-FFF2-40B4-BE49-F238E27FC236}">
                <a16:creationId xmlns:a16="http://schemas.microsoft.com/office/drawing/2014/main" id="{C3A4AE2D-C164-4BC3-8D5E-96EA396B3FA5}"/>
              </a:ext>
            </a:extLst>
          </p:cNvPr>
          <p:cNvPicPr>
            <a:picLocks noChangeAspect="1" noChangeArrowheads="1"/>
          </p:cNvPicPr>
          <p:nvPr/>
        </p:nvPicPr>
        <p:blipFill>
          <a:blip r:embed="rId4" cstate="print"/>
          <a:srcRect/>
          <a:stretch>
            <a:fillRect/>
          </a:stretch>
        </p:blipFill>
        <p:spPr bwMode="auto">
          <a:xfrm>
            <a:off x="3296745" y="1137215"/>
            <a:ext cx="5294352" cy="2294218"/>
          </a:xfrm>
          <a:prstGeom prst="rect">
            <a:avLst/>
          </a:prstGeom>
          <a:noFill/>
          <a:effectLst>
            <a:outerShdw blurRad="1028700" dist="50800" dir="5400000" algn="ctr" rotWithShape="0">
              <a:srgbClr val="000000">
                <a:alpha val="43137"/>
              </a:srgbClr>
            </a:outerShdw>
          </a:effectLst>
        </p:spPr>
      </p:pic>
      <p:sp>
        <p:nvSpPr>
          <p:cNvPr id="34" name="四角形: 角を丸くする 33">
            <a:extLst>
              <a:ext uri="{FF2B5EF4-FFF2-40B4-BE49-F238E27FC236}">
                <a16:creationId xmlns:a16="http://schemas.microsoft.com/office/drawing/2014/main" id="{36320473-ABEA-44DC-9510-E9A73EBE6C45}"/>
              </a:ext>
            </a:extLst>
          </p:cNvPr>
          <p:cNvSpPr/>
          <p:nvPr/>
        </p:nvSpPr>
        <p:spPr>
          <a:xfrm>
            <a:off x="4067944" y="3645024"/>
            <a:ext cx="360040" cy="1368152"/>
          </a:xfrm>
          <a:prstGeom prst="roundRect">
            <a:avLst>
              <a:gd name="adj" fmla="val 50000"/>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chemeClr val="tx1"/>
                </a:solidFill>
              </a:rPr>
              <a:t>免疫抑制剤</a:t>
            </a:r>
          </a:p>
        </p:txBody>
      </p:sp>
      <p:cxnSp>
        <p:nvCxnSpPr>
          <p:cNvPr id="35" name="直線矢印コネクタ 34">
            <a:extLst>
              <a:ext uri="{FF2B5EF4-FFF2-40B4-BE49-F238E27FC236}">
                <a16:creationId xmlns:a16="http://schemas.microsoft.com/office/drawing/2014/main" id="{74692087-8160-4154-9B32-4078B303961C}"/>
              </a:ext>
            </a:extLst>
          </p:cNvPr>
          <p:cNvCxnSpPr>
            <a:cxnSpLocks/>
          </p:cNvCxnSpPr>
          <p:nvPr/>
        </p:nvCxnSpPr>
        <p:spPr>
          <a:xfrm>
            <a:off x="4427984" y="4365104"/>
            <a:ext cx="4163113" cy="945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8">
            <a:extLst>
              <a:ext uri="{FF2B5EF4-FFF2-40B4-BE49-F238E27FC236}">
                <a16:creationId xmlns:a16="http://schemas.microsoft.com/office/drawing/2014/main" id="{794D18D1-3466-4E59-90FE-8E1CF32608CF}"/>
              </a:ext>
            </a:extLst>
          </p:cNvPr>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移植後に抗がん剤を（移植後</a:t>
            </a:r>
            <a:r>
              <a:rPr lang="en-US" altLang="ja-JP" sz="3600" dirty="0">
                <a:latin typeface="+mj-ea"/>
              </a:rPr>
              <a:t>CY</a:t>
            </a:r>
            <a:r>
              <a:rPr lang="ja-JP" altLang="en-US" sz="3600" dirty="0">
                <a:latin typeface="+mj-ea"/>
              </a:rPr>
              <a:t>療法）</a:t>
            </a:r>
            <a:endParaRPr lang="en-US" altLang="ja-JP" sz="3600" dirty="0">
              <a:latin typeface="+mj-ea"/>
              <a:ea typeface="+mj-ea"/>
            </a:endParaRPr>
          </a:p>
        </p:txBody>
      </p:sp>
      <p:sp>
        <p:nvSpPr>
          <p:cNvPr id="3" name="正方形/長方形 2">
            <a:extLst>
              <a:ext uri="{FF2B5EF4-FFF2-40B4-BE49-F238E27FC236}">
                <a16:creationId xmlns:a16="http://schemas.microsoft.com/office/drawing/2014/main" id="{86E98818-E15C-4608-9C01-40BF4F86FD20}"/>
              </a:ext>
            </a:extLst>
          </p:cNvPr>
          <p:cNvSpPr/>
          <p:nvPr/>
        </p:nvSpPr>
        <p:spPr>
          <a:xfrm>
            <a:off x="4690821" y="3861048"/>
            <a:ext cx="4145535" cy="19046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ja-JP" altLang="en-US" sz="3200" b="1" dirty="0">
                <a:solidFill>
                  <a:srgbClr val="FF0000"/>
                </a:solidFill>
              </a:rPr>
              <a:t>宿主を攻撃するドナーリンパ球は死ぬが、</a:t>
            </a:r>
            <a:endParaRPr lang="en-US" altLang="ja-JP" sz="3200" b="1" dirty="0">
              <a:solidFill>
                <a:srgbClr val="FF0000"/>
              </a:solidFill>
            </a:endParaRPr>
          </a:p>
          <a:p>
            <a:pPr>
              <a:spcAft>
                <a:spcPts val="600"/>
              </a:spcAft>
            </a:pPr>
            <a:r>
              <a:rPr lang="ja-JP" altLang="en-US" sz="3200" b="1" dirty="0">
                <a:solidFill>
                  <a:srgbClr val="FF0000"/>
                </a:solidFill>
              </a:rPr>
              <a:t>幹細胞は生き残る</a:t>
            </a:r>
            <a:endParaRPr kumimoji="1" lang="ja-JP" altLang="en-US" sz="3200" b="1" dirty="0">
              <a:solidFill>
                <a:srgbClr val="FF0000"/>
              </a:solidFill>
            </a:endParaRPr>
          </a:p>
        </p:txBody>
      </p:sp>
      <p:sp>
        <p:nvSpPr>
          <p:cNvPr id="4" name="テキスト ボックス 3">
            <a:extLst>
              <a:ext uri="{FF2B5EF4-FFF2-40B4-BE49-F238E27FC236}">
                <a16:creationId xmlns:a16="http://schemas.microsoft.com/office/drawing/2014/main" id="{CFE45861-7337-406F-BAEF-71DC580687F4}"/>
              </a:ext>
            </a:extLst>
          </p:cNvPr>
          <p:cNvSpPr txBox="1"/>
          <p:nvPr/>
        </p:nvSpPr>
        <p:spPr>
          <a:xfrm>
            <a:off x="2898171" y="5776244"/>
            <a:ext cx="1635295" cy="369332"/>
          </a:xfrm>
          <a:prstGeom prst="rect">
            <a:avLst/>
          </a:prstGeom>
          <a:noFill/>
        </p:spPr>
        <p:txBody>
          <a:bodyPr wrap="square" rtlCol="0">
            <a:spAutoFit/>
          </a:bodyPr>
          <a:lstStyle/>
          <a:p>
            <a:r>
              <a:rPr lang="en-US" altLang="ja-JP" dirty="0"/>
              <a:t>Day3</a:t>
            </a:r>
            <a:r>
              <a:rPr lang="ja-JP" altLang="en-US" dirty="0"/>
              <a:t> </a:t>
            </a:r>
            <a:r>
              <a:rPr lang="en-US" altLang="ja-JP" dirty="0"/>
              <a:t>Day4</a:t>
            </a:r>
            <a:endParaRPr kumimoji="1" lang="ja-JP" altLang="en-US" dirty="0"/>
          </a:p>
        </p:txBody>
      </p:sp>
      <p:sp>
        <p:nvSpPr>
          <p:cNvPr id="37" name="テキスト ボックス 36">
            <a:extLst>
              <a:ext uri="{FF2B5EF4-FFF2-40B4-BE49-F238E27FC236}">
                <a16:creationId xmlns:a16="http://schemas.microsoft.com/office/drawing/2014/main" id="{1FA7D209-E252-4298-A8EE-496BEE834E0D}"/>
              </a:ext>
            </a:extLst>
          </p:cNvPr>
          <p:cNvSpPr txBox="1"/>
          <p:nvPr/>
        </p:nvSpPr>
        <p:spPr>
          <a:xfrm>
            <a:off x="1845575" y="5823919"/>
            <a:ext cx="1847477" cy="580257"/>
          </a:xfrm>
          <a:prstGeom prst="rect">
            <a:avLst/>
          </a:prstGeom>
          <a:noFill/>
        </p:spPr>
        <p:txBody>
          <a:bodyPr wrap="square" rtlCol="0">
            <a:spAutoFit/>
          </a:bodyPr>
          <a:lstStyle/>
          <a:p>
            <a:r>
              <a:rPr kumimoji="1" lang="ja-JP" altLang="en-US" b="1" dirty="0">
                <a:solidFill>
                  <a:srgbClr val="7030A0"/>
                </a:solidFill>
                <a:latin typeface="AR P丸ゴシック体E" pitchFamily="50" charset="-128"/>
                <a:ea typeface="AR P丸ゴシック体E" pitchFamily="50" charset="-128"/>
              </a:rPr>
              <a:t>腫瘍細胞</a:t>
            </a:r>
          </a:p>
        </p:txBody>
      </p:sp>
    </p:spTree>
    <p:extLst>
      <p:ext uri="{BB962C8B-B14F-4D97-AF65-F5344CB8AC3E}">
        <p14:creationId xmlns:p14="http://schemas.microsoft.com/office/powerpoint/2010/main" val="22436381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ハプロ移植の成績</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Picture 2">
            <a:extLst>
              <a:ext uri="{FF2B5EF4-FFF2-40B4-BE49-F238E27FC236}">
                <a16:creationId xmlns:a16="http://schemas.microsoft.com/office/drawing/2014/main" id="{63AE0B5C-C4CB-4AB1-93D3-9132EEEB64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65" y="1573955"/>
            <a:ext cx="7594522" cy="51016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3">
            <a:extLst>
              <a:ext uri="{FF2B5EF4-FFF2-40B4-BE49-F238E27FC236}">
                <a16:creationId xmlns:a16="http://schemas.microsoft.com/office/drawing/2014/main" id="{B501B9EF-6A43-49FD-9FF5-1E59052C4F57}"/>
              </a:ext>
            </a:extLst>
          </p:cNvPr>
          <p:cNvSpPr txBox="1">
            <a:spLocks noChangeArrowheads="1"/>
          </p:cNvSpPr>
          <p:nvPr/>
        </p:nvSpPr>
        <p:spPr bwMode="auto">
          <a:xfrm>
            <a:off x="952500" y="6477000"/>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pPr defTabSz="457200">
              <a:buClr>
                <a:srgbClr val="000000"/>
              </a:buClr>
              <a:buSzPct val="100000"/>
              <a:buFont typeface="Times New Roman" pitchFamily="16" charset="0"/>
              <a:buNone/>
            </a:pPr>
            <a:r>
              <a:rPr kumimoji="0" lang="en-US" altLang="ja-JP" sz="900" i="1"/>
              <a:t>Biology of Blood and Marrow Transplant</a:t>
            </a:r>
            <a:r>
              <a:rPr kumimoji="0" lang="en-US" altLang="ja-JP" sz="900"/>
              <a:t> 2014 20, 1573-1579DOI: (10.1016/j.bbmt.2014.05.029) </a:t>
            </a:r>
          </a:p>
        </p:txBody>
      </p:sp>
      <p:sp>
        <p:nvSpPr>
          <p:cNvPr id="11" name="テキスト ボックス 10">
            <a:extLst>
              <a:ext uri="{FF2B5EF4-FFF2-40B4-BE49-F238E27FC236}">
                <a16:creationId xmlns:a16="http://schemas.microsoft.com/office/drawing/2014/main" id="{481BF24C-17E4-447F-A833-8581FF1D81C0}"/>
              </a:ext>
            </a:extLst>
          </p:cNvPr>
          <p:cNvSpPr txBox="1"/>
          <p:nvPr/>
        </p:nvSpPr>
        <p:spPr>
          <a:xfrm>
            <a:off x="0" y="733802"/>
            <a:ext cx="8820472" cy="1200329"/>
          </a:xfrm>
          <a:prstGeom prst="rect">
            <a:avLst/>
          </a:prstGeom>
          <a:noFill/>
        </p:spPr>
        <p:txBody>
          <a:bodyPr wrap="square" rtlCol="0">
            <a:spAutoFit/>
          </a:bodyPr>
          <a:lstStyle/>
          <a:p>
            <a:pPr algn="ctr"/>
            <a:r>
              <a:rPr lang="en-US" altLang="ja-JP" sz="2400" b="1" dirty="0" err="1">
                <a:solidFill>
                  <a:prstClr val="black"/>
                </a:solidFill>
                <a:effectLst>
                  <a:outerShdw blurRad="38100" dist="38100" dir="2700000" algn="tl">
                    <a:srgbClr val="000000">
                      <a:alpha val="43137"/>
                    </a:srgbClr>
                  </a:outerShdw>
                </a:effectLst>
              </a:rPr>
              <a:t>Unmanipulated</a:t>
            </a:r>
            <a:r>
              <a:rPr lang="en-US" altLang="ja-JP" sz="2400" b="1" dirty="0">
                <a:solidFill>
                  <a:prstClr val="black"/>
                </a:solidFill>
                <a:effectLst>
                  <a:outerShdw blurRad="38100" dist="38100" dir="2700000" algn="tl">
                    <a:srgbClr val="000000">
                      <a:alpha val="43137"/>
                    </a:srgbClr>
                  </a:outerShdw>
                </a:effectLst>
              </a:rPr>
              <a:t> </a:t>
            </a:r>
            <a:r>
              <a:rPr lang="en-US" altLang="ja-JP" sz="2400" b="1" dirty="0" err="1">
                <a:solidFill>
                  <a:prstClr val="black"/>
                </a:solidFill>
                <a:effectLst>
                  <a:outerShdw blurRad="38100" dist="38100" dir="2700000" algn="tl">
                    <a:srgbClr val="000000">
                      <a:alpha val="43137"/>
                    </a:srgbClr>
                  </a:outerShdw>
                </a:effectLst>
              </a:rPr>
              <a:t>Haploidentical</a:t>
            </a:r>
            <a:r>
              <a:rPr lang="en-US" altLang="ja-JP" sz="2400" b="1" dirty="0">
                <a:solidFill>
                  <a:prstClr val="black"/>
                </a:solidFill>
                <a:effectLst>
                  <a:outerShdw blurRad="38100" dist="38100" dir="2700000" algn="tl">
                    <a:srgbClr val="000000">
                      <a:alpha val="43137"/>
                    </a:srgbClr>
                  </a:outerShdw>
                </a:effectLst>
              </a:rPr>
              <a:t> Transplants Compared with                      Other Alternative Donors and Matched Sibling Grafts  </a:t>
            </a:r>
          </a:p>
          <a:p>
            <a:pPr algn="r"/>
            <a:r>
              <a:rPr lang="en-US" altLang="ja-JP" sz="2400" b="1" dirty="0">
                <a:solidFill>
                  <a:prstClr val="black"/>
                </a:solidFill>
                <a:effectLst>
                  <a:outerShdw blurRad="38100" dist="38100" dir="2700000" algn="tl">
                    <a:srgbClr val="000000">
                      <a:alpha val="43137"/>
                    </a:srgbClr>
                  </a:outerShdw>
                </a:effectLst>
              </a:rPr>
              <a:t>BBMT2014</a:t>
            </a:r>
            <a:endParaRPr lang="ja-JP" altLang="en-US" sz="2400" b="1" dirty="0">
              <a:solidFill>
                <a:prstClr val="black"/>
              </a:solidFill>
              <a:effectLst>
                <a:outerShdw blurRad="38100" dist="38100" dir="2700000" algn="tl">
                  <a:srgbClr val="000000">
                    <a:alpha val="43137"/>
                  </a:srgbClr>
                </a:outerShdw>
              </a:effectLst>
            </a:endParaRPr>
          </a:p>
        </p:txBody>
      </p:sp>
      <p:sp>
        <p:nvSpPr>
          <p:cNvPr id="12" name="角丸四角形 9">
            <a:extLst>
              <a:ext uri="{FF2B5EF4-FFF2-40B4-BE49-F238E27FC236}">
                <a16:creationId xmlns:a16="http://schemas.microsoft.com/office/drawing/2014/main" id="{F74D3526-569F-43EA-8E39-77F7D150D7CB}"/>
              </a:ext>
            </a:extLst>
          </p:cNvPr>
          <p:cNvSpPr/>
          <p:nvPr/>
        </p:nvSpPr>
        <p:spPr>
          <a:xfrm>
            <a:off x="3059832" y="4699667"/>
            <a:ext cx="5904803" cy="97906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sz="2800" b="1" dirty="0">
                <a:solidFill>
                  <a:srgbClr val="FFFFFF"/>
                </a:solidFill>
                <a:effectLst>
                  <a:outerShdw blurRad="38100" dist="38100" dir="2700000" algn="tl">
                    <a:srgbClr val="000000">
                      <a:alpha val="43137"/>
                    </a:srgbClr>
                  </a:outerShdw>
                </a:effectLst>
              </a:rPr>
              <a:t>PT-CY</a:t>
            </a:r>
            <a:r>
              <a:rPr lang="ja-JP" altLang="en-US" sz="2800" b="1" dirty="0">
                <a:solidFill>
                  <a:srgbClr val="FFFFFF"/>
                </a:solidFill>
                <a:effectLst>
                  <a:outerShdw blurRad="38100" dist="38100" dir="2700000" algn="tl">
                    <a:srgbClr val="000000">
                      <a:alpha val="43137"/>
                    </a:srgbClr>
                  </a:outerShdw>
                </a:effectLst>
              </a:rPr>
              <a:t>による</a:t>
            </a:r>
            <a:r>
              <a:rPr lang="en-US" altLang="ja-JP" sz="2800" b="1" dirty="0">
                <a:solidFill>
                  <a:srgbClr val="FFFFFF"/>
                </a:solidFill>
                <a:effectLst>
                  <a:outerShdw blurRad="38100" dist="38100" dir="2700000" algn="tl">
                    <a:srgbClr val="000000">
                      <a:alpha val="43137"/>
                    </a:srgbClr>
                  </a:outerShdw>
                </a:effectLst>
              </a:rPr>
              <a:t>HLA</a:t>
            </a:r>
            <a:r>
              <a:rPr lang="ja-JP" altLang="en-US" sz="2800" b="1" dirty="0">
                <a:solidFill>
                  <a:srgbClr val="FFFFFF"/>
                </a:solidFill>
                <a:effectLst>
                  <a:outerShdw blurRad="38100" dist="38100" dir="2700000" algn="tl">
                    <a:srgbClr val="000000">
                      <a:alpha val="43137"/>
                    </a:srgbClr>
                  </a:outerShdw>
                </a:effectLst>
              </a:rPr>
              <a:t>半合致移植の成績は、</a:t>
            </a:r>
            <a:endParaRPr lang="en-US" altLang="ja-JP" sz="2800" b="1" dirty="0">
              <a:solidFill>
                <a:srgbClr val="FFFFFF"/>
              </a:solidFill>
              <a:effectLst>
                <a:outerShdw blurRad="38100" dist="38100" dir="2700000" algn="tl">
                  <a:srgbClr val="000000">
                    <a:alpha val="43137"/>
                  </a:srgbClr>
                </a:outerShdw>
              </a:effectLst>
            </a:endParaRPr>
          </a:p>
          <a:p>
            <a:pPr algn="ctr"/>
            <a:r>
              <a:rPr lang="ja-JP" altLang="en-US" sz="2800" b="1" dirty="0">
                <a:solidFill>
                  <a:srgbClr val="FFFFFF"/>
                </a:solidFill>
                <a:effectLst>
                  <a:outerShdw blurRad="38100" dist="38100" dir="2700000" algn="tl">
                    <a:srgbClr val="000000">
                      <a:alpha val="43137"/>
                    </a:srgbClr>
                  </a:outerShdw>
                </a:effectLst>
              </a:rPr>
              <a:t>他の幹細胞ソースと同等</a:t>
            </a:r>
          </a:p>
        </p:txBody>
      </p:sp>
    </p:spTree>
    <p:extLst>
      <p:ext uri="{BB962C8B-B14F-4D97-AF65-F5344CB8AC3E}">
        <p14:creationId xmlns:p14="http://schemas.microsoft.com/office/powerpoint/2010/main" val="176335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移植治療の　進歩　と　課題</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FAED099E-F217-49E2-BD4A-39ED29912ABB}"/>
              </a:ext>
            </a:extLst>
          </p:cNvPr>
          <p:cNvSpPr/>
          <p:nvPr/>
        </p:nvSpPr>
        <p:spPr>
          <a:xfrm>
            <a:off x="395536" y="1373351"/>
            <a:ext cx="2583164" cy="624908"/>
          </a:xfrm>
          <a:prstGeom prst="roundRect">
            <a:avLst>
              <a:gd name="adj" fmla="val 50000"/>
            </a:avLst>
          </a:prstGeom>
          <a:solidFill>
            <a:srgbClr val="FFFFFF"/>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進歩</a:t>
            </a:r>
          </a:p>
        </p:txBody>
      </p:sp>
      <p:sp>
        <p:nvSpPr>
          <p:cNvPr id="9" name="四角形: 角を丸くする 8">
            <a:extLst>
              <a:ext uri="{FF2B5EF4-FFF2-40B4-BE49-F238E27FC236}">
                <a16:creationId xmlns:a16="http://schemas.microsoft.com/office/drawing/2014/main" id="{D78770C4-E906-4B24-B7F6-1A9B5E86B69F}"/>
              </a:ext>
            </a:extLst>
          </p:cNvPr>
          <p:cNvSpPr/>
          <p:nvPr/>
        </p:nvSpPr>
        <p:spPr>
          <a:xfrm>
            <a:off x="297672" y="2216268"/>
            <a:ext cx="8136904" cy="736808"/>
          </a:xfrm>
          <a:prstGeom prst="round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治療可能な年齢の拡大</a:t>
            </a:r>
          </a:p>
        </p:txBody>
      </p:sp>
      <p:sp>
        <p:nvSpPr>
          <p:cNvPr id="13" name="四角形: 角を丸くする 12">
            <a:extLst>
              <a:ext uri="{FF2B5EF4-FFF2-40B4-BE49-F238E27FC236}">
                <a16:creationId xmlns:a16="http://schemas.microsoft.com/office/drawing/2014/main" id="{5CF6EBF4-E510-4436-B871-B7356368ED20}"/>
              </a:ext>
            </a:extLst>
          </p:cNvPr>
          <p:cNvSpPr/>
          <p:nvPr/>
        </p:nvSpPr>
        <p:spPr>
          <a:xfrm>
            <a:off x="297671" y="3377104"/>
            <a:ext cx="8136904" cy="736808"/>
          </a:xfrm>
          <a:prstGeom prst="round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選択可能ドナーの拡大</a:t>
            </a:r>
          </a:p>
        </p:txBody>
      </p:sp>
      <p:sp>
        <p:nvSpPr>
          <p:cNvPr id="14" name="四角形: 角を丸くする 13">
            <a:extLst>
              <a:ext uri="{FF2B5EF4-FFF2-40B4-BE49-F238E27FC236}">
                <a16:creationId xmlns:a16="http://schemas.microsoft.com/office/drawing/2014/main" id="{391BDD66-30A5-48F1-BEF1-BF96E7355D48}"/>
              </a:ext>
            </a:extLst>
          </p:cNvPr>
          <p:cNvSpPr/>
          <p:nvPr/>
        </p:nvSpPr>
        <p:spPr>
          <a:xfrm>
            <a:off x="297670" y="4537940"/>
            <a:ext cx="8136904" cy="736808"/>
          </a:xfrm>
          <a:prstGeom prst="round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移植支持療法の進歩</a:t>
            </a:r>
          </a:p>
        </p:txBody>
      </p:sp>
    </p:spTree>
    <p:extLst>
      <p:ext uri="{BB962C8B-B14F-4D97-AF65-F5344CB8AC3E}">
        <p14:creationId xmlns:p14="http://schemas.microsoft.com/office/powerpoint/2010/main" val="38826005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移植治療の　進歩　と　課題</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FAED099E-F217-49E2-BD4A-39ED29912ABB}"/>
              </a:ext>
            </a:extLst>
          </p:cNvPr>
          <p:cNvSpPr/>
          <p:nvPr/>
        </p:nvSpPr>
        <p:spPr>
          <a:xfrm>
            <a:off x="395536" y="1373351"/>
            <a:ext cx="2583164" cy="624908"/>
          </a:xfrm>
          <a:prstGeom prst="roundRect">
            <a:avLst>
              <a:gd name="adj" fmla="val 50000"/>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課題</a:t>
            </a:r>
          </a:p>
        </p:txBody>
      </p:sp>
      <p:sp>
        <p:nvSpPr>
          <p:cNvPr id="9" name="四角形: 角を丸くする 8">
            <a:extLst>
              <a:ext uri="{FF2B5EF4-FFF2-40B4-BE49-F238E27FC236}">
                <a16:creationId xmlns:a16="http://schemas.microsoft.com/office/drawing/2014/main" id="{D78770C4-E906-4B24-B7F6-1A9B5E86B69F}"/>
              </a:ext>
            </a:extLst>
          </p:cNvPr>
          <p:cNvSpPr/>
          <p:nvPr/>
        </p:nvSpPr>
        <p:spPr>
          <a:xfrm>
            <a:off x="297672" y="2216268"/>
            <a:ext cx="8136904" cy="736808"/>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そもそもの高い治療関連死亡率</a:t>
            </a:r>
          </a:p>
        </p:txBody>
      </p:sp>
      <p:sp>
        <p:nvSpPr>
          <p:cNvPr id="13" name="四角形: 角を丸くする 12">
            <a:extLst>
              <a:ext uri="{FF2B5EF4-FFF2-40B4-BE49-F238E27FC236}">
                <a16:creationId xmlns:a16="http://schemas.microsoft.com/office/drawing/2014/main" id="{5CF6EBF4-E510-4436-B871-B7356368ED20}"/>
              </a:ext>
            </a:extLst>
          </p:cNvPr>
          <p:cNvSpPr/>
          <p:nvPr/>
        </p:nvSpPr>
        <p:spPr>
          <a:xfrm>
            <a:off x="297671" y="3377104"/>
            <a:ext cx="8136904" cy="736808"/>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移植を回避可能な治療の開発</a:t>
            </a:r>
          </a:p>
        </p:txBody>
      </p:sp>
      <p:sp>
        <p:nvSpPr>
          <p:cNvPr id="14" name="四角形: 角を丸くする 13">
            <a:extLst>
              <a:ext uri="{FF2B5EF4-FFF2-40B4-BE49-F238E27FC236}">
                <a16:creationId xmlns:a16="http://schemas.microsoft.com/office/drawing/2014/main" id="{391BDD66-30A5-48F1-BEF1-BF96E7355D48}"/>
              </a:ext>
            </a:extLst>
          </p:cNvPr>
          <p:cNvSpPr/>
          <p:nvPr/>
        </p:nvSpPr>
        <p:spPr>
          <a:xfrm>
            <a:off x="297670" y="4537940"/>
            <a:ext cx="8136904" cy="736808"/>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化学療法抵抗性症例に対する治療</a:t>
            </a:r>
          </a:p>
        </p:txBody>
      </p:sp>
    </p:spTree>
    <p:extLst>
      <p:ext uri="{BB962C8B-B14F-4D97-AF65-F5344CB8AC3E}">
        <p14:creationId xmlns:p14="http://schemas.microsoft.com/office/powerpoint/2010/main" val="12838839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より長期化していく移植後フォロー</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48508ACC-BC26-41C8-A4EF-BC89059A0081}"/>
              </a:ext>
            </a:extLst>
          </p:cNvPr>
          <p:cNvSpPr/>
          <p:nvPr/>
        </p:nvSpPr>
        <p:spPr>
          <a:xfrm>
            <a:off x="323528" y="1124744"/>
            <a:ext cx="8496944" cy="4893647"/>
          </a:xfrm>
          <a:prstGeom prst="rect">
            <a:avLst/>
          </a:prstGeom>
        </p:spPr>
        <p:txBody>
          <a:bodyPr wrap="square">
            <a:spAutoFit/>
          </a:bodyPr>
          <a:lstStyle/>
          <a:p>
            <a:pPr marL="285750" indent="-285750">
              <a:buFont typeface="Wingdings" panose="05000000000000000000" pitchFamily="2" charset="2"/>
              <a:buChar char="l"/>
            </a:pPr>
            <a:r>
              <a:rPr lang="en-US" altLang="ja-JP" sz="2400" b="1" dirty="0">
                <a:solidFill>
                  <a:srgbClr val="FF0000"/>
                </a:solidFill>
                <a:latin typeface="Arial" pitchFamily="34" charset="0"/>
              </a:rPr>
              <a:t>QOL</a:t>
            </a:r>
            <a:r>
              <a:rPr lang="ja-JP" altLang="en-US" sz="2400" b="1" dirty="0">
                <a:solidFill>
                  <a:srgbClr val="FF0000"/>
                </a:solidFill>
                <a:latin typeface="Arial" pitchFamily="34" charset="0"/>
              </a:rPr>
              <a:t>の向上</a:t>
            </a:r>
            <a:r>
              <a:rPr lang="ja-JP" altLang="en-US" sz="2400" dirty="0">
                <a:solidFill>
                  <a:prstClr val="black"/>
                </a:solidFill>
                <a:latin typeface="Arial" pitchFamily="34" charset="0"/>
              </a:rPr>
              <a:t>：　単に生きているだけでなく、復学、復職</a:t>
            </a:r>
            <a:r>
              <a:rPr lang="en-US" altLang="ja-JP" sz="2400" dirty="0">
                <a:solidFill>
                  <a:prstClr val="black"/>
                </a:solidFill>
                <a:latin typeface="Arial" pitchFamily="34" charset="0"/>
              </a:rPr>
              <a:t>...</a:t>
            </a:r>
            <a:r>
              <a:rPr lang="en-US" altLang="ja-JP" sz="2400" dirty="0" err="1">
                <a:solidFill>
                  <a:prstClr val="black"/>
                </a:solidFill>
                <a:latin typeface="Arial" pitchFamily="34" charset="0"/>
              </a:rPr>
              <a:t>etc</a:t>
            </a:r>
            <a:endParaRPr lang="en-US" altLang="ja-JP" sz="2400" dirty="0">
              <a:solidFill>
                <a:prstClr val="black"/>
              </a:solidFill>
              <a:latin typeface="Arial" pitchFamily="34" charset="0"/>
            </a:endParaRPr>
          </a:p>
          <a:p>
            <a:pPr marL="285750" indent="-285750">
              <a:buFont typeface="Wingdings" panose="05000000000000000000" pitchFamily="2" charset="2"/>
              <a:buChar char="l"/>
            </a:pPr>
            <a:endParaRPr lang="en-US" altLang="ja-JP" sz="2400" dirty="0">
              <a:solidFill>
                <a:prstClr val="black"/>
              </a:solidFill>
              <a:latin typeface="Arial" pitchFamily="34" charset="0"/>
            </a:endParaRPr>
          </a:p>
          <a:p>
            <a:pPr marL="285750" indent="-285750">
              <a:buFont typeface="Wingdings" panose="05000000000000000000" pitchFamily="2" charset="2"/>
              <a:buChar char="l"/>
            </a:pPr>
            <a:r>
              <a:rPr lang="ja-JP" altLang="en-US" sz="2400" b="1" dirty="0">
                <a:solidFill>
                  <a:srgbClr val="FF0000"/>
                </a:solidFill>
                <a:latin typeface="Arial" pitchFamily="34" charset="0"/>
              </a:rPr>
              <a:t>慢性</a:t>
            </a:r>
            <a:r>
              <a:rPr lang="en-US" altLang="ja-JP" sz="2400" b="1" dirty="0">
                <a:solidFill>
                  <a:srgbClr val="FF0000"/>
                </a:solidFill>
                <a:latin typeface="Arial" pitchFamily="34" charset="0"/>
              </a:rPr>
              <a:t>GVHD</a:t>
            </a:r>
          </a:p>
          <a:p>
            <a:pPr marL="285750" indent="-285750">
              <a:buFont typeface="Wingdings" panose="05000000000000000000" pitchFamily="2" charset="2"/>
              <a:buChar char="l"/>
            </a:pPr>
            <a:endParaRPr lang="en-US" altLang="ja-JP" sz="2400" dirty="0">
              <a:solidFill>
                <a:prstClr val="black"/>
              </a:solidFill>
              <a:latin typeface="Arial" pitchFamily="34" charset="0"/>
            </a:endParaRPr>
          </a:p>
          <a:p>
            <a:pPr marL="285750" indent="-285750">
              <a:buFont typeface="Wingdings" panose="05000000000000000000" pitchFamily="2" charset="2"/>
              <a:buChar char="l"/>
            </a:pPr>
            <a:r>
              <a:rPr lang="ja-JP" altLang="en-US" sz="2400" b="1" dirty="0">
                <a:solidFill>
                  <a:srgbClr val="FF0000"/>
                </a:solidFill>
                <a:latin typeface="Arial" pitchFamily="34" charset="0"/>
              </a:rPr>
              <a:t>妊孕性</a:t>
            </a:r>
            <a:r>
              <a:rPr lang="ja-JP" altLang="en-US" sz="2400" dirty="0">
                <a:solidFill>
                  <a:prstClr val="black"/>
                </a:solidFill>
                <a:latin typeface="Arial" pitchFamily="34" charset="0"/>
              </a:rPr>
              <a:t>　</a:t>
            </a:r>
            <a:r>
              <a:rPr lang="en-US" altLang="ja-JP" sz="2400" dirty="0">
                <a:solidFill>
                  <a:prstClr val="black"/>
                </a:solidFill>
                <a:latin typeface="Arial" pitchFamily="34" charset="0"/>
              </a:rPr>
              <a:t>	</a:t>
            </a:r>
          </a:p>
          <a:p>
            <a:r>
              <a:rPr lang="ja-JP" altLang="en-US" sz="2400" dirty="0">
                <a:solidFill>
                  <a:prstClr val="black"/>
                </a:solidFill>
                <a:latin typeface="Arial" pitchFamily="34" charset="0"/>
              </a:rPr>
              <a:t>　　　　　男性　精子保存、、、</a:t>
            </a:r>
            <a:endParaRPr lang="en-US" altLang="ja-JP" sz="2400" dirty="0">
              <a:solidFill>
                <a:prstClr val="black"/>
              </a:solidFill>
              <a:latin typeface="Arial" pitchFamily="34" charset="0"/>
            </a:endParaRPr>
          </a:p>
          <a:p>
            <a:r>
              <a:rPr lang="ja-JP" altLang="en-US" sz="2400" dirty="0">
                <a:solidFill>
                  <a:prstClr val="black"/>
                </a:solidFill>
                <a:latin typeface="Arial" pitchFamily="34" charset="0"/>
              </a:rPr>
              <a:t>　　　　　女性　未受精卵保存、卵巣遮蔽、ホルモン補充療法</a:t>
            </a:r>
            <a:endParaRPr lang="en-US" altLang="ja-JP" sz="2400" dirty="0">
              <a:solidFill>
                <a:prstClr val="black"/>
              </a:solidFill>
              <a:latin typeface="Arial" pitchFamily="34" charset="0"/>
            </a:endParaRPr>
          </a:p>
          <a:p>
            <a:pPr marL="285750" indent="-285750">
              <a:buFont typeface="Wingdings" panose="05000000000000000000" pitchFamily="2" charset="2"/>
              <a:buChar char="l"/>
            </a:pPr>
            <a:endParaRPr lang="en-US" altLang="ja-JP" sz="2400" dirty="0">
              <a:solidFill>
                <a:prstClr val="black"/>
              </a:solidFill>
              <a:latin typeface="Arial" pitchFamily="34" charset="0"/>
            </a:endParaRPr>
          </a:p>
          <a:p>
            <a:pPr marL="285750" indent="-285750">
              <a:buFont typeface="Wingdings" panose="05000000000000000000" pitchFamily="2" charset="2"/>
              <a:buChar char="l"/>
            </a:pPr>
            <a:r>
              <a:rPr lang="ja-JP" altLang="en-US" sz="2400" b="1" dirty="0">
                <a:solidFill>
                  <a:srgbClr val="FF0000"/>
                </a:solidFill>
                <a:latin typeface="Arial" pitchFamily="34" charset="0"/>
              </a:rPr>
              <a:t>予防接種</a:t>
            </a:r>
            <a:endParaRPr lang="en-US" altLang="ja-JP" sz="2400" b="1" dirty="0">
              <a:solidFill>
                <a:srgbClr val="FF0000"/>
              </a:solidFill>
              <a:latin typeface="Arial" pitchFamily="34" charset="0"/>
            </a:endParaRPr>
          </a:p>
          <a:p>
            <a:pPr marL="285750" indent="-285750">
              <a:buFont typeface="Wingdings" panose="05000000000000000000" pitchFamily="2" charset="2"/>
              <a:buChar char="l"/>
            </a:pPr>
            <a:endParaRPr lang="en-US" altLang="ja-JP" sz="2400" dirty="0">
              <a:solidFill>
                <a:prstClr val="black"/>
              </a:solidFill>
              <a:latin typeface="Arial" pitchFamily="34" charset="0"/>
            </a:endParaRPr>
          </a:p>
          <a:p>
            <a:pPr marL="285750" indent="-285750">
              <a:buFont typeface="Wingdings" panose="05000000000000000000" pitchFamily="2" charset="2"/>
              <a:buChar char="l"/>
            </a:pPr>
            <a:r>
              <a:rPr lang="ja-JP" altLang="en-US" sz="2400" b="1" dirty="0">
                <a:solidFill>
                  <a:srgbClr val="FF0000"/>
                </a:solidFill>
                <a:latin typeface="Arial" pitchFamily="34" charset="0"/>
              </a:rPr>
              <a:t>成人病</a:t>
            </a:r>
            <a:r>
              <a:rPr lang="ja-JP" altLang="en-US" sz="2400" dirty="0">
                <a:solidFill>
                  <a:prstClr val="black"/>
                </a:solidFill>
                <a:latin typeface="Arial" pitchFamily="34" charset="0"/>
              </a:rPr>
              <a:t>：　高血圧　糖尿病　脳血管障害　冠動脈疾患、、、、</a:t>
            </a:r>
            <a:endParaRPr lang="en-US" altLang="ja-JP" sz="2400" dirty="0">
              <a:solidFill>
                <a:prstClr val="black"/>
              </a:solidFill>
              <a:latin typeface="Arial" pitchFamily="34" charset="0"/>
            </a:endParaRPr>
          </a:p>
          <a:p>
            <a:pPr marL="285750" indent="-285750">
              <a:buFont typeface="Wingdings" panose="05000000000000000000" pitchFamily="2" charset="2"/>
              <a:buChar char="l"/>
            </a:pPr>
            <a:endParaRPr lang="en-US" altLang="ja-JP" sz="2400" dirty="0">
              <a:solidFill>
                <a:prstClr val="black"/>
              </a:solidFill>
              <a:latin typeface="Arial" pitchFamily="34" charset="0"/>
            </a:endParaRPr>
          </a:p>
          <a:p>
            <a:pPr marL="285750" indent="-285750">
              <a:buFont typeface="Wingdings" panose="05000000000000000000" pitchFamily="2" charset="2"/>
              <a:buChar char="l"/>
            </a:pPr>
            <a:r>
              <a:rPr lang="ja-JP" altLang="en-US" sz="2400" b="1" dirty="0">
                <a:solidFill>
                  <a:srgbClr val="FF0000"/>
                </a:solidFill>
                <a:latin typeface="Arial" pitchFamily="34" charset="0"/>
              </a:rPr>
              <a:t>二次発がん</a:t>
            </a:r>
            <a:r>
              <a:rPr lang="ja-JP" altLang="en-US" sz="2400" dirty="0">
                <a:solidFill>
                  <a:prstClr val="black"/>
                </a:solidFill>
                <a:latin typeface="Arial" pitchFamily="34" charset="0"/>
              </a:rPr>
              <a:t>：　血液腫瘍（</a:t>
            </a:r>
            <a:r>
              <a:rPr lang="en-US" altLang="ja-JP" sz="2400" dirty="0">
                <a:solidFill>
                  <a:prstClr val="black"/>
                </a:solidFill>
                <a:latin typeface="Arial" pitchFamily="34" charset="0"/>
              </a:rPr>
              <a:t>MDS</a:t>
            </a:r>
            <a:r>
              <a:rPr lang="ja-JP" altLang="en-US" sz="2400" dirty="0">
                <a:solidFill>
                  <a:prstClr val="black"/>
                </a:solidFill>
                <a:latin typeface="Arial" pitchFamily="34" charset="0"/>
              </a:rPr>
              <a:t>、</a:t>
            </a:r>
            <a:r>
              <a:rPr lang="en-US" altLang="ja-JP" sz="2400" dirty="0">
                <a:solidFill>
                  <a:prstClr val="black"/>
                </a:solidFill>
                <a:latin typeface="Arial" pitchFamily="34" charset="0"/>
              </a:rPr>
              <a:t>AML</a:t>
            </a:r>
            <a:r>
              <a:rPr lang="ja-JP" altLang="en-US" sz="2400" dirty="0">
                <a:solidFill>
                  <a:prstClr val="black"/>
                </a:solidFill>
                <a:latin typeface="Arial" pitchFamily="34" charset="0"/>
              </a:rPr>
              <a:t>）、固形腫瘍（</a:t>
            </a:r>
            <a:r>
              <a:rPr lang="en-US" altLang="ja-JP" sz="2400" dirty="0">
                <a:solidFill>
                  <a:prstClr val="black"/>
                </a:solidFill>
                <a:latin typeface="Arial" pitchFamily="34" charset="0"/>
              </a:rPr>
              <a:t>15</a:t>
            </a:r>
            <a:r>
              <a:rPr lang="ja-JP" altLang="en-US" sz="2400" dirty="0">
                <a:solidFill>
                  <a:prstClr val="black"/>
                </a:solidFill>
                <a:latin typeface="Arial" pitchFamily="34" charset="0"/>
              </a:rPr>
              <a:t>年で</a:t>
            </a:r>
            <a:r>
              <a:rPr lang="en-US" altLang="ja-JP" sz="2400" dirty="0">
                <a:solidFill>
                  <a:prstClr val="black"/>
                </a:solidFill>
                <a:latin typeface="Arial" pitchFamily="34" charset="0"/>
              </a:rPr>
              <a:t>2%</a:t>
            </a:r>
            <a:r>
              <a:rPr lang="ja-JP" altLang="en-US" sz="2400" dirty="0">
                <a:solidFill>
                  <a:prstClr val="black"/>
                </a:solidFill>
                <a:latin typeface="Arial" pitchFamily="34" charset="0"/>
              </a:rPr>
              <a:t>）</a:t>
            </a:r>
          </a:p>
        </p:txBody>
      </p:sp>
    </p:spTree>
    <p:extLst>
      <p:ext uri="{BB962C8B-B14F-4D97-AF65-F5344CB8AC3E}">
        <p14:creationId xmlns:p14="http://schemas.microsoft.com/office/powerpoint/2010/main" val="13446024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64AFE64-1357-4689-846B-6B66B5A836D2}"/>
              </a:ext>
            </a:extLst>
          </p:cNvPr>
          <p:cNvPicPr>
            <a:picLocks noChangeAspect="1"/>
          </p:cNvPicPr>
          <p:nvPr/>
        </p:nvPicPr>
        <p:blipFill rotWithShape="1">
          <a:blip r:embed="rId3">
            <a:extLst>
              <a:ext uri="{28A0092B-C50C-407E-A947-70E740481C1C}">
                <a14:useLocalDpi xmlns:a14="http://schemas.microsoft.com/office/drawing/2010/main" val="0"/>
              </a:ext>
            </a:extLst>
          </a:blip>
          <a:srcRect l="12526" t="23333" r="16498" b="5624"/>
          <a:stretch/>
        </p:blipFill>
        <p:spPr>
          <a:xfrm>
            <a:off x="0" y="737420"/>
            <a:ext cx="9169811" cy="6117380"/>
          </a:xfrm>
          <a:prstGeom prst="rect">
            <a:avLst/>
          </a:prstGeom>
        </p:spPr>
      </p:pic>
      <p:sp>
        <p:nvSpPr>
          <p:cNvPr id="19" name="楕円 18">
            <a:extLst>
              <a:ext uri="{FF2B5EF4-FFF2-40B4-BE49-F238E27FC236}">
                <a16:creationId xmlns:a16="http://schemas.microsoft.com/office/drawing/2014/main" id="{3CB43C5A-6076-40FE-8ADD-69160F8FFA05}"/>
              </a:ext>
            </a:extLst>
          </p:cNvPr>
          <p:cNvSpPr/>
          <p:nvPr/>
        </p:nvSpPr>
        <p:spPr>
          <a:xfrm>
            <a:off x="1403648" y="1268760"/>
            <a:ext cx="6336704" cy="4851820"/>
          </a:xfrm>
          <a:prstGeom prst="ellipse">
            <a:avLst/>
          </a:prstGeom>
          <a:noFill/>
          <a:ln w="317500">
            <a:solidFill>
              <a:schemeClr val="accent6">
                <a:lumMod val="40000"/>
                <a:lumOff val="6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8"/>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移植治療はチーム医療</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2AF07DAF-14D5-4589-A098-0E15D4925267}"/>
              </a:ext>
            </a:extLst>
          </p:cNvPr>
          <p:cNvSpPr/>
          <p:nvPr/>
        </p:nvSpPr>
        <p:spPr>
          <a:xfrm>
            <a:off x="202542" y="4695087"/>
            <a:ext cx="2311619" cy="810334"/>
          </a:xfrm>
          <a:prstGeom prst="roundRect">
            <a:avLst>
              <a:gd name="adj" fmla="val 50000"/>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移植</a:t>
            </a:r>
            <a:endParaRPr kumimoji="1" lang="en-US" altLang="ja-JP" sz="2800" dirty="0">
              <a:solidFill>
                <a:schemeClr val="tx1"/>
              </a:solidFill>
            </a:endParaRPr>
          </a:p>
          <a:p>
            <a:pPr algn="ctr"/>
            <a:r>
              <a:rPr kumimoji="1" lang="ja-JP" altLang="en-US" sz="2000" dirty="0">
                <a:solidFill>
                  <a:schemeClr val="tx1"/>
                </a:solidFill>
              </a:rPr>
              <a:t>コーディネーター</a:t>
            </a:r>
          </a:p>
        </p:txBody>
      </p:sp>
      <p:sp>
        <p:nvSpPr>
          <p:cNvPr id="9" name="四角形: 角を丸くする 8">
            <a:extLst>
              <a:ext uri="{FF2B5EF4-FFF2-40B4-BE49-F238E27FC236}">
                <a16:creationId xmlns:a16="http://schemas.microsoft.com/office/drawing/2014/main" id="{F9229017-2886-4E55-9C92-241AC1E79D32}"/>
              </a:ext>
            </a:extLst>
          </p:cNvPr>
          <p:cNvSpPr/>
          <p:nvPr/>
        </p:nvSpPr>
        <p:spPr>
          <a:xfrm>
            <a:off x="695264" y="1469465"/>
            <a:ext cx="1605173" cy="471473"/>
          </a:xfrm>
          <a:prstGeom prst="roundRect">
            <a:avLst>
              <a:gd name="adj" fmla="val 50000"/>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薬剤師</a:t>
            </a:r>
          </a:p>
        </p:txBody>
      </p:sp>
      <p:sp>
        <p:nvSpPr>
          <p:cNvPr id="10" name="四角形: 角を丸くする 9">
            <a:extLst>
              <a:ext uri="{FF2B5EF4-FFF2-40B4-BE49-F238E27FC236}">
                <a16:creationId xmlns:a16="http://schemas.microsoft.com/office/drawing/2014/main" id="{BD07110E-369B-443A-91B3-C69DAD686802}"/>
              </a:ext>
            </a:extLst>
          </p:cNvPr>
          <p:cNvSpPr/>
          <p:nvPr/>
        </p:nvSpPr>
        <p:spPr>
          <a:xfrm>
            <a:off x="97799" y="3558595"/>
            <a:ext cx="1800200" cy="471473"/>
          </a:xfrm>
          <a:prstGeom prst="roundRect">
            <a:avLst>
              <a:gd name="adj" fmla="val 50000"/>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地域連携</a:t>
            </a:r>
          </a:p>
        </p:txBody>
      </p:sp>
      <p:sp>
        <p:nvSpPr>
          <p:cNvPr id="11" name="四角形: 角を丸くする 10">
            <a:extLst>
              <a:ext uri="{FF2B5EF4-FFF2-40B4-BE49-F238E27FC236}">
                <a16:creationId xmlns:a16="http://schemas.microsoft.com/office/drawing/2014/main" id="{BFD96827-38E0-4276-883A-BC6881B44B9A}"/>
              </a:ext>
            </a:extLst>
          </p:cNvPr>
          <p:cNvSpPr/>
          <p:nvPr/>
        </p:nvSpPr>
        <p:spPr>
          <a:xfrm>
            <a:off x="4964506" y="5943386"/>
            <a:ext cx="1605173" cy="471473"/>
          </a:xfrm>
          <a:prstGeom prst="roundRect">
            <a:avLst>
              <a:gd name="adj" fmla="val 50000"/>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指導医</a:t>
            </a:r>
          </a:p>
        </p:txBody>
      </p:sp>
      <p:sp>
        <p:nvSpPr>
          <p:cNvPr id="12" name="四角形: 角を丸くする 11">
            <a:extLst>
              <a:ext uri="{FF2B5EF4-FFF2-40B4-BE49-F238E27FC236}">
                <a16:creationId xmlns:a16="http://schemas.microsoft.com/office/drawing/2014/main" id="{EDDB3152-9700-49EE-94A2-13F79B809C52}"/>
              </a:ext>
            </a:extLst>
          </p:cNvPr>
          <p:cNvSpPr/>
          <p:nvPr/>
        </p:nvSpPr>
        <p:spPr>
          <a:xfrm>
            <a:off x="7426920" y="3521318"/>
            <a:ext cx="1681584" cy="432515"/>
          </a:xfrm>
          <a:prstGeom prst="roundRect">
            <a:avLst>
              <a:gd name="adj" fmla="val 50000"/>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リエゾン</a:t>
            </a:r>
          </a:p>
        </p:txBody>
      </p:sp>
      <p:sp>
        <p:nvSpPr>
          <p:cNvPr id="13" name="四角形: 角を丸くする 12">
            <a:extLst>
              <a:ext uri="{FF2B5EF4-FFF2-40B4-BE49-F238E27FC236}">
                <a16:creationId xmlns:a16="http://schemas.microsoft.com/office/drawing/2014/main" id="{06ACF0AE-E5CD-48FE-BE2F-36E4ACA6013D}"/>
              </a:ext>
            </a:extLst>
          </p:cNvPr>
          <p:cNvSpPr/>
          <p:nvPr/>
        </p:nvSpPr>
        <p:spPr>
          <a:xfrm>
            <a:off x="2514161" y="920136"/>
            <a:ext cx="1605173" cy="471473"/>
          </a:xfrm>
          <a:prstGeom prst="roundRect">
            <a:avLst>
              <a:gd name="adj" fmla="val 50000"/>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看護師</a:t>
            </a:r>
          </a:p>
        </p:txBody>
      </p:sp>
      <p:sp>
        <p:nvSpPr>
          <p:cNvPr id="14" name="四角形: 角を丸くする 13">
            <a:extLst>
              <a:ext uri="{FF2B5EF4-FFF2-40B4-BE49-F238E27FC236}">
                <a16:creationId xmlns:a16="http://schemas.microsoft.com/office/drawing/2014/main" id="{50CEBEFA-C8F7-4101-A323-2EA08F13D0E1}"/>
              </a:ext>
            </a:extLst>
          </p:cNvPr>
          <p:cNvSpPr/>
          <p:nvPr/>
        </p:nvSpPr>
        <p:spPr>
          <a:xfrm>
            <a:off x="4722164" y="930281"/>
            <a:ext cx="1780792" cy="471473"/>
          </a:xfrm>
          <a:prstGeom prst="roundRect">
            <a:avLst>
              <a:gd name="adj" fmla="val 50000"/>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検査技師</a:t>
            </a:r>
          </a:p>
        </p:txBody>
      </p:sp>
      <p:sp>
        <p:nvSpPr>
          <p:cNvPr id="15" name="四角形: 角を丸くする 14">
            <a:extLst>
              <a:ext uri="{FF2B5EF4-FFF2-40B4-BE49-F238E27FC236}">
                <a16:creationId xmlns:a16="http://schemas.microsoft.com/office/drawing/2014/main" id="{5B289627-2AE6-4365-AB14-9EB35969E918}"/>
              </a:ext>
            </a:extLst>
          </p:cNvPr>
          <p:cNvSpPr/>
          <p:nvPr/>
        </p:nvSpPr>
        <p:spPr>
          <a:xfrm>
            <a:off x="6357957" y="1614113"/>
            <a:ext cx="1909755" cy="432515"/>
          </a:xfrm>
          <a:prstGeom prst="roundRect">
            <a:avLst>
              <a:gd name="adj" fmla="val 50000"/>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緩和ケア</a:t>
            </a:r>
          </a:p>
        </p:txBody>
      </p:sp>
      <p:sp>
        <p:nvSpPr>
          <p:cNvPr id="16" name="四角形: 角を丸くする 15">
            <a:extLst>
              <a:ext uri="{FF2B5EF4-FFF2-40B4-BE49-F238E27FC236}">
                <a16:creationId xmlns:a16="http://schemas.microsoft.com/office/drawing/2014/main" id="{49F99B3D-BE5B-45CC-B1CB-9306042475DD}"/>
              </a:ext>
            </a:extLst>
          </p:cNvPr>
          <p:cNvSpPr/>
          <p:nvPr/>
        </p:nvSpPr>
        <p:spPr>
          <a:xfrm>
            <a:off x="7129182" y="4883997"/>
            <a:ext cx="1475265" cy="432515"/>
          </a:xfrm>
          <a:prstGeom prst="roundRect">
            <a:avLst>
              <a:gd name="adj" fmla="val 50000"/>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栄養部</a:t>
            </a:r>
          </a:p>
        </p:txBody>
      </p:sp>
      <p:sp>
        <p:nvSpPr>
          <p:cNvPr id="17" name="四角形: 角を丸くする 16">
            <a:extLst>
              <a:ext uri="{FF2B5EF4-FFF2-40B4-BE49-F238E27FC236}">
                <a16:creationId xmlns:a16="http://schemas.microsoft.com/office/drawing/2014/main" id="{B4A9961F-E6C9-454B-99A7-DEE46433339B}"/>
              </a:ext>
            </a:extLst>
          </p:cNvPr>
          <p:cNvSpPr/>
          <p:nvPr/>
        </p:nvSpPr>
        <p:spPr>
          <a:xfrm>
            <a:off x="2216883" y="5981863"/>
            <a:ext cx="1605173" cy="471473"/>
          </a:xfrm>
          <a:prstGeom prst="roundRect">
            <a:avLst>
              <a:gd name="adj" fmla="val 50000"/>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リハビリ</a:t>
            </a:r>
          </a:p>
        </p:txBody>
      </p:sp>
      <p:sp>
        <p:nvSpPr>
          <p:cNvPr id="18" name="四角形: 角を丸くする 17">
            <a:extLst>
              <a:ext uri="{FF2B5EF4-FFF2-40B4-BE49-F238E27FC236}">
                <a16:creationId xmlns:a16="http://schemas.microsoft.com/office/drawing/2014/main" id="{C4E5EC12-9DFD-4CBF-A8D4-B2228A7FCC1B}"/>
              </a:ext>
            </a:extLst>
          </p:cNvPr>
          <p:cNvSpPr/>
          <p:nvPr/>
        </p:nvSpPr>
        <p:spPr>
          <a:xfrm>
            <a:off x="3744807" y="3558594"/>
            <a:ext cx="1605173" cy="471473"/>
          </a:xfrm>
          <a:prstGeom prst="roundRect">
            <a:avLst>
              <a:gd name="adj" fmla="val 50000"/>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主治医</a:t>
            </a:r>
          </a:p>
        </p:txBody>
      </p:sp>
    </p:spTree>
    <p:extLst>
      <p:ext uri="{BB962C8B-B14F-4D97-AF65-F5344CB8AC3E}">
        <p14:creationId xmlns:p14="http://schemas.microsoft.com/office/powerpoint/2010/main" val="77902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8"/>
          <p:cNvSpPr txBox="1">
            <a:spLocks noChangeArrowheads="1"/>
          </p:cNvSpPr>
          <p:nvPr/>
        </p:nvSpPr>
        <p:spPr bwMode="auto">
          <a:xfrm>
            <a:off x="252536" y="836712"/>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ja-JP" altLang="en-US" sz="3600" dirty="0">
                <a:latin typeface="+mj-ea"/>
              </a:rPr>
              <a:t>ご清聴ありがとうございました。</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241424" y="149842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ACB34A1-6E49-4035-A94A-DD1AF517D5C6}"/>
              </a:ext>
            </a:extLst>
          </p:cNvPr>
          <p:cNvSpPr txBox="1"/>
          <p:nvPr/>
        </p:nvSpPr>
        <p:spPr>
          <a:xfrm>
            <a:off x="3923928" y="4293096"/>
            <a:ext cx="4680520" cy="1291379"/>
          </a:xfrm>
          <a:prstGeom prst="rect">
            <a:avLst/>
          </a:prstGeom>
          <a:noFill/>
        </p:spPr>
        <p:txBody>
          <a:bodyPr wrap="square" rtlCol="0">
            <a:spAutoFit/>
          </a:bodyPr>
          <a:lstStyle/>
          <a:p>
            <a:pPr>
              <a:lnSpc>
                <a:spcPct val="150000"/>
              </a:lnSpc>
            </a:pPr>
            <a:r>
              <a:rPr kumimoji="1" lang="ja-JP" altLang="en-US" dirty="0"/>
              <a:t>いつも大変お世話になっております。</a:t>
            </a:r>
            <a:endParaRPr kumimoji="1" lang="en-US" altLang="ja-JP" dirty="0"/>
          </a:p>
          <a:p>
            <a:pPr>
              <a:lnSpc>
                <a:spcPct val="150000"/>
              </a:lnSpc>
            </a:pPr>
            <a:r>
              <a:rPr kumimoji="1" lang="ja-JP" altLang="en-US" dirty="0"/>
              <a:t>今日の話が少しでも役立てれば幸いです。</a:t>
            </a:r>
            <a:endParaRPr kumimoji="1" lang="en-US" altLang="ja-JP" dirty="0"/>
          </a:p>
          <a:p>
            <a:pPr>
              <a:lnSpc>
                <a:spcPct val="150000"/>
              </a:lnSpc>
            </a:pPr>
            <a:r>
              <a:rPr lang="ja-JP" altLang="en-US" dirty="0"/>
              <a:t>今後ともよろしくお願いします。</a:t>
            </a:r>
            <a:endParaRPr lang="en-US" altLang="ja-JP" dirty="0"/>
          </a:p>
        </p:txBody>
      </p:sp>
    </p:spTree>
    <p:extLst>
      <p:ext uri="{BB962C8B-B14F-4D97-AF65-F5344CB8AC3E}">
        <p14:creationId xmlns:p14="http://schemas.microsoft.com/office/powerpoint/2010/main" val="305604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Text Box 2">
            <a:extLst>
              <a:ext uri="{FF2B5EF4-FFF2-40B4-BE49-F238E27FC236}">
                <a16:creationId xmlns:a16="http://schemas.microsoft.com/office/drawing/2014/main" id="{A244512F-3B46-42F8-9087-9FCE970DD3C7}"/>
              </a:ext>
            </a:extLst>
          </p:cNvPr>
          <p:cNvSpPr txBox="1">
            <a:spLocks noChangeArrowheads="1"/>
          </p:cNvSpPr>
          <p:nvPr/>
        </p:nvSpPr>
        <p:spPr bwMode="auto">
          <a:xfrm>
            <a:off x="6615992" y="1064695"/>
            <a:ext cx="1210733" cy="338554"/>
          </a:xfrm>
          <a:prstGeom prst="rect">
            <a:avLst/>
          </a:prstGeom>
          <a:noFill/>
          <a:ln w="9525">
            <a:noFill/>
            <a:miter lim="800000"/>
            <a:headEnd/>
            <a:tailEnd/>
          </a:ln>
          <a:effectLst/>
        </p:spPr>
        <p:txBody>
          <a:bodyPr>
            <a:spAutoFit/>
          </a:bodyPr>
          <a:lstStyle/>
          <a:p>
            <a:pPr algn="ctr">
              <a:spcBef>
                <a:spcPct val="50000"/>
              </a:spcBef>
            </a:pPr>
            <a:r>
              <a:rPr lang="ja-JP" altLang="en-US">
                <a:solidFill>
                  <a:schemeClr val="tx1"/>
                </a:solidFill>
                <a:latin typeface="Tahoma" pitchFamily="34" charset="0"/>
              </a:rPr>
              <a:t>副作用</a:t>
            </a:r>
          </a:p>
        </p:txBody>
      </p:sp>
      <p:sp>
        <p:nvSpPr>
          <p:cNvPr id="7" name="Text Box 3">
            <a:extLst>
              <a:ext uri="{FF2B5EF4-FFF2-40B4-BE49-F238E27FC236}">
                <a16:creationId xmlns:a16="http://schemas.microsoft.com/office/drawing/2014/main" id="{A167C892-5731-4CE2-9F71-946D550D4EC0}"/>
              </a:ext>
            </a:extLst>
          </p:cNvPr>
          <p:cNvSpPr txBox="1">
            <a:spLocks noChangeArrowheads="1"/>
          </p:cNvSpPr>
          <p:nvPr/>
        </p:nvSpPr>
        <p:spPr bwMode="auto">
          <a:xfrm>
            <a:off x="6715471" y="5663822"/>
            <a:ext cx="1000478" cy="338554"/>
          </a:xfrm>
          <a:prstGeom prst="rect">
            <a:avLst/>
          </a:prstGeom>
          <a:noFill/>
          <a:ln w="9525">
            <a:noFill/>
            <a:miter lim="800000"/>
            <a:headEnd/>
            <a:tailEnd/>
          </a:ln>
          <a:effectLst/>
        </p:spPr>
        <p:txBody>
          <a:bodyPr>
            <a:spAutoFit/>
          </a:bodyPr>
          <a:lstStyle/>
          <a:p>
            <a:pPr algn="ctr">
              <a:spcBef>
                <a:spcPct val="50000"/>
              </a:spcBef>
            </a:pPr>
            <a:r>
              <a:rPr lang="ja-JP" altLang="en-US" dirty="0">
                <a:solidFill>
                  <a:schemeClr val="tx1"/>
                </a:solidFill>
                <a:latin typeface="Tahoma" pitchFamily="34" charset="0"/>
              </a:rPr>
              <a:t>用量</a:t>
            </a:r>
          </a:p>
        </p:txBody>
      </p:sp>
      <p:sp>
        <p:nvSpPr>
          <p:cNvPr id="8" name="Line 11">
            <a:extLst>
              <a:ext uri="{FF2B5EF4-FFF2-40B4-BE49-F238E27FC236}">
                <a16:creationId xmlns:a16="http://schemas.microsoft.com/office/drawing/2014/main" id="{7420949E-8A94-4566-8C95-1FB7F6ADBB13}"/>
              </a:ext>
            </a:extLst>
          </p:cNvPr>
          <p:cNvSpPr>
            <a:spLocks noChangeShapeType="1"/>
          </p:cNvSpPr>
          <p:nvPr/>
        </p:nvSpPr>
        <p:spPr bwMode="auto">
          <a:xfrm rot="-5400000">
            <a:off x="3876933" y="1450373"/>
            <a:ext cx="1588" cy="6678788"/>
          </a:xfrm>
          <a:prstGeom prst="line">
            <a:avLst/>
          </a:prstGeom>
          <a:noFill/>
          <a:ln w="28575">
            <a:solidFill>
              <a:schemeClr val="tx1"/>
            </a:solidFill>
            <a:prstDash val="sysDot"/>
            <a:miter lim="800000"/>
            <a:headEnd/>
            <a:tailEnd/>
          </a:ln>
          <a:effectLst/>
        </p:spPr>
        <p:txBody>
          <a:bodyPr wrap="none"/>
          <a:lstStyle/>
          <a:p>
            <a:endParaRPr lang="ja-JP" altLang="en-US"/>
          </a:p>
        </p:txBody>
      </p:sp>
      <p:grpSp>
        <p:nvGrpSpPr>
          <p:cNvPr id="9" name="グループ化 8">
            <a:extLst>
              <a:ext uri="{FF2B5EF4-FFF2-40B4-BE49-F238E27FC236}">
                <a16:creationId xmlns:a16="http://schemas.microsoft.com/office/drawing/2014/main" id="{398B4FCF-9D2C-4779-B453-CD8E041088D2}"/>
              </a:ext>
            </a:extLst>
          </p:cNvPr>
          <p:cNvGrpSpPr/>
          <p:nvPr/>
        </p:nvGrpSpPr>
        <p:grpSpPr>
          <a:xfrm>
            <a:off x="-108520" y="3765034"/>
            <a:ext cx="3337841" cy="2564031"/>
            <a:chOff x="-141922" y="3179763"/>
            <a:chExt cx="3755072" cy="2564031"/>
          </a:xfrm>
        </p:grpSpPr>
        <p:sp>
          <p:nvSpPr>
            <p:cNvPr id="10" name="Text Box 5">
              <a:extLst>
                <a:ext uri="{FF2B5EF4-FFF2-40B4-BE49-F238E27FC236}">
                  <a16:creationId xmlns:a16="http://schemas.microsoft.com/office/drawing/2014/main" id="{CD073EB1-0161-4961-B4D7-7CCF44315886}"/>
                </a:ext>
              </a:extLst>
            </p:cNvPr>
            <p:cNvSpPr txBox="1">
              <a:spLocks noChangeArrowheads="1"/>
            </p:cNvSpPr>
            <p:nvPr/>
          </p:nvSpPr>
          <p:spPr bwMode="auto">
            <a:xfrm>
              <a:off x="-141922" y="5097463"/>
              <a:ext cx="3310572" cy="646331"/>
            </a:xfrm>
            <a:prstGeom prst="rect">
              <a:avLst/>
            </a:prstGeom>
            <a:noFill/>
            <a:ln w="9525">
              <a:noFill/>
              <a:miter lim="800000"/>
              <a:headEnd/>
              <a:tailEnd/>
            </a:ln>
            <a:effectLst/>
          </p:spPr>
          <p:txBody>
            <a:bodyPr wrap="square">
              <a:spAutoFit/>
            </a:bodyPr>
            <a:lstStyle/>
            <a:p>
              <a:pPr algn="r">
                <a:spcBef>
                  <a:spcPts val="0"/>
                </a:spcBef>
              </a:pPr>
              <a:r>
                <a:rPr lang="ja-JP" altLang="en-US" dirty="0">
                  <a:solidFill>
                    <a:srgbClr val="663300"/>
                  </a:solidFill>
                  <a:latin typeface="Tahoma" pitchFamily="34" charset="0"/>
                </a:rPr>
                <a:t>化学療法</a:t>
              </a:r>
              <a:endParaRPr lang="en-US" altLang="ja-JP" dirty="0">
                <a:solidFill>
                  <a:srgbClr val="663300"/>
                </a:solidFill>
                <a:latin typeface="Tahoma" pitchFamily="34" charset="0"/>
              </a:endParaRPr>
            </a:p>
            <a:p>
              <a:pPr algn="r">
                <a:spcBef>
                  <a:spcPts val="0"/>
                </a:spcBef>
              </a:pPr>
              <a:r>
                <a:rPr lang="ja-JP" altLang="en-US" dirty="0">
                  <a:solidFill>
                    <a:srgbClr val="663300"/>
                  </a:solidFill>
                  <a:latin typeface="Tahoma" pitchFamily="34" charset="0"/>
                </a:rPr>
                <a:t>（血液毒性に合わせる。）</a:t>
              </a:r>
            </a:p>
          </p:txBody>
        </p:sp>
        <p:sp>
          <p:nvSpPr>
            <p:cNvPr id="11" name="Line 6">
              <a:extLst>
                <a:ext uri="{FF2B5EF4-FFF2-40B4-BE49-F238E27FC236}">
                  <a16:creationId xmlns:a16="http://schemas.microsoft.com/office/drawing/2014/main" id="{79DAB5F2-E7CD-4A2E-BAD2-DAA80B8DC43C}"/>
                </a:ext>
              </a:extLst>
            </p:cNvPr>
            <p:cNvSpPr>
              <a:spLocks noChangeShapeType="1"/>
            </p:cNvSpPr>
            <p:nvPr/>
          </p:nvSpPr>
          <p:spPr bwMode="auto">
            <a:xfrm flipV="1">
              <a:off x="3101975" y="5073650"/>
              <a:ext cx="482600" cy="211138"/>
            </a:xfrm>
            <a:prstGeom prst="line">
              <a:avLst/>
            </a:prstGeom>
            <a:noFill/>
            <a:ln w="28575">
              <a:solidFill>
                <a:srgbClr val="663300"/>
              </a:solidFill>
              <a:miter lim="800000"/>
              <a:headEnd/>
              <a:tailEnd type="triangle" w="med" len="med"/>
            </a:ln>
            <a:effectLst/>
          </p:spPr>
          <p:txBody>
            <a:bodyPr wrap="none"/>
            <a:lstStyle/>
            <a:p>
              <a:endParaRPr lang="ja-JP" altLang="en-US"/>
            </a:p>
          </p:txBody>
        </p:sp>
        <p:sp>
          <p:nvSpPr>
            <p:cNvPr id="12" name="Line 12">
              <a:extLst>
                <a:ext uri="{FF2B5EF4-FFF2-40B4-BE49-F238E27FC236}">
                  <a16:creationId xmlns:a16="http://schemas.microsoft.com/office/drawing/2014/main" id="{61F5EBED-E7BE-4317-A13B-DF50D080FD7A}"/>
                </a:ext>
              </a:extLst>
            </p:cNvPr>
            <p:cNvSpPr>
              <a:spLocks noChangeShapeType="1"/>
            </p:cNvSpPr>
            <p:nvPr/>
          </p:nvSpPr>
          <p:spPr bwMode="auto">
            <a:xfrm rot="5400000" flipV="1">
              <a:off x="2097087" y="1676401"/>
              <a:ext cx="4763" cy="3027362"/>
            </a:xfrm>
            <a:prstGeom prst="line">
              <a:avLst/>
            </a:prstGeom>
            <a:noFill/>
            <a:ln w="28575">
              <a:solidFill>
                <a:srgbClr val="663300"/>
              </a:solidFill>
              <a:miter lim="800000"/>
              <a:headEnd/>
              <a:tailEnd/>
            </a:ln>
            <a:effectLst/>
          </p:spPr>
          <p:txBody>
            <a:bodyPr wrap="none"/>
            <a:lstStyle/>
            <a:p>
              <a:endParaRPr lang="ja-JP" altLang="en-US"/>
            </a:p>
          </p:txBody>
        </p:sp>
        <p:sp>
          <p:nvSpPr>
            <p:cNvPr id="13" name="Line 14">
              <a:extLst>
                <a:ext uri="{FF2B5EF4-FFF2-40B4-BE49-F238E27FC236}">
                  <a16:creationId xmlns:a16="http://schemas.microsoft.com/office/drawing/2014/main" id="{5736DB55-A9B5-4A5F-B78C-341D70DD29FE}"/>
                </a:ext>
              </a:extLst>
            </p:cNvPr>
            <p:cNvSpPr>
              <a:spLocks noChangeShapeType="1"/>
            </p:cNvSpPr>
            <p:nvPr/>
          </p:nvSpPr>
          <p:spPr bwMode="auto">
            <a:xfrm rot="-5400000">
              <a:off x="2655094" y="4125119"/>
              <a:ext cx="1890712" cy="0"/>
            </a:xfrm>
            <a:prstGeom prst="line">
              <a:avLst/>
            </a:prstGeom>
            <a:noFill/>
            <a:ln w="28575">
              <a:solidFill>
                <a:srgbClr val="663300"/>
              </a:solidFill>
              <a:miter lim="800000"/>
              <a:headEnd/>
              <a:tailEnd/>
            </a:ln>
            <a:effectLst/>
          </p:spPr>
          <p:txBody>
            <a:bodyPr wrap="none"/>
            <a:lstStyle/>
            <a:p>
              <a:endParaRPr lang="ja-JP" altLang="en-US"/>
            </a:p>
          </p:txBody>
        </p:sp>
      </p:grpSp>
      <p:grpSp>
        <p:nvGrpSpPr>
          <p:cNvPr id="14" name="グループ化 13">
            <a:extLst>
              <a:ext uri="{FF2B5EF4-FFF2-40B4-BE49-F238E27FC236}">
                <a16:creationId xmlns:a16="http://schemas.microsoft.com/office/drawing/2014/main" id="{EA16FF99-31E0-4F77-843A-D97DBD5BF2FA}"/>
              </a:ext>
            </a:extLst>
          </p:cNvPr>
          <p:cNvGrpSpPr/>
          <p:nvPr/>
        </p:nvGrpSpPr>
        <p:grpSpPr>
          <a:xfrm>
            <a:off x="538337" y="2341045"/>
            <a:ext cx="6913983" cy="3980081"/>
            <a:chOff x="585788" y="1755775"/>
            <a:chExt cx="7778231" cy="3980081"/>
          </a:xfrm>
        </p:grpSpPr>
        <p:sp>
          <p:nvSpPr>
            <p:cNvPr id="15" name="Text Box 4">
              <a:extLst>
                <a:ext uri="{FF2B5EF4-FFF2-40B4-BE49-F238E27FC236}">
                  <a16:creationId xmlns:a16="http://schemas.microsoft.com/office/drawing/2014/main" id="{8CBC173F-7EEE-46F9-800A-661F82DE7F1B}"/>
                </a:ext>
              </a:extLst>
            </p:cNvPr>
            <p:cNvSpPr txBox="1">
              <a:spLocks noChangeArrowheads="1"/>
            </p:cNvSpPr>
            <p:nvPr/>
          </p:nvSpPr>
          <p:spPr bwMode="auto">
            <a:xfrm>
              <a:off x="4694237" y="5089525"/>
              <a:ext cx="3669782" cy="646331"/>
            </a:xfrm>
            <a:prstGeom prst="rect">
              <a:avLst/>
            </a:prstGeom>
            <a:noFill/>
            <a:ln w="9525">
              <a:noFill/>
              <a:miter lim="800000"/>
              <a:headEnd/>
              <a:tailEnd/>
            </a:ln>
            <a:effectLst/>
          </p:spPr>
          <p:txBody>
            <a:bodyPr wrap="square">
              <a:spAutoFit/>
            </a:bodyPr>
            <a:lstStyle/>
            <a:p>
              <a:pPr>
                <a:spcBef>
                  <a:spcPts val="0"/>
                </a:spcBef>
              </a:pPr>
              <a:r>
                <a:rPr lang="ja-JP" altLang="en-US" dirty="0">
                  <a:solidFill>
                    <a:srgbClr val="CC0000"/>
                  </a:solidFill>
                  <a:latin typeface="Tahoma" pitchFamily="34" charset="0"/>
                </a:rPr>
                <a:t>超大量化学療法</a:t>
              </a:r>
              <a:endParaRPr lang="en-US" altLang="ja-JP" dirty="0">
                <a:solidFill>
                  <a:srgbClr val="CC0000"/>
                </a:solidFill>
                <a:latin typeface="Tahoma" pitchFamily="34" charset="0"/>
              </a:endParaRPr>
            </a:p>
            <a:p>
              <a:pPr>
                <a:spcBef>
                  <a:spcPts val="0"/>
                </a:spcBef>
              </a:pPr>
              <a:r>
                <a:rPr lang="ja-JP" altLang="en-US" dirty="0">
                  <a:solidFill>
                    <a:srgbClr val="CC0000"/>
                  </a:solidFill>
                  <a:latin typeface="Tahoma" pitchFamily="34" charset="0"/>
                </a:rPr>
                <a:t>（血液以外の毒性に合わせる）</a:t>
              </a:r>
              <a:endParaRPr lang="en-US" altLang="ja-JP" dirty="0">
                <a:solidFill>
                  <a:srgbClr val="CC0000"/>
                </a:solidFill>
                <a:latin typeface="Tahoma" pitchFamily="34" charset="0"/>
              </a:endParaRPr>
            </a:p>
          </p:txBody>
        </p:sp>
        <p:sp>
          <p:nvSpPr>
            <p:cNvPr id="16" name="Line 7">
              <a:extLst>
                <a:ext uri="{FF2B5EF4-FFF2-40B4-BE49-F238E27FC236}">
                  <a16:creationId xmlns:a16="http://schemas.microsoft.com/office/drawing/2014/main" id="{519DA7C9-AB86-4EEA-83D2-AB2F2B546D51}"/>
                </a:ext>
              </a:extLst>
            </p:cNvPr>
            <p:cNvSpPr>
              <a:spLocks noChangeShapeType="1"/>
            </p:cNvSpPr>
            <p:nvPr/>
          </p:nvSpPr>
          <p:spPr bwMode="auto">
            <a:xfrm>
              <a:off x="4300538" y="5073650"/>
              <a:ext cx="428625" cy="228600"/>
            </a:xfrm>
            <a:prstGeom prst="line">
              <a:avLst/>
            </a:prstGeom>
            <a:noFill/>
            <a:ln w="28575">
              <a:solidFill>
                <a:srgbClr val="CC0000"/>
              </a:solidFill>
              <a:miter lim="800000"/>
              <a:headEnd type="triangle" w="med" len="med"/>
              <a:tailEnd/>
            </a:ln>
            <a:effectLst/>
          </p:spPr>
          <p:txBody>
            <a:bodyPr wrap="none"/>
            <a:lstStyle/>
            <a:p>
              <a:endParaRPr lang="ja-JP" altLang="en-US"/>
            </a:p>
          </p:txBody>
        </p:sp>
        <p:sp>
          <p:nvSpPr>
            <p:cNvPr id="17" name="Line 13">
              <a:extLst>
                <a:ext uri="{FF2B5EF4-FFF2-40B4-BE49-F238E27FC236}">
                  <a16:creationId xmlns:a16="http://schemas.microsoft.com/office/drawing/2014/main" id="{E33F4951-400A-44CF-B7F2-E27B06CB923D}"/>
                </a:ext>
              </a:extLst>
            </p:cNvPr>
            <p:cNvSpPr>
              <a:spLocks noChangeShapeType="1"/>
            </p:cNvSpPr>
            <p:nvPr/>
          </p:nvSpPr>
          <p:spPr bwMode="auto">
            <a:xfrm rot="-5400000">
              <a:off x="2451894" y="-110331"/>
              <a:ext cx="0" cy="3732212"/>
            </a:xfrm>
            <a:prstGeom prst="line">
              <a:avLst/>
            </a:prstGeom>
            <a:noFill/>
            <a:ln w="28575">
              <a:solidFill>
                <a:srgbClr val="CC0000"/>
              </a:solidFill>
              <a:miter lim="800000"/>
              <a:headEnd/>
              <a:tailEnd/>
            </a:ln>
            <a:effectLst/>
          </p:spPr>
          <p:txBody>
            <a:bodyPr wrap="none"/>
            <a:lstStyle/>
            <a:p>
              <a:endParaRPr lang="ja-JP" altLang="en-US"/>
            </a:p>
          </p:txBody>
        </p:sp>
        <p:sp>
          <p:nvSpPr>
            <p:cNvPr id="18" name="Line 15">
              <a:extLst>
                <a:ext uri="{FF2B5EF4-FFF2-40B4-BE49-F238E27FC236}">
                  <a16:creationId xmlns:a16="http://schemas.microsoft.com/office/drawing/2014/main" id="{27C2DE9A-4572-46B3-993B-B1B16625C801}"/>
                </a:ext>
              </a:extLst>
            </p:cNvPr>
            <p:cNvSpPr>
              <a:spLocks noChangeShapeType="1"/>
            </p:cNvSpPr>
            <p:nvPr/>
          </p:nvSpPr>
          <p:spPr bwMode="auto">
            <a:xfrm rot="-5400000">
              <a:off x="2661444" y="3396456"/>
              <a:ext cx="3295650" cy="14288"/>
            </a:xfrm>
            <a:prstGeom prst="line">
              <a:avLst/>
            </a:prstGeom>
            <a:noFill/>
            <a:ln w="28575">
              <a:solidFill>
                <a:srgbClr val="CC0000"/>
              </a:solidFill>
              <a:miter lim="800000"/>
              <a:headEnd/>
              <a:tailEnd/>
            </a:ln>
            <a:effectLst/>
          </p:spPr>
          <p:txBody>
            <a:bodyPr wrap="none"/>
            <a:lstStyle/>
            <a:p>
              <a:endParaRPr lang="ja-JP" altLang="en-US"/>
            </a:p>
          </p:txBody>
        </p:sp>
      </p:grpSp>
      <p:sp>
        <p:nvSpPr>
          <p:cNvPr id="19" name="Line 16">
            <a:extLst>
              <a:ext uri="{FF2B5EF4-FFF2-40B4-BE49-F238E27FC236}">
                <a16:creationId xmlns:a16="http://schemas.microsoft.com/office/drawing/2014/main" id="{6A2B0421-7723-4440-9C19-250FB3A6CA7F}"/>
              </a:ext>
            </a:extLst>
          </p:cNvPr>
          <p:cNvSpPr>
            <a:spLocks noChangeShapeType="1"/>
          </p:cNvSpPr>
          <p:nvPr/>
        </p:nvSpPr>
        <p:spPr bwMode="auto">
          <a:xfrm flipV="1">
            <a:off x="515755" y="1510783"/>
            <a:ext cx="0" cy="4121150"/>
          </a:xfrm>
          <a:prstGeom prst="line">
            <a:avLst/>
          </a:prstGeom>
          <a:noFill/>
          <a:ln w="28575">
            <a:solidFill>
              <a:schemeClr val="tx1"/>
            </a:solidFill>
            <a:miter lim="800000"/>
            <a:headEnd/>
            <a:tailEnd type="arrow" w="med" len="med"/>
          </a:ln>
          <a:effectLst/>
        </p:spPr>
        <p:txBody>
          <a:bodyPr wrap="none"/>
          <a:lstStyle/>
          <a:p>
            <a:endParaRPr lang="ja-JP" altLang="en-US"/>
          </a:p>
        </p:txBody>
      </p:sp>
      <p:sp>
        <p:nvSpPr>
          <p:cNvPr id="20" name="Line 17">
            <a:extLst>
              <a:ext uri="{FF2B5EF4-FFF2-40B4-BE49-F238E27FC236}">
                <a16:creationId xmlns:a16="http://schemas.microsoft.com/office/drawing/2014/main" id="{381D16A6-AF39-45B2-8B0A-96BAFF213604}"/>
              </a:ext>
            </a:extLst>
          </p:cNvPr>
          <p:cNvSpPr>
            <a:spLocks noChangeShapeType="1"/>
          </p:cNvSpPr>
          <p:nvPr/>
        </p:nvSpPr>
        <p:spPr bwMode="auto">
          <a:xfrm>
            <a:off x="515756" y="5631933"/>
            <a:ext cx="6716889" cy="0"/>
          </a:xfrm>
          <a:prstGeom prst="line">
            <a:avLst/>
          </a:prstGeom>
          <a:noFill/>
          <a:ln w="28575">
            <a:solidFill>
              <a:schemeClr val="tx1"/>
            </a:solidFill>
            <a:miter lim="800000"/>
            <a:headEnd/>
            <a:tailEnd type="arrow" w="med" len="med"/>
          </a:ln>
          <a:effectLst/>
        </p:spPr>
        <p:txBody>
          <a:bodyPr wrap="none"/>
          <a:lstStyle/>
          <a:p>
            <a:endParaRPr lang="ja-JP" altLang="en-US"/>
          </a:p>
        </p:txBody>
      </p:sp>
      <p:sp>
        <p:nvSpPr>
          <p:cNvPr id="21" name="Line 18">
            <a:extLst>
              <a:ext uri="{FF2B5EF4-FFF2-40B4-BE49-F238E27FC236}">
                <a16:creationId xmlns:a16="http://schemas.microsoft.com/office/drawing/2014/main" id="{3E6BE6FC-0EE7-46AB-902D-E0CF51B37249}"/>
              </a:ext>
            </a:extLst>
          </p:cNvPr>
          <p:cNvSpPr>
            <a:spLocks noChangeShapeType="1"/>
          </p:cNvSpPr>
          <p:nvPr/>
        </p:nvSpPr>
        <p:spPr bwMode="auto">
          <a:xfrm flipV="1">
            <a:off x="7215710" y="1502853"/>
            <a:ext cx="0" cy="4125913"/>
          </a:xfrm>
          <a:prstGeom prst="line">
            <a:avLst/>
          </a:prstGeom>
          <a:noFill/>
          <a:ln w="28575">
            <a:solidFill>
              <a:schemeClr val="tx1"/>
            </a:solidFill>
            <a:miter lim="800000"/>
            <a:headEnd/>
            <a:tailEnd type="arrow" w="med" len="med"/>
          </a:ln>
          <a:effectLst/>
        </p:spPr>
        <p:txBody>
          <a:bodyPr wrap="none"/>
          <a:lstStyle/>
          <a:p>
            <a:endParaRPr lang="ja-JP" altLang="en-US"/>
          </a:p>
        </p:txBody>
      </p:sp>
      <p:sp>
        <p:nvSpPr>
          <p:cNvPr id="22" name="Text Box 19">
            <a:extLst>
              <a:ext uri="{FF2B5EF4-FFF2-40B4-BE49-F238E27FC236}">
                <a16:creationId xmlns:a16="http://schemas.microsoft.com/office/drawing/2014/main" id="{8338DAB8-CB59-4DA2-ABEE-A05A68A2D9B5}"/>
              </a:ext>
            </a:extLst>
          </p:cNvPr>
          <p:cNvSpPr txBox="1">
            <a:spLocks noChangeArrowheads="1"/>
          </p:cNvSpPr>
          <p:nvPr/>
        </p:nvSpPr>
        <p:spPr bwMode="auto">
          <a:xfrm>
            <a:off x="7191017" y="4388126"/>
            <a:ext cx="2318449" cy="723275"/>
          </a:xfrm>
          <a:prstGeom prst="rect">
            <a:avLst/>
          </a:prstGeom>
          <a:noFill/>
          <a:ln w="9525">
            <a:noFill/>
            <a:miter lim="800000"/>
            <a:headEnd/>
            <a:tailEnd/>
          </a:ln>
          <a:effectLst/>
        </p:spPr>
        <p:txBody>
          <a:bodyPr wrap="square">
            <a:spAutoFit/>
          </a:bodyPr>
          <a:lstStyle/>
          <a:p>
            <a:pPr>
              <a:spcBef>
                <a:spcPct val="50000"/>
              </a:spcBef>
            </a:pPr>
            <a:r>
              <a:rPr lang="ja-JP" altLang="en-US" sz="2300" dirty="0">
                <a:solidFill>
                  <a:schemeClr val="tx1"/>
                </a:solidFill>
                <a:latin typeface="Tahoma" pitchFamily="34" charset="0"/>
              </a:rPr>
              <a:t>容量規定毒性</a:t>
            </a:r>
            <a:endParaRPr lang="en-US" altLang="ja-JP" sz="2300" dirty="0">
              <a:solidFill>
                <a:schemeClr val="tx1"/>
              </a:solidFill>
              <a:latin typeface="Tahoma" pitchFamily="34" charset="0"/>
            </a:endParaRPr>
          </a:p>
          <a:p>
            <a:pPr>
              <a:spcBef>
                <a:spcPct val="50000"/>
              </a:spcBef>
            </a:pPr>
            <a:r>
              <a:rPr lang="en-US" altLang="ja-JP" sz="1200" dirty="0">
                <a:latin typeface="Tahoma" pitchFamily="34" charset="0"/>
              </a:rPr>
              <a:t>(dose limiting </a:t>
            </a:r>
            <a:r>
              <a:rPr lang="en-US" altLang="ja-JP" sz="1200" dirty="0" err="1">
                <a:latin typeface="Tahoma" pitchFamily="34" charset="0"/>
              </a:rPr>
              <a:t>toxicity:DLT</a:t>
            </a:r>
            <a:r>
              <a:rPr lang="en-US" altLang="ja-JP" sz="1200" dirty="0">
                <a:latin typeface="Tahoma" pitchFamily="34" charset="0"/>
              </a:rPr>
              <a:t>)</a:t>
            </a:r>
            <a:endParaRPr lang="ja-JP" altLang="en-US" sz="1200" dirty="0">
              <a:solidFill>
                <a:schemeClr val="tx1"/>
              </a:solidFill>
              <a:latin typeface="Tahoma" pitchFamily="34" charset="0"/>
            </a:endParaRPr>
          </a:p>
        </p:txBody>
      </p:sp>
      <p:grpSp>
        <p:nvGrpSpPr>
          <p:cNvPr id="23" name="グループ化 22">
            <a:extLst>
              <a:ext uri="{FF2B5EF4-FFF2-40B4-BE49-F238E27FC236}">
                <a16:creationId xmlns:a16="http://schemas.microsoft.com/office/drawing/2014/main" id="{66CEC415-932F-44C6-B213-5F51C0461D6A}"/>
              </a:ext>
            </a:extLst>
          </p:cNvPr>
          <p:cNvGrpSpPr/>
          <p:nvPr/>
        </p:nvGrpSpPr>
        <p:grpSpPr>
          <a:xfrm>
            <a:off x="673799" y="2383908"/>
            <a:ext cx="3125608" cy="1327150"/>
            <a:chOff x="738188" y="1798638"/>
            <a:chExt cx="3516308" cy="1327150"/>
          </a:xfrm>
        </p:grpSpPr>
        <p:sp>
          <p:nvSpPr>
            <p:cNvPr id="24" name="Line 20">
              <a:extLst>
                <a:ext uri="{FF2B5EF4-FFF2-40B4-BE49-F238E27FC236}">
                  <a16:creationId xmlns:a16="http://schemas.microsoft.com/office/drawing/2014/main" id="{AE396B7F-351F-4914-8DBA-5B290EAD28A3}"/>
                </a:ext>
              </a:extLst>
            </p:cNvPr>
            <p:cNvSpPr>
              <a:spLocks noChangeShapeType="1"/>
            </p:cNvSpPr>
            <p:nvPr/>
          </p:nvSpPr>
          <p:spPr bwMode="auto">
            <a:xfrm>
              <a:off x="738188" y="1798638"/>
              <a:ext cx="0" cy="1327150"/>
            </a:xfrm>
            <a:prstGeom prst="line">
              <a:avLst/>
            </a:prstGeom>
            <a:noFill/>
            <a:ln w="28575">
              <a:solidFill>
                <a:srgbClr val="CC0000"/>
              </a:solidFill>
              <a:miter lim="800000"/>
              <a:headEnd type="arrow" w="med" len="med"/>
              <a:tailEnd type="arrow" w="med" len="med"/>
            </a:ln>
            <a:effectLst/>
          </p:spPr>
          <p:txBody>
            <a:bodyPr wrap="none"/>
            <a:lstStyle/>
            <a:p>
              <a:endParaRPr lang="ja-JP" altLang="en-US"/>
            </a:p>
          </p:txBody>
        </p:sp>
        <p:sp>
          <p:nvSpPr>
            <p:cNvPr id="25" name="Text Box 21">
              <a:extLst>
                <a:ext uri="{FF2B5EF4-FFF2-40B4-BE49-F238E27FC236}">
                  <a16:creationId xmlns:a16="http://schemas.microsoft.com/office/drawing/2014/main" id="{10FDCA39-92C7-4256-BFB1-18363AEA44E7}"/>
                </a:ext>
              </a:extLst>
            </p:cNvPr>
            <p:cNvSpPr txBox="1">
              <a:spLocks noChangeArrowheads="1"/>
            </p:cNvSpPr>
            <p:nvPr/>
          </p:nvSpPr>
          <p:spPr bwMode="auto">
            <a:xfrm>
              <a:off x="869949" y="2049463"/>
              <a:ext cx="3384547" cy="369332"/>
            </a:xfrm>
            <a:prstGeom prst="rect">
              <a:avLst/>
            </a:prstGeom>
            <a:noFill/>
            <a:ln w="9525">
              <a:noFill/>
              <a:miter lim="800000"/>
              <a:headEnd/>
              <a:tailEnd/>
            </a:ln>
            <a:effectLst/>
          </p:spPr>
          <p:txBody>
            <a:bodyPr wrap="square">
              <a:spAutoFit/>
            </a:bodyPr>
            <a:lstStyle/>
            <a:p>
              <a:pPr>
                <a:spcBef>
                  <a:spcPct val="50000"/>
                </a:spcBef>
              </a:pPr>
              <a:r>
                <a:rPr lang="ja-JP" altLang="en-US" b="1" dirty="0">
                  <a:solidFill>
                    <a:srgbClr val="CC0000"/>
                  </a:solidFill>
                  <a:latin typeface="Tahoma" pitchFamily="34" charset="0"/>
                </a:rPr>
                <a:t>抗腫瘍効果の増強</a:t>
              </a:r>
            </a:p>
          </p:txBody>
        </p:sp>
      </p:grpSp>
      <p:grpSp>
        <p:nvGrpSpPr>
          <p:cNvPr id="26" name="グループ化 25">
            <a:extLst>
              <a:ext uri="{FF2B5EF4-FFF2-40B4-BE49-F238E27FC236}">
                <a16:creationId xmlns:a16="http://schemas.microsoft.com/office/drawing/2014/main" id="{693B8DDF-4469-4B9F-95C5-5D70569786F4}"/>
              </a:ext>
            </a:extLst>
          </p:cNvPr>
          <p:cNvGrpSpPr/>
          <p:nvPr/>
        </p:nvGrpSpPr>
        <p:grpSpPr>
          <a:xfrm>
            <a:off x="2496955" y="1124744"/>
            <a:ext cx="4354689" cy="4507198"/>
            <a:chOff x="2789238" y="539465"/>
            <a:chExt cx="4899025" cy="4507198"/>
          </a:xfrm>
        </p:grpSpPr>
        <p:sp>
          <p:nvSpPr>
            <p:cNvPr id="27" name="Freeform 10">
              <a:extLst>
                <a:ext uri="{FF2B5EF4-FFF2-40B4-BE49-F238E27FC236}">
                  <a16:creationId xmlns:a16="http://schemas.microsoft.com/office/drawing/2014/main" id="{AD04ED34-6291-4FF1-A5FD-7270722C77BC}"/>
                </a:ext>
              </a:extLst>
            </p:cNvPr>
            <p:cNvSpPr>
              <a:spLocks/>
            </p:cNvSpPr>
            <p:nvPr/>
          </p:nvSpPr>
          <p:spPr bwMode="auto">
            <a:xfrm>
              <a:off x="2789238" y="1169988"/>
              <a:ext cx="4899025" cy="3876675"/>
            </a:xfrm>
            <a:custGeom>
              <a:avLst/>
              <a:gdLst/>
              <a:ahLst/>
              <a:cxnLst>
                <a:cxn ang="0">
                  <a:pos x="0" y="1942"/>
                </a:cxn>
                <a:cxn ang="0">
                  <a:pos x="234" y="1909"/>
                </a:cxn>
                <a:cxn ang="0">
                  <a:pos x="402" y="1842"/>
                </a:cxn>
                <a:cxn ang="0">
                  <a:pos x="591" y="1671"/>
                </a:cxn>
                <a:cxn ang="0">
                  <a:pos x="747" y="1380"/>
                </a:cxn>
                <a:cxn ang="0">
                  <a:pos x="881" y="1011"/>
                </a:cxn>
                <a:cxn ang="0">
                  <a:pos x="1079" y="477"/>
                </a:cxn>
                <a:cxn ang="0">
                  <a:pos x="1352" y="141"/>
                </a:cxn>
                <a:cxn ang="0">
                  <a:pos x="1790" y="21"/>
                </a:cxn>
                <a:cxn ang="0">
                  <a:pos x="2223" y="13"/>
                </a:cxn>
              </a:cxnLst>
              <a:rect l="0" t="0" r="r" b="b"/>
              <a:pathLst>
                <a:path w="2223" h="1942">
                  <a:moveTo>
                    <a:pt x="0" y="1942"/>
                  </a:moveTo>
                  <a:cubicBezTo>
                    <a:pt x="39" y="1937"/>
                    <a:pt x="167" y="1926"/>
                    <a:pt x="234" y="1909"/>
                  </a:cubicBezTo>
                  <a:cubicBezTo>
                    <a:pt x="301" y="1892"/>
                    <a:pt x="343" y="1882"/>
                    <a:pt x="402" y="1842"/>
                  </a:cubicBezTo>
                  <a:cubicBezTo>
                    <a:pt x="461" y="1802"/>
                    <a:pt x="534" y="1748"/>
                    <a:pt x="591" y="1671"/>
                  </a:cubicBezTo>
                  <a:cubicBezTo>
                    <a:pt x="648" y="1594"/>
                    <a:pt x="699" y="1490"/>
                    <a:pt x="747" y="1380"/>
                  </a:cubicBezTo>
                  <a:cubicBezTo>
                    <a:pt x="795" y="1270"/>
                    <a:pt x="827" y="1161"/>
                    <a:pt x="881" y="1011"/>
                  </a:cubicBezTo>
                  <a:cubicBezTo>
                    <a:pt x="936" y="861"/>
                    <a:pt x="1001" y="622"/>
                    <a:pt x="1079" y="477"/>
                  </a:cubicBezTo>
                  <a:cubicBezTo>
                    <a:pt x="1157" y="332"/>
                    <a:pt x="1234" y="217"/>
                    <a:pt x="1352" y="141"/>
                  </a:cubicBezTo>
                  <a:cubicBezTo>
                    <a:pt x="1470" y="65"/>
                    <a:pt x="1645" y="42"/>
                    <a:pt x="1790" y="21"/>
                  </a:cubicBezTo>
                  <a:cubicBezTo>
                    <a:pt x="1935" y="0"/>
                    <a:pt x="2133" y="15"/>
                    <a:pt x="2223" y="13"/>
                  </a:cubicBezTo>
                </a:path>
              </a:pathLst>
            </a:custGeom>
            <a:noFill/>
            <a:ln w="28575" cap="flat" cmpd="sng">
              <a:solidFill>
                <a:srgbClr val="FF9900"/>
              </a:solidFill>
              <a:prstDash val="solid"/>
              <a:miter lim="800000"/>
              <a:headEnd type="none" w="med" len="med"/>
              <a:tailEnd type="none" w="med" len="med"/>
            </a:ln>
            <a:effectLst/>
          </p:spPr>
          <p:txBody>
            <a:bodyPr wrap="none"/>
            <a:lstStyle/>
            <a:p>
              <a:endParaRPr lang="ja-JP" altLang="en-US"/>
            </a:p>
          </p:txBody>
        </p:sp>
        <p:sp>
          <p:nvSpPr>
            <p:cNvPr id="28" name="Text Box 22">
              <a:extLst>
                <a:ext uri="{FF2B5EF4-FFF2-40B4-BE49-F238E27FC236}">
                  <a16:creationId xmlns:a16="http://schemas.microsoft.com/office/drawing/2014/main" id="{019A1480-A145-46F6-8C07-4541970FFDD2}"/>
                </a:ext>
              </a:extLst>
            </p:cNvPr>
            <p:cNvSpPr txBox="1">
              <a:spLocks noChangeArrowheads="1"/>
            </p:cNvSpPr>
            <p:nvPr/>
          </p:nvSpPr>
          <p:spPr bwMode="auto">
            <a:xfrm>
              <a:off x="4668837" y="539465"/>
              <a:ext cx="2866231" cy="369332"/>
            </a:xfrm>
            <a:prstGeom prst="rect">
              <a:avLst/>
            </a:prstGeom>
            <a:noFill/>
            <a:ln w="9525">
              <a:noFill/>
              <a:miter lim="800000"/>
              <a:headEnd/>
              <a:tailEnd/>
            </a:ln>
            <a:effectLst/>
          </p:spPr>
          <p:txBody>
            <a:bodyPr wrap="square">
              <a:spAutoFit/>
            </a:bodyPr>
            <a:lstStyle/>
            <a:p>
              <a:pPr>
                <a:spcBef>
                  <a:spcPct val="50000"/>
                </a:spcBef>
              </a:pPr>
              <a:r>
                <a:rPr lang="ja-JP" altLang="en-US" dirty="0">
                  <a:solidFill>
                    <a:srgbClr val="FF9900"/>
                  </a:solidFill>
                  <a:latin typeface="Tahoma" pitchFamily="34" charset="0"/>
                </a:rPr>
                <a:t>血液以外の毒性</a:t>
              </a:r>
            </a:p>
          </p:txBody>
        </p:sp>
        <p:sp>
          <p:nvSpPr>
            <p:cNvPr id="29" name="Line 23">
              <a:extLst>
                <a:ext uri="{FF2B5EF4-FFF2-40B4-BE49-F238E27FC236}">
                  <a16:creationId xmlns:a16="http://schemas.microsoft.com/office/drawing/2014/main" id="{18DEE388-97C2-4791-9A21-BA76F0434D42}"/>
                </a:ext>
              </a:extLst>
            </p:cNvPr>
            <p:cNvSpPr>
              <a:spLocks noChangeShapeType="1"/>
            </p:cNvSpPr>
            <p:nvPr/>
          </p:nvSpPr>
          <p:spPr bwMode="auto">
            <a:xfrm flipH="1" flipV="1">
              <a:off x="5110169" y="886848"/>
              <a:ext cx="196839" cy="921011"/>
            </a:xfrm>
            <a:prstGeom prst="line">
              <a:avLst/>
            </a:prstGeom>
            <a:noFill/>
            <a:ln w="28575">
              <a:solidFill>
                <a:srgbClr val="FF9900"/>
              </a:solidFill>
              <a:miter lim="800000"/>
              <a:headEnd type="triangle" w="med" len="med"/>
              <a:tailEnd/>
            </a:ln>
            <a:effectLst/>
          </p:spPr>
          <p:txBody>
            <a:bodyPr wrap="none"/>
            <a:lstStyle/>
            <a:p>
              <a:endParaRPr lang="ja-JP" altLang="en-US"/>
            </a:p>
          </p:txBody>
        </p:sp>
      </p:grpSp>
      <p:grpSp>
        <p:nvGrpSpPr>
          <p:cNvPr id="30" name="グループ化 29">
            <a:extLst>
              <a:ext uri="{FF2B5EF4-FFF2-40B4-BE49-F238E27FC236}">
                <a16:creationId xmlns:a16="http://schemas.microsoft.com/office/drawing/2014/main" id="{23AF64DB-04B9-4BCC-B494-6DECAF0E0457}"/>
              </a:ext>
            </a:extLst>
          </p:cNvPr>
          <p:cNvGrpSpPr/>
          <p:nvPr/>
        </p:nvGrpSpPr>
        <p:grpSpPr>
          <a:xfrm>
            <a:off x="1964969" y="778860"/>
            <a:ext cx="4886678" cy="4853082"/>
            <a:chOff x="2190750" y="193581"/>
            <a:chExt cx="5497513" cy="4853082"/>
          </a:xfrm>
        </p:grpSpPr>
        <p:sp>
          <p:nvSpPr>
            <p:cNvPr id="31" name="Freeform 9">
              <a:extLst>
                <a:ext uri="{FF2B5EF4-FFF2-40B4-BE49-F238E27FC236}">
                  <a16:creationId xmlns:a16="http://schemas.microsoft.com/office/drawing/2014/main" id="{38C99063-4F9B-4933-912E-2C1C5BBF3A2A}"/>
                </a:ext>
              </a:extLst>
            </p:cNvPr>
            <p:cNvSpPr>
              <a:spLocks/>
            </p:cNvSpPr>
            <p:nvPr/>
          </p:nvSpPr>
          <p:spPr bwMode="auto">
            <a:xfrm>
              <a:off x="2190750" y="1182688"/>
              <a:ext cx="5497513" cy="3863975"/>
            </a:xfrm>
            <a:custGeom>
              <a:avLst/>
              <a:gdLst/>
              <a:ahLst/>
              <a:cxnLst>
                <a:cxn ang="0">
                  <a:pos x="0" y="1937"/>
                </a:cxn>
                <a:cxn ang="0">
                  <a:pos x="168" y="1904"/>
                </a:cxn>
                <a:cxn ang="0">
                  <a:pos x="351" y="1843"/>
                </a:cxn>
                <a:cxn ang="0">
                  <a:pos x="540" y="1672"/>
                </a:cxn>
                <a:cxn ang="0">
                  <a:pos x="696" y="1381"/>
                </a:cxn>
                <a:cxn ang="0">
                  <a:pos x="831" y="1012"/>
                </a:cxn>
                <a:cxn ang="0">
                  <a:pos x="1029" y="478"/>
                </a:cxn>
                <a:cxn ang="0">
                  <a:pos x="1302" y="142"/>
                </a:cxn>
                <a:cxn ang="0">
                  <a:pos x="1740" y="22"/>
                </a:cxn>
                <a:cxn ang="0">
                  <a:pos x="2494" y="8"/>
                </a:cxn>
              </a:cxnLst>
              <a:rect l="0" t="0" r="r" b="b"/>
              <a:pathLst>
                <a:path w="2494" h="1937">
                  <a:moveTo>
                    <a:pt x="0" y="1937"/>
                  </a:moveTo>
                  <a:cubicBezTo>
                    <a:pt x="27" y="1931"/>
                    <a:pt x="110" y="1920"/>
                    <a:pt x="168" y="1904"/>
                  </a:cubicBezTo>
                  <a:cubicBezTo>
                    <a:pt x="226" y="1888"/>
                    <a:pt x="289" y="1882"/>
                    <a:pt x="351" y="1843"/>
                  </a:cubicBezTo>
                  <a:cubicBezTo>
                    <a:pt x="413" y="1804"/>
                    <a:pt x="483" y="1749"/>
                    <a:pt x="540" y="1672"/>
                  </a:cubicBezTo>
                  <a:cubicBezTo>
                    <a:pt x="597" y="1595"/>
                    <a:pt x="648" y="1491"/>
                    <a:pt x="696" y="1381"/>
                  </a:cubicBezTo>
                  <a:cubicBezTo>
                    <a:pt x="744" y="1271"/>
                    <a:pt x="776" y="1162"/>
                    <a:pt x="831" y="1012"/>
                  </a:cubicBezTo>
                  <a:cubicBezTo>
                    <a:pt x="886" y="862"/>
                    <a:pt x="951" y="623"/>
                    <a:pt x="1029" y="478"/>
                  </a:cubicBezTo>
                  <a:cubicBezTo>
                    <a:pt x="1107" y="333"/>
                    <a:pt x="1184" y="218"/>
                    <a:pt x="1302" y="142"/>
                  </a:cubicBezTo>
                  <a:cubicBezTo>
                    <a:pt x="1420" y="66"/>
                    <a:pt x="1541" y="44"/>
                    <a:pt x="1740" y="22"/>
                  </a:cubicBezTo>
                  <a:cubicBezTo>
                    <a:pt x="1939" y="0"/>
                    <a:pt x="2337" y="11"/>
                    <a:pt x="2494" y="8"/>
                  </a:cubicBezTo>
                </a:path>
              </a:pathLst>
            </a:custGeom>
            <a:noFill/>
            <a:ln w="28575" cap="flat" cmpd="sng">
              <a:solidFill>
                <a:schemeClr val="accent2"/>
              </a:solidFill>
              <a:prstDash val="solid"/>
              <a:miter lim="800000"/>
              <a:headEnd type="none" w="med" len="med"/>
              <a:tailEnd type="none" w="med" len="med"/>
            </a:ln>
            <a:effectLst/>
          </p:spPr>
          <p:txBody>
            <a:bodyPr wrap="none"/>
            <a:lstStyle/>
            <a:p>
              <a:endParaRPr lang="ja-JP" altLang="en-US"/>
            </a:p>
          </p:txBody>
        </p:sp>
        <p:sp>
          <p:nvSpPr>
            <p:cNvPr id="32" name="Text Box 24">
              <a:extLst>
                <a:ext uri="{FF2B5EF4-FFF2-40B4-BE49-F238E27FC236}">
                  <a16:creationId xmlns:a16="http://schemas.microsoft.com/office/drawing/2014/main" id="{E12EB2DF-3DD0-4EB2-9539-7FF3EC2482EF}"/>
                </a:ext>
              </a:extLst>
            </p:cNvPr>
            <p:cNvSpPr txBox="1">
              <a:spLocks noChangeArrowheads="1"/>
            </p:cNvSpPr>
            <p:nvPr/>
          </p:nvSpPr>
          <p:spPr bwMode="auto">
            <a:xfrm>
              <a:off x="3124989" y="193581"/>
              <a:ext cx="2754298" cy="646331"/>
            </a:xfrm>
            <a:prstGeom prst="rect">
              <a:avLst/>
            </a:prstGeom>
            <a:noFill/>
            <a:ln w="9525">
              <a:noFill/>
              <a:miter lim="800000"/>
              <a:headEnd/>
              <a:tailEnd/>
            </a:ln>
            <a:effectLst/>
          </p:spPr>
          <p:txBody>
            <a:bodyPr wrap="square">
              <a:spAutoFit/>
            </a:bodyPr>
            <a:lstStyle/>
            <a:p>
              <a:pPr>
                <a:spcBef>
                  <a:spcPts val="0"/>
                </a:spcBef>
              </a:pPr>
              <a:r>
                <a:rPr lang="ja-JP" altLang="en-US" dirty="0">
                  <a:solidFill>
                    <a:schemeClr val="accent2"/>
                  </a:solidFill>
                  <a:latin typeface="Tahoma" pitchFamily="34" charset="0"/>
                </a:rPr>
                <a:t>（最初に出てくる毒性）</a:t>
              </a:r>
              <a:endParaRPr lang="en-US" altLang="ja-JP" dirty="0">
                <a:solidFill>
                  <a:schemeClr val="accent2"/>
                </a:solidFill>
                <a:latin typeface="Tahoma" pitchFamily="34" charset="0"/>
              </a:endParaRPr>
            </a:p>
            <a:p>
              <a:pPr>
                <a:spcBef>
                  <a:spcPts val="0"/>
                </a:spcBef>
              </a:pPr>
              <a:r>
                <a:rPr lang="ja-JP" altLang="en-US" dirty="0">
                  <a:solidFill>
                    <a:schemeClr val="accent2"/>
                  </a:solidFill>
                  <a:latin typeface="Tahoma" pitchFamily="34" charset="0"/>
                </a:rPr>
                <a:t>血液毒性</a:t>
              </a:r>
            </a:p>
          </p:txBody>
        </p:sp>
        <p:sp>
          <p:nvSpPr>
            <p:cNvPr id="33" name="Line 25">
              <a:extLst>
                <a:ext uri="{FF2B5EF4-FFF2-40B4-BE49-F238E27FC236}">
                  <a16:creationId xmlns:a16="http://schemas.microsoft.com/office/drawing/2014/main" id="{46BB0115-8FD5-44BE-8B08-7F1211119A6E}"/>
                </a:ext>
              </a:extLst>
            </p:cNvPr>
            <p:cNvSpPr>
              <a:spLocks noChangeShapeType="1"/>
            </p:cNvSpPr>
            <p:nvPr/>
          </p:nvSpPr>
          <p:spPr bwMode="auto">
            <a:xfrm flipH="1" flipV="1">
              <a:off x="4254493" y="875899"/>
              <a:ext cx="588966" cy="656735"/>
            </a:xfrm>
            <a:prstGeom prst="line">
              <a:avLst/>
            </a:prstGeom>
            <a:noFill/>
            <a:ln w="28575">
              <a:solidFill>
                <a:schemeClr val="accent2"/>
              </a:solidFill>
              <a:miter lim="800000"/>
              <a:headEnd type="triangle" w="med" len="med"/>
              <a:tailEnd/>
            </a:ln>
            <a:effectLst/>
          </p:spPr>
          <p:txBody>
            <a:bodyPr wrap="none"/>
            <a:lstStyle/>
            <a:p>
              <a:endParaRPr lang="ja-JP" altLang="en-US"/>
            </a:p>
          </p:txBody>
        </p:sp>
      </p:grpSp>
      <p:sp>
        <p:nvSpPr>
          <p:cNvPr id="34" name="Text Box 26">
            <a:extLst>
              <a:ext uri="{FF2B5EF4-FFF2-40B4-BE49-F238E27FC236}">
                <a16:creationId xmlns:a16="http://schemas.microsoft.com/office/drawing/2014/main" id="{88E6F363-39E1-4420-8E85-EF12E63CDD2C}"/>
              </a:ext>
            </a:extLst>
          </p:cNvPr>
          <p:cNvSpPr txBox="1">
            <a:spLocks noChangeArrowheads="1"/>
          </p:cNvSpPr>
          <p:nvPr/>
        </p:nvSpPr>
        <p:spPr bwMode="auto">
          <a:xfrm>
            <a:off x="172859" y="1102795"/>
            <a:ext cx="2177345" cy="369332"/>
          </a:xfrm>
          <a:prstGeom prst="rect">
            <a:avLst/>
          </a:prstGeom>
          <a:noFill/>
          <a:ln w="9525">
            <a:noFill/>
            <a:miter lim="800000"/>
            <a:headEnd/>
            <a:tailEnd/>
          </a:ln>
          <a:effectLst/>
        </p:spPr>
        <p:txBody>
          <a:bodyPr>
            <a:spAutoFit/>
          </a:bodyPr>
          <a:lstStyle/>
          <a:p>
            <a:pPr>
              <a:spcBef>
                <a:spcPct val="50000"/>
              </a:spcBef>
            </a:pPr>
            <a:r>
              <a:rPr lang="ja-JP" altLang="en-US" dirty="0">
                <a:solidFill>
                  <a:schemeClr val="tx1"/>
                </a:solidFill>
                <a:latin typeface="Tahoma" pitchFamily="34" charset="0"/>
              </a:rPr>
              <a:t>抗腫瘍効果</a:t>
            </a:r>
          </a:p>
        </p:txBody>
      </p:sp>
      <p:grpSp>
        <p:nvGrpSpPr>
          <p:cNvPr id="35" name="グループ化 34">
            <a:extLst>
              <a:ext uri="{FF2B5EF4-FFF2-40B4-BE49-F238E27FC236}">
                <a16:creationId xmlns:a16="http://schemas.microsoft.com/office/drawing/2014/main" id="{183C0BB8-F8F8-4BA2-A6DF-494B73BF55AE}"/>
              </a:ext>
            </a:extLst>
          </p:cNvPr>
          <p:cNvGrpSpPr/>
          <p:nvPr/>
        </p:nvGrpSpPr>
        <p:grpSpPr>
          <a:xfrm>
            <a:off x="1290454" y="1561583"/>
            <a:ext cx="5564012" cy="4070350"/>
            <a:chOff x="1431925" y="976313"/>
            <a:chExt cx="6259513" cy="4070350"/>
          </a:xfrm>
        </p:grpSpPr>
        <p:sp>
          <p:nvSpPr>
            <p:cNvPr id="36" name="Freeform 8">
              <a:extLst>
                <a:ext uri="{FF2B5EF4-FFF2-40B4-BE49-F238E27FC236}">
                  <a16:creationId xmlns:a16="http://schemas.microsoft.com/office/drawing/2014/main" id="{AB7FC7DF-BC23-406C-83D6-A0F6D38ADB3D}"/>
                </a:ext>
              </a:extLst>
            </p:cNvPr>
            <p:cNvSpPr>
              <a:spLocks/>
            </p:cNvSpPr>
            <p:nvPr/>
          </p:nvSpPr>
          <p:spPr bwMode="auto">
            <a:xfrm>
              <a:off x="1995488" y="1169988"/>
              <a:ext cx="5695950" cy="3876675"/>
            </a:xfrm>
            <a:custGeom>
              <a:avLst/>
              <a:gdLst/>
              <a:ahLst/>
              <a:cxnLst>
                <a:cxn ang="0">
                  <a:pos x="0" y="1942"/>
                </a:cxn>
                <a:cxn ang="0">
                  <a:pos x="249" y="1854"/>
                </a:cxn>
                <a:cxn ang="0">
                  <a:pos x="438" y="1682"/>
                </a:cxn>
                <a:cxn ang="0">
                  <a:pos x="594" y="1390"/>
                </a:cxn>
                <a:cxn ang="0">
                  <a:pos x="729" y="1018"/>
                </a:cxn>
                <a:cxn ang="0">
                  <a:pos x="927" y="481"/>
                </a:cxn>
                <a:cxn ang="0">
                  <a:pos x="1200" y="143"/>
                </a:cxn>
                <a:cxn ang="0">
                  <a:pos x="1638" y="22"/>
                </a:cxn>
                <a:cxn ang="0">
                  <a:pos x="2587" y="10"/>
                </a:cxn>
              </a:cxnLst>
              <a:rect l="0" t="0" r="r" b="b"/>
              <a:pathLst>
                <a:path w="2587" h="1942">
                  <a:moveTo>
                    <a:pt x="0" y="1942"/>
                  </a:moveTo>
                  <a:cubicBezTo>
                    <a:pt x="41" y="1928"/>
                    <a:pt x="176" y="1898"/>
                    <a:pt x="249" y="1854"/>
                  </a:cubicBezTo>
                  <a:cubicBezTo>
                    <a:pt x="322" y="1811"/>
                    <a:pt x="381" y="1760"/>
                    <a:pt x="438" y="1682"/>
                  </a:cubicBezTo>
                  <a:cubicBezTo>
                    <a:pt x="495" y="1605"/>
                    <a:pt x="546" y="1500"/>
                    <a:pt x="594" y="1390"/>
                  </a:cubicBezTo>
                  <a:cubicBezTo>
                    <a:pt x="642" y="1279"/>
                    <a:pt x="674" y="1169"/>
                    <a:pt x="729" y="1018"/>
                  </a:cubicBezTo>
                  <a:cubicBezTo>
                    <a:pt x="784" y="867"/>
                    <a:pt x="849" y="627"/>
                    <a:pt x="927" y="481"/>
                  </a:cubicBezTo>
                  <a:cubicBezTo>
                    <a:pt x="1005" y="335"/>
                    <a:pt x="1082" y="219"/>
                    <a:pt x="1200" y="143"/>
                  </a:cubicBezTo>
                  <a:cubicBezTo>
                    <a:pt x="1318" y="66"/>
                    <a:pt x="1407" y="44"/>
                    <a:pt x="1638" y="22"/>
                  </a:cubicBezTo>
                  <a:cubicBezTo>
                    <a:pt x="1869" y="0"/>
                    <a:pt x="2389" y="13"/>
                    <a:pt x="2587" y="10"/>
                  </a:cubicBezTo>
                </a:path>
              </a:pathLst>
            </a:custGeom>
            <a:noFill/>
            <a:ln w="28575" cap="flat" cmpd="sng">
              <a:solidFill>
                <a:srgbClr val="008000"/>
              </a:solidFill>
              <a:prstDash val="solid"/>
              <a:miter lim="800000"/>
              <a:headEnd type="none" w="med" len="med"/>
              <a:tailEnd type="none" w="med" len="med"/>
            </a:ln>
            <a:effectLst/>
          </p:spPr>
          <p:txBody>
            <a:bodyPr wrap="none"/>
            <a:lstStyle/>
            <a:p>
              <a:endParaRPr lang="ja-JP" altLang="en-US"/>
            </a:p>
          </p:txBody>
        </p:sp>
        <p:sp>
          <p:nvSpPr>
            <p:cNvPr id="37" name="Line 27">
              <a:extLst>
                <a:ext uri="{FF2B5EF4-FFF2-40B4-BE49-F238E27FC236}">
                  <a16:creationId xmlns:a16="http://schemas.microsoft.com/office/drawing/2014/main" id="{EC8FB22D-50DA-400A-9A02-C61CD30F86D1}"/>
                </a:ext>
              </a:extLst>
            </p:cNvPr>
            <p:cNvSpPr>
              <a:spLocks noChangeShapeType="1"/>
            </p:cNvSpPr>
            <p:nvPr/>
          </p:nvSpPr>
          <p:spPr bwMode="auto">
            <a:xfrm flipH="1" flipV="1">
              <a:off x="4037013" y="1397000"/>
              <a:ext cx="476250" cy="171450"/>
            </a:xfrm>
            <a:prstGeom prst="line">
              <a:avLst/>
            </a:prstGeom>
            <a:noFill/>
            <a:ln w="28575">
              <a:solidFill>
                <a:srgbClr val="008000"/>
              </a:solidFill>
              <a:miter lim="800000"/>
              <a:headEnd type="triangle" w="med" len="med"/>
              <a:tailEnd/>
            </a:ln>
            <a:effectLst/>
          </p:spPr>
          <p:txBody>
            <a:bodyPr wrap="none"/>
            <a:lstStyle/>
            <a:p>
              <a:endParaRPr lang="ja-JP" altLang="en-US"/>
            </a:p>
          </p:txBody>
        </p:sp>
        <p:sp>
          <p:nvSpPr>
            <p:cNvPr id="38" name="Text Box 28">
              <a:extLst>
                <a:ext uri="{FF2B5EF4-FFF2-40B4-BE49-F238E27FC236}">
                  <a16:creationId xmlns:a16="http://schemas.microsoft.com/office/drawing/2014/main" id="{1007F963-5938-4AAC-B6C8-A8DD1EB8174C}"/>
                </a:ext>
              </a:extLst>
            </p:cNvPr>
            <p:cNvSpPr txBox="1">
              <a:spLocks noChangeArrowheads="1"/>
            </p:cNvSpPr>
            <p:nvPr/>
          </p:nvSpPr>
          <p:spPr bwMode="auto">
            <a:xfrm>
              <a:off x="1431925" y="976313"/>
              <a:ext cx="3386138" cy="369332"/>
            </a:xfrm>
            <a:prstGeom prst="rect">
              <a:avLst/>
            </a:prstGeom>
            <a:noFill/>
            <a:ln w="9525">
              <a:noFill/>
              <a:miter lim="800000"/>
              <a:headEnd/>
              <a:tailEnd/>
            </a:ln>
            <a:effectLst/>
          </p:spPr>
          <p:txBody>
            <a:bodyPr>
              <a:spAutoFit/>
            </a:bodyPr>
            <a:lstStyle/>
            <a:p>
              <a:pPr>
                <a:spcBef>
                  <a:spcPct val="50000"/>
                </a:spcBef>
              </a:pPr>
              <a:r>
                <a:rPr lang="ja-JP" altLang="en-US" dirty="0">
                  <a:solidFill>
                    <a:srgbClr val="008000"/>
                  </a:solidFill>
                  <a:latin typeface="Tahoma" pitchFamily="34" charset="0"/>
                </a:rPr>
                <a:t>腫瘍細胞の感受性</a:t>
              </a:r>
            </a:p>
          </p:txBody>
        </p:sp>
      </p:grpSp>
      <p:sp>
        <p:nvSpPr>
          <p:cNvPr id="40" name="テキスト ボックス 39">
            <a:extLst>
              <a:ext uri="{FF2B5EF4-FFF2-40B4-BE49-F238E27FC236}">
                <a16:creationId xmlns:a16="http://schemas.microsoft.com/office/drawing/2014/main" id="{47661BB6-2C85-4AF4-8689-3D37BB46A663}"/>
              </a:ext>
            </a:extLst>
          </p:cNvPr>
          <p:cNvSpPr txBox="1"/>
          <p:nvPr/>
        </p:nvSpPr>
        <p:spPr>
          <a:xfrm>
            <a:off x="107504" y="6290156"/>
            <a:ext cx="9264075" cy="523220"/>
          </a:xfrm>
          <a:prstGeom prst="rect">
            <a:avLst/>
          </a:prstGeom>
          <a:noFill/>
        </p:spPr>
        <p:txBody>
          <a:bodyPr wrap="none" rtlCol="0">
            <a:spAutoFit/>
          </a:bodyPr>
          <a:lstStyle/>
          <a:p>
            <a:r>
              <a:rPr lang="ja-JP" altLang="en-US" sz="2800" dirty="0"/>
              <a:t>造血幹細胞移植による最大耐容量</a:t>
            </a:r>
            <a:r>
              <a:rPr lang="en-US" altLang="ja-JP" sz="2800" dirty="0"/>
              <a:t>(</a:t>
            </a:r>
            <a:r>
              <a:rPr lang="en-US" altLang="ja-JP" sz="1400" dirty="0"/>
              <a:t>maximum tolerated dose : MTD</a:t>
            </a:r>
            <a:r>
              <a:rPr lang="en-US" altLang="ja-JP" sz="2800" dirty="0"/>
              <a:t>)</a:t>
            </a:r>
            <a:r>
              <a:rPr lang="ja-JP" altLang="en-US" sz="2800" dirty="0"/>
              <a:t>の増加</a:t>
            </a:r>
            <a:endParaRPr kumimoji="1" lang="ja-JP" altLang="en-US" sz="2800" dirty="0"/>
          </a:p>
        </p:txBody>
      </p:sp>
      <p:sp>
        <p:nvSpPr>
          <p:cNvPr id="39" name="テキスト ボックス 8">
            <a:extLst>
              <a:ext uri="{FF2B5EF4-FFF2-40B4-BE49-F238E27FC236}">
                <a16:creationId xmlns:a16="http://schemas.microsoft.com/office/drawing/2014/main" id="{DC2BFA59-3ACF-40D0-8096-5C68A0CDE192}"/>
              </a:ext>
            </a:extLst>
          </p:cNvPr>
          <p:cNvSpPr txBox="1">
            <a:spLocks noChangeArrowheads="1"/>
          </p:cNvSpPr>
          <p:nvPr/>
        </p:nvSpPr>
        <p:spPr bwMode="auto">
          <a:xfrm>
            <a:off x="0" y="0"/>
            <a:ext cx="93245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mj-ea"/>
              </a:rPr>
              <a:t>　化学療法から超大量化学療法へ</a:t>
            </a:r>
            <a:endParaRPr lang="en-US" altLang="ja-JP" sz="3600" dirty="0">
              <a:latin typeface="+mj-ea"/>
            </a:endParaRPr>
          </a:p>
        </p:txBody>
      </p:sp>
      <p:sp>
        <p:nvSpPr>
          <p:cNvPr id="2" name="吹き出し: 円形 1">
            <a:extLst>
              <a:ext uri="{FF2B5EF4-FFF2-40B4-BE49-F238E27FC236}">
                <a16:creationId xmlns:a16="http://schemas.microsoft.com/office/drawing/2014/main" id="{0F4BA393-935E-467A-8A0D-0248F51E9B0B}"/>
              </a:ext>
            </a:extLst>
          </p:cNvPr>
          <p:cNvSpPr/>
          <p:nvPr/>
        </p:nvSpPr>
        <p:spPr>
          <a:xfrm>
            <a:off x="4571999" y="4243563"/>
            <a:ext cx="2453209" cy="465425"/>
          </a:xfrm>
          <a:prstGeom prst="wedgeEllipseCallout">
            <a:avLst>
              <a:gd name="adj1" fmla="val -36950"/>
              <a:gd name="adj2" fmla="val 625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rPr>
              <a:t>許容される毒性</a:t>
            </a:r>
          </a:p>
        </p:txBody>
      </p:sp>
      <p:sp>
        <p:nvSpPr>
          <p:cNvPr id="3" name="吹き出し: 角を丸めた四角形 2">
            <a:extLst>
              <a:ext uri="{FF2B5EF4-FFF2-40B4-BE49-F238E27FC236}">
                <a16:creationId xmlns:a16="http://schemas.microsoft.com/office/drawing/2014/main" id="{93D33FF1-081D-4398-A186-B72E41E95BFE}"/>
              </a:ext>
            </a:extLst>
          </p:cNvPr>
          <p:cNvSpPr/>
          <p:nvPr/>
        </p:nvSpPr>
        <p:spPr>
          <a:xfrm>
            <a:off x="5275588" y="3117759"/>
            <a:ext cx="3702749" cy="894501"/>
          </a:xfrm>
          <a:prstGeom prst="wedgeRoundRectCallout">
            <a:avLst>
              <a:gd name="adj1" fmla="val -86693"/>
              <a:gd name="adj2" fmla="val -558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あとで、細胞を輸注するから、骨髄毒性を気にしなくてよくなる。</a:t>
            </a:r>
          </a:p>
        </p:txBody>
      </p:sp>
    </p:spTree>
    <p:extLst>
      <p:ext uri="{BB962C8B-B14F-4D97-AF65-F5344CB8AC3E}">
        <p14:creationId xmlns:p14="http://schemas.microsoft.com/office/powerpoint/2010/main" val="381300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1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1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961851"/>
            <a:ext cx="8219256" cy="4915421"/>
          </a:xfrm>
        </p:spPr>
        <p:txBody>
          <a:bodyPr/>
          <a:lstStyle/>
          <a:p>
            <a:pPr marL="0" indent="0">
              <a:spcBef>
                <a:spcPts val="0"/>
              </a:spcBef>
              <a:spcAft>
                <a:spcPts val="1200"/>
              </a:spcAft>
              <a:buClr>
                <a:srgbClr val="002060"/>
              </a:buClr>
              <a:buSzPct val="80000"/>
              <a:buNone/>
            </a:pPr>
            <a:r>
              <a:rPr lang="ja-JP" altLang="en-US" sz="2400" dirty="0">
                <a:latin typeface="+mj-ea"/>
                <a:ea typeface="+mj-ea"/>
              </a:rPr>
              <a:t>血液細胞を正常に造れなくなる疾患（</a:t>
            </a:r>
            <a:r>
              <a:rPr lang="ja-JP" altLang="en-US" sz="2400" dirty="0">
                <a:solidFill>
                  <a:srgbClr val="0000FF"/>
                </a:solidFill>
                <a:latin typeface="+mj-ea"/>
                <a:ea typeface="+mj-ea"/>
              </a:rPr>
              <a:t>再生不良性貧血、骨髄線維症、骨髄異形成症候群</a:t>
            </a:r>
            <a:r>
              <a:rPr lang="ja-JP" altLang="en-US" sz="2400" dirty="0">
                <a:latin typeface="+mj-ea"/>
                <a:ea typeface="+mj-ea"/>
              </a:rPr>
              <a:t>）に対しては造血回復のため，</a:t>
            </a:r>
            <a:endParaRPr lang="en-US" altLang="ja-JP" sz="2400" dirty="0">
              <a:latin typeface="+mj-ea"/>
              <a:ea typeface="+mj-ea"/>
            </a:endParaRPr>
          </a:p>
          <a:p>
            <a:pPr marL="0" indent="0">
              <a:spcBef>
                <a:spcPts val="0"/>
              </a:spcBef>
              <a:spcAft>
                <a:spcPts val="1200"/>
              </a:spcAft>
              <a:buClr>
                <a:srgbClr val="002060"/>
              </a:buClr>
              <a:buSzPct val="80000"/>
              <a:buNone/>
            </a:pPr>
            <a:r>
              <a:rPr lang="ja-JP" altLang="en-US" sz="2400" dirty="0">
                <a:latin typeface="+mj-ea"/>
                <a:ea typeface="+mj-ea"/>
              </a:rPr>
              <a:t>造血器悪性腫瘍（</a:t>
            </a:r>
            <a:r>
              <a:rPr lang="ja-JP" altLang="en-US" sz="2400" dirty="0">
                <a:solidFill>
                  <a:srgbClr val="006600"/>
                </a:solidFill>
                <a:latin typeface="+mj-ea"/>
                <a:ea typeface="+mj-ea"/>
              </a:rPr>
              <a:t>急性骨髄性白血病、急性リンパ性白血病</a:t>
            </a:r>
            <a:r>
              <a:rPr lang="ja-JP" altLang="en-US" sz="2400" dirty="0">
                <a:latin typeface="+mj-ea"/>
                <a:ea typeface="+mj-ea"/>
              </a:rPr>
              <a:t>）に対しては</a:t>
            </a:r>
            <a:r>
              <a:rPr lang="ja-JP" altLang="en-US" sz="2400" dirty="0">
                <a:solidFill>
                  <a:srgbClr val="FF0000"/>
                </a:solidFill>
                <a:latin typeface="+mj-ea"/>
                <a:ea typeface="+mj-ea"/>
              </a:rPr>
              <a:t>骨髄破壊的超大量抗がん剤治療後</a:t>
            </a:r>
            <a:r>
              <a:rPr lang="ja-JP" altLang="en-US" sz="2400" dirty="0">
                <a:latin typeface="+mj-ea"/>
                <a:ea typeface="+mj-ea"/>
              </a:rPr>
              <a:t>の造血再構築のため，あるいは免疫学的抗腫瘍効果を期待して，</a:t>
            </a:r>
            <a:endParaRPr lang="en-US" altLang="ja-JP" sz="2400" dirty="0">
              <a:latin typeface="+mj-ea"/>
              <a:ea typeface="+mj-ea"/>
            </a:endParaRPr>
          </a:p>
          <a:p>
            <a:pPr marL="0" indent="0">
              <a:spcBef>
                <a:spcPts val="0"/>
              </a:spcBef>
              <a:spcAft>
                <a:spcPts val="1200"/>
              </a:spcAft>
              <a:buClr>
                <a:srgbClr val="002060"/>
              </a:buClr>
              <a:buSzPct val="80000"/>
              <a:buNone/>
            </a:pPr>
            <a:r>
              <a:rPr lang="ja-JP" altLang="en-US" sz="2400" dirty="0">
                <a:latin typeface="+mj-ea"/>
                <a:ea typeface="+mj-ea"/>
              </a:rPr>
              <a:t>造血幹細胞を輸注して行う移植療法の総称である．</a:t>
            </a:r>
          </a:p>
          <a:p>
            <a:pPr>
              <a:spcBef>
                <a:spcPts val="0"/>
              </a:spcBef>
              <a:spcAft>
                <a:spcPts val="1800"/>
              </a:spcAft>
              <a:buClr>
                <a:srgbClr val="002060"/>
              </a:buClr>
              <a:buSzPct val="80000"/>
              <a:buFont typeface="Wingdings" pitchFamily="2" charset="2"/>
              <a:buChar char="l"/>
            </a:pPr>
            <a:endParaRPr lang="en-US" altLang="ja-JP" sz="2000" dirty="0">
              <a:latin typeface="+mj-ea"/>
              <a:ea typeface="+mj-ea"/>
            </a:endParaRPr>
          </a:p>
        </p:txBody>
      </p:sp>
      <p:sp>
        <p:nvSpPr>
          <p:cNvPr id="4" name="テキスト ボックス 8"/>
          <p:cNvSpPr txBox="1">
            <a:spLocks noChangeArrowheads="1"/>
          </p:cNvSpPr>
          <p:nvPr/>
        </p:nvSpPr>
        <p:spPr bwMode="auto">
          <a:xfrm>
            <a:off x="0" y="0"/>
            <a:ext cx="7777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600" dirty="0">
                <a:latin typeface="HGP明朝B" pitchFamily="18" charset="-128"/>
                <a:ea typeface="HGP明朝B" pitchFamily="18" charset="-128"/>
              </a:rPr>
              <a:t>　</a:t>
            </a:r>
            <a:r>
              <a:rPr lang="en-US" altLang="ja-JP" sz="3600" dirty="0">
                <a:latin typeface="+mj-ea"/>
              </a:rPr>
              <a:t> </a:t>
            </a:r>
            <a:r>
              <a:rPr lang="ja-JP" altLang="en-US" sz="3600" dirty="0">
                <a:latin typeface="+mj-ea"/>
              </a:rPr>
              <a:t>造血幹細胞移植とは</a:t>
            </a:r>
            <a:endParaRPr lang="en-US" altLang="ja-JP" sz="3600" dirty="0">
              <a:latin typeface="+mj-ea"/>
              <a:ea typeface="+mj-ea"/>
            </a:endParaRPr>
          </a:p>
        </p:txBody>
      </p:sp>
      <p:sp>
        <p:nvSpPr>
          <p:cNvPr id="5" name="平行四辺形 4">
            <a:extLst>
              <a:ext uri="{FF2B5EF4-FFF2-40B4-BE49-F238E27FC236}">
                <a16:creationId xmlns:a16="http://schemas.microsoft.com/office/drawing/2014/main" id="{AD47782A-5B67-47DE-B0BB-884FCDAB587C}"/>
              </a:ext>
            </a:extLst>
          </p:cNvPr>
          <p:cNvSpPr/>
          <p:nvPr/>
        </p:nvSpPr>
        <p:spPr>
          <a:xfrm>
            <a:off x="-11112" y="607046"/>
            <a:ext cx="8136904" cy="130374"/>
          </a:xfrm>
          <a:prstGeom prst="parallelogram">
            <a:avLst>
              <a:gd name="adj" fmla="val 69387"/>
            </a:avLst>
          </a:prstGeom>
          <a:gradFill flip="none" rotWithShape="1">
            <a:gsLst>
              <a:gs pos="49000">
                <a:srgbClr val="00B0F0"/>
              </a:gs>
              <a:gs pos="0">
                <a:srgbClr val="00B050"/>
              </a:gs>
              <a:gs pos="100000">
                <a:srgbClr val="002A7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図形 14">
            <a:extLst>
              <a:ext uri="{FF2B5EF4-FFF2-40B4-BE49-F238E27FC236}">
                <a16:creationId xmlns:a16="http://schemas.microsoft.com/office/drawing/2014/main" id="{A9184782-FE84-4A4D-A449-FFC127708B8C}"/>
              </a:ext>
            </a:extLst>
          </p:cNvPr>
          <p:cNvSpPr/>
          <p:nvPr/>
        </p:nvSpPr>
        <p:spPr>
          <a:xfrm>
            <a:off x="1366018" y="4858232"/>
            <a:ext cx="7022385" cy="1185734"/>
          </a:xfrm>
          <a:custGeom>
            <a:avLst/>
            <a:gdLst>
              <a:gd name="connsiteX0" fmla="*/ 0 w 2290119"/>
              <a:gd name="connsiteY0" fmla="*/ 0 h 626873"/>
              <a:gd name="connsiteX1" fmla="*/ 650790 w 2290119"/>
              <a:gd name="connsiteY1" fmla="*/ 362465 h 626873"/>
              <a:gd name="connsiteX2" fmla="*/ 1087395 w 2290119"/>
              <a:gd name="connsiteY2" fmla="*/ 626076 h 626873"/>
              <a:gd name="connsiteX3" fmla="*/ 2290119 w 2290119"/>
              <a:gd name="connsiteY3" fmla="*/ 428368 h 626873"/>
              <a:gd name="connsiteX0" fmla="*/ 0 w 2290119"/>
              <a:gd name="connsiteY0" fmla="*/ 0 h 567029"/>
              <a:gd name="connsiteX1" fmla="*/ 650790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911179 w 2290119"/>
              <a:gd name="connsiteY2" fmla="*/ 565379 h 567029"/>
              <a:gd name="connsiteX3" fmla="*/ 2290119 w 2290119"/>
              <a:gd name="connsiteY3" fmla="*/ 428368 h 567029"/>
              <a:gd name="connsiteX0" fmla="*/ 0 w 2290119"/>
              <a:gd name="connsiteY0" fmla="*/ 0 h 572345"/>
              <a:gd name="connsiteX1" fmla="*/ 807309 w 2290119"/>
              <a:gd name="connsiteY1" fmla="*/ 362465 h 572345"/>
              <a:gd name="connsiteX2" fmla="*/ 1911179 w 2290119"/>
              <a:gd name="connsiteY2" fmla="*/ 565379 h 572345"/>
              <a:gd name="connsiteX3" fmla="*/ 2290119 w 2290119"/>
              <a:gd name="connsiteY3" fmla="*/ 428368 h 572345"/>
              <a:gd name="connsiteX0" fmla="*/ 0 w 2290119"/>
              <a:gd name="connsiteY0" fmla="*/ 0 h 570107"/>
              <a:gd name="connsiteX1" fmla="*/ 807309 w 2290119"/>
              <a:gd name="connsiteY1" fmla="*/ 362465 h 570107"/>
              <a:gd name="connsiteX2" fmla="*/ 1911179 w 2290119"/>
              <a:gd name="connsiteY2" fmla="*/ 565379 h 570107"/>
              <a:gd name="connsiteX3" fmla="*/ 2290119 w 2290119"/>
              <a:gd name="connsiteY3" fmla="*/ 428368 h 570107"/>
              <a:gd name="connsiteX0" fmla="*/ 0 w 2290119"/>
              <a:gd name="connsiteY0" fmla="*/ 0 h 570107"/>
              <a:gd name="connsiteX1" fmla="*/ 807309 w 2290119"/>
              <a:gd name="connsiteY1" fmla="*/ 362465 h 570107"/>
              <a:gd name="connsiteX2" fmla="*/ 1886465 w 2290119"/>
              <a:gd name="connsiteY2" fmla="*/ 565379 h 570107"/>
              <a:gd name="connsiteX3" fmla="*/ 2290119 w 2290119"/>
              <a:gd name="connsiteY3" fmla="*/ 428368 h 570107"/>
              <a:gd name="connsiteX0" fmla="*/ 0 w 2290119"/>
              <a:gd name="connsiteY0" fmla="*/ 0 h 428368"/>
              <a:gd name="connsiteX1" fmla="*/ 807309 w 2290119"/>
              <a:gd name="connsiteY1" fmla="*/ 362465 h 428368"/>
              <a:gd name="connsiteX2" fmla="*/ 2290119 w 2290119"/>
              <a:gd name="connsiteY2" fmla="*/ 428368 h 428368"/>
              <a:gd name="connsiteX0" fmla="*/ 0 w 2290119"/>
              <a:gd name="connsiteY0" fmla="*/ 0 h 453245"/>
              <a:gd name="connsiteX1" fmla="*/ 807309 w 2290119"/>
              <a:gd name="connsiteY1" fmla="*/ 423162 h 453245"/>
              <a:gd name="connsiteX2" fmla="*/ 2290119 w 2290119"/>
              <a:gd name="connsiteY2" fmla="*/ 428368 h 453245"/>
              <a:gd name="connsiteX0" fmla="*/ 0 w 2265406"/>
              <a:gd name="connsiteY0" fmla="*/ 0 h 532420"/>
              <a:gd name="connsiteX1" fmla="*/ 807309 w 2265406"/>
              <a:gd name="connsiteY1" fmla="*/ 423162 h 532420"/>
              <a:gd name="connsiteX2" fmla="*/ 2265406 w 2265406"/>
              <a:gd name="connsiteY2" fmla="*/ 532420 h 532420"/>
            </a:gdLst>
            <a:ahLst/>
            <a:cxnLst>
              <a:cxn ang="0">
                <a:pos x="connsiteX0" y="connsiteY0"/>
              </a:cxn>
              <a:cxn ang="0">
                <a:pos x="connsiteX1" y="connsiteY1"/>
              </a:cxn>
              <a:cxn ang="0">
                <a:pos x="connsiteX2" y="connsiteY2"/>
              </a:cxn>
            </a:cxnLst>
            <a:rect l="l" t="t" r="r" b="b"/>
            <a:pathLst>
              <a:path w="2265406" h="532420">
                <a:moveTo>
                  <a:pt x="0" y="0"/>
                </a:moveTo>
                <a:cubicBezTo>
                  <a:pt x="216930" y="120822"/>
                  <a:pt x="429741" y="334425"/>
                  <a:pt x="807309" y="423162"/>
                </a:cubicBezTo>
                <a:cubicBezTo>
                  <a:pt x="1184877" y="511899"/>
                  <a:pt x="1956487" y="518690"/>
                  <a:pt x="2265406" y="532420"/>
                </a:cubicBezTo>
              </a:path>
            </a:pathLst>
          </a:custGeom>
          <a:noFill/>
          <a:ln w="41275">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a:extLst>
              <a:ext uri="{FF2B5EF4-FFF2-40B4-BE49-F238E27FC236}">
                <a16:creationId xmlns:a16="http://schemas.microsoft.com/office/drawing/2014/main" id="{ADF24ACB-7236-4BFF-906C-231A215CC277}"/>
              </a:ext>
            </a:extLst>
          </p:cNvPr>
          <p:cNvCxnSpPr/>
          <p:nvPr/>
        </p:nvCxnSpPr>
        <p:spPr>
          <a:xfrm>
            <a:off x="539552" y="6088044"/>
            <a:ext cx="7848872" cy="52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EAC71515-8D35-4793-A903-D2E38A1D11B4}"/>
              </a:ext>
            </a:extLst>
          </p:cNvPr>
          <p:cNvSpPr txBox="1"/>
          <p:nvPr/>
        </p:nvSpPr>
        <p:spPr>
          <a:xfrm>
            <a:off x="1547156" y="4646923"/>
            <a:ext cx="1224136" cy="369332"/>
          </a:xfrm>
          <a:prstGeom prst="rect">
            <a:avLst/>
          </a:prstGeom>
          <a:noFill/>
        </p:spPr>
        <p:txBody>
          <a:bodyPr wrap="square" rtlCol="0">
            <a:spAutoFit/>
          </a:bodyPr>
          <a:lstStyle/>
          <a:p>
            <a:r>
              <a:rPr kumimoji="1" lang="ja-JP" altLang="en-US" b="1" dirty="0">
                <a:solidFill>
                  <a:srgbClr val="0070C0"/>
                </a:solidFill>
                <a:latin typeface="AR P丸ゴシック体E" pitchFamily="50" charset="-128"/>
                <a:ea typeface="AR P丸ゴシック体E" pitchFamily="50" charset="-128"/>
              </a:rPr>
              <a:t>白血球数</a:t>
            </a:r>
          </a:p>
        </p:txBody>
      </p:sp>
      <p:cxnSp>
        <p:nvCxnSpPr>
          <p:cNvPr id="21" name="直線コネクタ 20">
            <a:extLst>
              <a:ext uri="{FF2B5EF4-FFF2-40B4-BE49-F238E27FC236}">
                <a16:creationId xmlns:a16="http://schemas.microsoft.com/office/drawing/2014/main" id="{F81AE4F5-A61C-47A7-A894-8CB7F196D6BE}"/>
              </a:ext>
            </a:extLst>
          </p:cNvPr>
          <p:cNvCxnSpPr>
            <a:cxnSpLocks/>
          </p:cNvCxnSpPr>
          <p:nvPr/>
        </p:nvCxnSpPr>
        <p:spPr>
          <a:xfrm>
            <a:off x="647056" y="4646923"/>
            <a:ext cx="0" cy="1441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88968347-4E6D-4689-AD83-E6A6CD5AB8D5}"/>
              </a:ext>
            </a:extLst>
          </p:cNvPr>
          <p:cNvSpPr txBox="1"/>
          <p:nvPr/>
        </p:nvSpPr>
        <p:spPr>
          <a:xfrm>
            <a:off x="1401991" y="5456380"/>
            <a:ext cx="1224136" cy="369332"/>
          </a:xfrm>
          <a:prstGeom prst="rect">
            <a:avLst/>
          </a:prstGeom>
          <a:noFill/>
        </p:spPr>
        <p:txBody>
          <a:bodyPr wrap="square" rtlCol="0">
            <a:spAutoFit/>
          </a:bodyPr>
          <a:lstStyle/>
          <a:p>
            <a:r>
              <a:rPr kumimoji="1" lang="ja-JP" altLang="en-US" b="1" dirty="0">
                <a:solidFill>
                  <a:srgbClr val="7030A0"/>
                </a:solidFill>
                <a:latin typeface="AR P丸ゴシック体E" pitchFamily="50" charset="-128"/>
                <a:ea typeface="AR P丸ゴシック体E" pitchFamily="50" charset="-128"/>
              </a:rPr>
              <a:t>腫瘍細胞</a:t>
            </a:r>
          </a:p>
        </p:txBody>
      </p:sp>
      <p:sp>
        <p:nvSpPr>
          <p:cNvPr id="24" name="フリーフォーム: 図形 23">
            <a:extLst>
              <a:ext uri="{FF2B5EF4-FFF2-40B4-BE49-F238E27FC236}">
                <a16:creationId xmlns:a16="http://schemas.microsoft.com/office/drawing/2014/main" id="{F993225B-BE23-47EF-81DB-B79226D3B540}"/>
              </a:ext>
            </a:extLst>
          </p:cNvPr>
          <p:cNvSpPr/>
          <p:nvPr/>
        </p:nvSpPr>
        <p:spPr>
          <a:xfrm>
            <a:off x="729408" y="5628322"/>
            <a:ext cx="7659010" cy="438383"/>
          </a:xfrm>
          <a:custGeom>
            <a:avLst/>
            <a:gdLst>
              <a:gd name="connsiteX0" fmla="*/ 0 w 2290119"/>
              <a:gd name="connsiteY0" fmla="*/ 0 h 626873"/>
              <a:gd name="connsiteX1" fmla="*/ 650790 w 2290119"/>
              <a:gd name="connsiteY1" fmla="*/ 362465 h 626873"/>
              <a:gd name="connsiteX2" fmla="*/ 1087395 w 2290119"/>
              <a:gd name="connsiteY2" fmla="*/ 626076 h 626873"/>
              <a:gd name="connsiteX3" fmla="*/ 2290119 w 2290119"/>
              <a:gd name="connsiteY3" fmla="*/ 428368 h 626873"/>
              <a:gd name="connsiteX0" fmla="*/ 0 w 2290119"/>
              <a:gd name="connsiteY0" fmla="*/ 0 h 567029"/>
              <a:gd name="connsiteX1" fmla="*/ 650790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721708 w 2290119"/>
              <a:gd name="connsiteY2" fmla="*/ 565379 h 567029"/>
              <a:gd name="connsiteX3" fmla="*/ 2290119 w 2290119"/>
              <a:gd name="connsiteY3" fmla="*/ 428368 h 567029"/>
              <a:gd name="connsiteX0" fmla="*/ 0 w 2290119"/>
              <a:gd name="connsiteY0" fmla="*/ 0 h 567029"/>
              <a:gd name="connsiteX1" fmla="*/ 807309 w 2290119"/>
              <a:gd name="connsiteY1" fmla="*/ 362465 h 567029"/>
              <a:gd name="connsiteX2" fmla="*/ 1911179 w 2290119"/>
              <a:gd name="connsiteY2" fmla="*/ 565379 h 567029"/>
              <a:gd name="connsiteX3" fmla="*/ 2290119 w 2290119"/>
              <a:gd name="connsiteY3" fmla="*/ 428368 h 567029"/>
              <a:gd name="connsiteX0" fmla="*/ 0 w 2290119"/>
              <a:gd name="connsiteY0" fmla="*/ 0 h 572345"/>
              <a:gd name="connsiteX1" fmla="*/ 807309 w 2290119"/>
              <a:gd name="connsiteY1" fmla="*/ 362465 h 572345"/>
              <a:gd name="connsiteX2" fmla="*/ 1911179 w 2290119"/>
              <a:gd name="connsiteY2" fmla="*/ 565379 h 572345"/>
              <a:gd name="connsiteX3" fmla="*/ 2290119 w 2290119"/>
              <a:gd name="connsiteY3" fmla="*/ 428368 h 572345"/>
              <a:gd name="connsiteX0" fmla="*/ 0 w 2290119"/>
              <a:gd name="connsiteY0" fmla="*/ 0 h 570107"/>
              <a:gd name="connsiteX1" fmla="*/ 807309 w 2290119"/>
              <a:gd name="connsiteY1" fmla="*/ 362465 h 570107"/>
              <a:gd name="connsiteX2" fmla="*/ 1911179 w 2290119"/>
              <a:gd name="connsiteY2" fmla="*/ 565379 h 570107"/>
              <a:gd name="connsiteX3" fmla="*/ 2290119 w 2290119"/>
              <a:gd name="connsiteY3" fmla="*/ 428368 h 570107"/>
              <a:gd name="connsiteX0" fmla="*/ 0 w 2290119"/>
              <a:gd name="connsiteY0" fmla="*/ 0 h 570107"/>
              <a:gd name="connsiteX1" fmla="*/ 807309 w 2290119"/>
              <a:gd name="connsiteY1" fmla="*/ 362465 h 570107"/>
              <a:gd name="connsiteX2" fmla="*/ 1886465 w 2290119"/>
              <a:gd name="connsiteY2" fmla="*/ 565379 h 570107"/>
              <a:gd name="connsiteX3" fmla="*/ 2290119 w 2290119"/>
              <a:gd name="connsiteY3" fmla="*/ 428368 h 570107"/>
              <a:gd name="connsiteX0" fmla="*/ 0 w 2290119"/>
              <a:gd name="connsiteY0" fmla="*/ 0 h 428368"/>
              <a:gd name="connsiteX1" fmla="*/ 807309 w 2290119"/>
              <a:gd name="connsiteY1" fmla="*/ 362465 h 428368"/>
              <a:gd name="connsiteX2" fmla="*/ 2290119 w 2290119"/>
              <a:gd name="connsiteY2" fmla="*/ 428368 h 428368"/>
              <a:gd name="connsiteX0" fmla="*/ 0 w 2290119"/>
              <a:gd name="connsiteY0" fmla="*/ 0 h 453245"/>
              <a:gd name="connsiteX1" fmla="*/ 807309 w 2290119"/>
              <a:gd name="connsiteY1" fmla="*/ 423162 h 453245"/>
              <a:gd name="connsiteX2" fmla="*/ 2290119 w 2290119"/>
              <a:gd name="connsiteY2" fmla="*/ 428368 h 453245"/>
              <a:gd name="connsiteX0" fmla="*/ 0 w 2265406"/>
              <a:gd name="connsiteY0" fmla="*/ 0 h 532420"/>
              <a:gd name="connsiteX1" fmla="*/ 807309 w 2265406"/>
              <a:gd name="connsiteY1" fmla="*/ 423162 h 532420"/>
              <a:gd name="connsiteX2" fmla="*/ 2265406 w 2265406"/>
              <a:gd name="connsiteY2" fmla="*/ 532420 h 532420"/>
            </a:gdLst>
            <a:ahLst/>
            <a:cxnLst>
              <a:cxn ang="0">
                <a:pos x="connsiteX0" y="connsiteY0"/>
              </a:cxn>
              <a:cxn ang="0">
                <a:pos x="connsiteX1" y="connsiteY1"/>
              </a:cxn>
              <a:cxn ang="0">
                <a:pos x="connsiteX2" y="connsiteY2"/>
              </a:cxn>
            </a:cxnLst>
            <a:rect l="l" t="t" r="r" b="b"/>
            <a:pathLst>
              <a:path w="2265406" h="532420">
                <a:moveTo>
                  <a:pt x="0" y="0"/>
                </a:moveTo>
                <a:cubicBezTo>
                  <a:pt x="216930" y="120822"/>
                  <a:pt x="429741" y="334425"/>
                  <a:pt x="807309" y="423162"/>
                </a:cubicBezTo>
                <a:cubicBezTo>
                  <a:pt x="1184877" y="511899"/>
                  <a:pt x="1956487" y="518690"/>
                  <a:pt x="2265406" y="532420"/>
                </a:cubicBezTo>
              </a:path>
            </a:pathLst>
          </a:custGeom>
          <a:noFill/>
          <a:ln w="41275">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7B8F5719-4749-4CC2-AB18-0656319FA8B5}"/>
              </a:ext>
            </a:extLst>
          </p:cNvPr>
          <p:cNvSpPr/>
          <p:nvPr/>
        </p:nvSpPr>
        <p:spPr>
          <a:xfrm>
            <a:off x="686622" y="4899912"/>
            <a:ext cx="642039" cy="1152128"/>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latin typeface="AR P丸ゴシック体E" pitchFamily="50" charset="-128"/>
                <a:ea typeface="AR P丸ゴシック体E" pitchFamily="50" charset="-128"/>
              </a:rPr>
              <a:t>超大量</a:t>
            </a:r>
            <a:endParaRPr kumimoji="1" lang="en-US" altLang="ja-JP" b="1" dirty="0">
              <a:solidFill>
                <a:schemeClr val="bg1"/>
              </a:solidFill>
              <a:latin typeface="AR P丸ゴシック体E" pitchFamily="50" charset="-128"/>
              <a:ea typeface="AR P丸ゴシック体E" pitchFamily="50" charset="-128"/>
            </a:endParaRPr>
          </a:p>
          <a:p>
            <a:pPr algn="ctr"/>
            <a:r>
              <a:rPr kumimoji="1" lang="ja-JP" altLang="en-US" b="1" dirty="0">
                <a:solidFill>
                  <a:schemeClr val="bg1"/>
                </a:solidFill>
                <a:latin typeface="AR P丸ゴシック体E" pitchFamily="50" charset="-128"/>
                <a:ea typeface="AR P丸ゴシック体E" pitchFamily="50" charset="-128"/>
              </a:rPr>
              <a:t>抗がん剤</a:t>
            </a:r>
          </a:p>
        </p:txBody>
      </p:sp>
      <p:sp>
        <p:nvSpPr>
          <p:cNvPr id="2" name="正方形/長方形 1">
            <a:extLst>
              <a:ext uri="{FF2B5EF4-FFF2-40B4-BE49-F238E27FC236}">
                <a16:creationId xmlns:a16="http://schemas.microsoft.com/office/drawing/2014/main" id="{B7A804C6-3059-4A17-BEE3-63FF879A1653}"/>
              </a:ext>
            </a:extLst>
          </p:cNvPr>
          <p:cNvSpPr/>
          <p:nvPr/>
        </p:nvSpPr>
        <p:spPr>
          <a:xfrm>
            <a:off x="2808650" y="3976304"/>
            <a:ext cx="1008112" cy="93610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造血幹細胞</a:t>
            </a:r>
          </a:p>
        </p:txBody>
      </p:sp>
      <p:cxnSp>
        <p:nvCxnSpPr>
          <p:cNvPr id="7" name="直線矢印コネクタ 6">
            <a:extLst>
              <a:ext uri="{FF2B5EF4-FFF2-40B4-BE49-F238E27FC236}">
                <a16:creationId xmlns:a16="http://schemas.microsoft.com/office/drawing/2014/main" id="{10E2E010-FD33-4B5B-90BD-436EC30EC04C}"/>
              </a:ext>
            </a:extLst>
          </p:cNvPr>
          <p:cNvCxnSpPr>
            <a:cxnSpLocks/>
            <a:stCxn id="2" idx="2"/>
          </p:cNvCxnSpPr>
          <p:nvPr/>
        </p:nvCxnSpPr>
        <p:spPr>
          <a:xfrm>
            <a:off x="3312706" y="4912408"/>
            <a:ext cx="0" cy="7239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フリーフォーム: 図形 26">
            <a:extLst>
              <a:ext uri="{FF2B5EF4-FFF2-40B4-BE49-F238E27FC236}">
                <a16:creationId xmlns:a16="http://schemas.microsoft.com/office/drawing/2014/main" id="{45B65235-DC18-4DED-91DB-607934364286}"/>
              </a:ext>
            </a:extLst>
          </p:cNvPr>
          <p:cNvSpPr/>
          <p:nvPr/>
        </p:nvSpPr>
        <p:spPr>
          <a:xfrm>
            <a:off x="3278738" y="4782061"/>
            <a:ext cx="5037677" cy="1278784"/>
          </a:xfrm>
          <a:custGeom>
            <a:avLst/>
            <a:gdLst>
              <a:gd name="connsiteX0" fmla="*/ 0 w 4111362"/>
              <a:gd name="connsiteY0" fmla="*/ 1278784 h 1278784"/>
              <a:gd name="connsiteX1" fmla="*/ 2378815 w 4111362"/>
              <a:gd name="connsiteY1" fmla="*/ 1230658 h 1278784"/>
              <a:gd name="connsiteX2" fmla="*/ 3554472 w 4111362"/>
              <a:gd name="connsiteY2" fmla="*/ 825022 h 1278784"/>
              <a:gd name="connsiteX3" fmla="*/ 4111362 w 4111362"/>
              <a:gd name="connsiteY3" fmla="*/ 0 h 1278784"/>
            </a:gdLst>
            <a:ahLst/>
            <a:cxnLst>
              <a:cxn ang="0">
                <a:pos x="connsiteX0" y="connsiteY0"/>
              </a:cxn>
              <a:cxn ang="0">
                <a:pos x="connsiteX1" y="connsiteY1"/>
              </a:cxn>
              <a:cxn ang="0">
                <a:pos x="connsiteX2" y="connsiteY2"/>
              </a:cxn>
              <a:cxn ang="0">
                <a:pos x="connsiteX3" y="connsiteY3"/>
              </a:cxn>
            </a:cxnLst>
            <a:rect l="l" t="t" r="r" b="b"/>
            <a:pathLst>
              <a:path w="4111362" h="1278784">
                <a:moveTo>
                  <a:pt x="0" y="1278784"/>
                </a:moveTo>
                <a:lnTo>
                  <a:pt x="2378815" y="1230658"/>
                </a:lnTo>
                <a:cubicBezTo>
                  <a:pt x="2971227" y="1155031"/>
                  <a:pt x="3265714" y="1030132"/>
                  <a:pt x="3554472" y="825022"/>
                </a:cubicBezTo>
                <a:cubicBezTo>
                  <a:pt x="3843230" y="619912"/>
                  <a:pt x="3977296" y="309956"/>
                  <a:pt x="4111362" y="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FE13DA48-DD2B-407B-8116-BE526A0C568F}"/>
              </a:ext>
            </a:extLst>
          </p:cNvPr>
          <p:cNvSpPr txBox="1"/>
          <p:nvPr/>
        </p:nvSpPr>
        <p:spPr>
          <a:xfrm>
            <a:off x="5940162" y="5067825"/>
            <a:ext cx="1800190" cy="369332"/>
          </a:xfrm>
          <a:prstGeom prst="rect">
            <a:avLst/>
          </a:prstGeom>
          <a:noFill/>
        </p:spPr>
        <p:txBody>
          <a:bodyPr wrap="square" rtlCol="0">
            <a:spAutoFit/>
          </a:bodyPr>
          <a:lstStyle/>
          <a:p>
            <a:r>
              <a:rPr kumimoji="1" lang="ja-JP" altLang="en-US" b="1" dirty="0">
                <a:solidFill>
                  <a:srgbClr val="FF0000"/>
                </a:solidFill>
              </a:rPr>
              <a:t>輸注した白血球</a:t>
            </a:r>
          </a:p>
        </p:txBody>
      </p:sp>
    </p:spTree>
    <p:extLst>
      <p:ext uri="{BB962C8B-B14F-4D97-AF65-F5344CB8AC3E}">
        <p14:creationId xmlns:p14="http://schemas.microsoft.com/office/powerpoint/2010/main" val="100597280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3677</TotalTime>
  <Words>3097</Words>
  <Application>Microsoft Office PowerPoint</Application>
  <PresentationFormat>画面に合わせる (4:3)</PresentationFormat>
  <Paragraphs>871</Paragraphs>
  <Slides>76</Slides>
  <Notes>76</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2</vt:i4>
      </vt:variant>
      <vt:variant>
        <vt:lpstr>スライド タイトル</vt:lpstr>
      </vt:variant>
      <vt:variant>
        <vt:i4>76</vt:i4>
      </vt:variant>
    </vt:vector>
  </HeadingPairs>
  <TitlesOfParts>
    <vt:vector size="93" baseType="lpstr">
      <vt:lpstr>AR P丸ゴシック体E</vt:lpstr>
      <vt:lpstr>HGP創英角ｺﾞｼｯｸUB</vt:lpstr>
      <vt:lpstr>HGP明朝B</vt:lpstr>
      <vt:lpstr>ＭＳ Ｐゴシック</vt:lpstr>
      <vt:lpstr>Palatino</vt:lpstr>
      <vt:lpstr>TsukuARdGothic-Regular</vt:lpstr>
      <vt:lpstr>ヒラギノ丸ゴ ProN W4</vt:lpstr>
      <vt:lpstr>Arial</vt:lpstr>
      <vt:lpstr>Calibri</vt:lpstr>
      <vt:lpstr>Symbol</vt:lpstr>
      <vt:lpstr>Tahoma</vt:lpstr>
      <vt:lpstr>Times</vt:lpstr>
      <vt:lpstr>Times New Roman</vt:lpstr>
      <vt:lpstr>Wingdings</vt:lpstr>
      <vt:lpstr>Office ​​テーマ</vt:lpstr>
      <vt:lpstr>Image Document</vt:lpstr>
      <vt:lpstr>Photo Editor 写真</vt:lpstr>
      <vt:lpstr>検査技師さんに知ってほしい 造血幹細胞移植</vt:lpstr>
      <vt:lpstr>１．造血器腫瘍の治療  ２．移植治療の大まかな流れ  ３．移植の進歩 </vt:lpstr>
      <vt:lpstr>１．造血器腫瘍の治療  ２．移植治療の大まかな流れ  ３．移植の進歩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１．造血器腫瘍の治療  ２．移植治療の大まかな流れ  ３．移植の進歩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１．造血器腫瘍の治療  ２．移植治療の大まかな流れ  ３．移植の進歩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当院における MDS、5q-syndromeに対する Ｌenalidomideの効果</dc:title>
  <dc:creator>Shuki Oya</dc:creator>
  <cp:lastModifiedBy>大屋 周期</cp:lastModifiedBy>
  <cp:revision>978</cp:revision>
  <cp:lastPrinted>2018-10-09T07:41:56Z</cp:lastPrinted>
  <dcterms:created xsi:type="dcterms:W3CDTF">2015-05-26T08:36:59Z</dcterms:created>
  <dcterms:modified xsi:type="dcterms:W3CDTF">2019-10-30T04:26:40Z</dcterms:modified>
</cp:coreProperties>
</file>